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6" showSpecialPlsOnTitleSld="0" strictFirstAndLastChars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972" r:id="rId2"/>
    <p:sldId id="836" r:id="rId3"/>
    <p:sldId id="837" r:id="rId4"/>
    <p:sldId id="631" r:id="rId5"/>
    <p:sldId id="632" r:id="rId6"/>
    <p:sldId id="963" r:id="rId7"/>
    <p:sldId id="973" r:id="rId8"/>
    <p:sldId id="733" r:id="rId9"/>
    <p:sldId id="979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640" r:id="rId18"/>
    <p:sldId id="642" r:id="rId19"/>
    <p:sldId id="1118" r:id="rId20"/>
    <p:sldId id="1109" r:id="rId21"/>
    <p:sldId id="1110" r:id="rId22"/>
    <p:sldId id="1070" r:id="rId23"/>
    <p:sldId id="1068" r:id="rId24"/>
    <p:sldId id="1085" r:id="rId25"/>
    <p:sldId id="1001" r:id="rId26"/>
    <p:sldId id="1072" r:id="rId27"/>
    <p:sldId id="1038" r:id="rId28"/>
    <p:sldId id="1101" r:id="rId29"/>
    <p:sldId id="1005" r:id="rId30"/>
    <p:sldId id="1037" r:id="rId31"/>
    <p:sldId id="1040" r:id="rId32"/>
    <p:sldId id="1102" r:id="rId33"/>
    <p:sldId id="915" r:id="rId34"/>
    <p:sldId id="916" r:id="rId35"/>
    <p:sldId id="917" r:id="rId36"/>
    <p:sldId id="1088" r:id="rId37"/>
    <p:sldId id="913" r:id="rId38"/>
    <p:sldId id="954" r:id="rId39"/>
    <p:sldId id="997" r:id="rId40"/>
    <p:sldId id="1012" r:id="rId41"/>
    <p:sldId id="1108" r:id="rId42"/>
    <p:sldId id="1105" r:id="rId43"/>
    <p:sldId id="1106" r:id="rId44"/>
    <p:sldId id="1107" r:id="rId45"/>
    <p:sldId id="1111" r:id="rId46"/>
    <p:sldId id="1013" r:id="rId47"/>
    <p:sldId id="1018" r:id="rId48"/>
    <p:sldId id="1112" r:id="rId49"/>
    <p:sldId id="1047" r:id="rId50"/>
    <p:sldId id="1114" r:id="rId51"/>
    <p:sldId id="1113" r:id="rId52"/>
    <p:sldId id="1115" r:id="rId53"/>
    <p:sldId id="1116" r:id="rId54"/>
    <p:sldId id="1117" r:id="rId55"/>
    <p:sldId id="1030" r:id="rId56"/>
    <p:sldId id="1051" r:id="rId57"/>
    <p:sldId id="1089" r:id="rId58"/>
    <p:sldId id="1090" r:id="rId59"/>
    <p:sldId id="1099" r:id="rId60"/>
    <p:sldId id="1100" r:id="rId61"/>
    <p:sldId id="994" r:id="rId62"/>
    <p:sldId id="922" r:id="rId63"/>
    <p:sldId id="707" r:id="rId64"/>
    <p:sldId id="831" r:id="rId65"/>
    <p:sldId id="1023" r:id="rId66"/>
  </p:sldIdLst>
  <p:sldSz cx="9144000" cy="6858000" type="letter"/>
  <p:notesSz cx="6858000" cy="92360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4E41C"/>
    <a:srgbClr val="E8AD18"/>
    <a:srgbClr val="E3BD1D"/>
    <a:srgbClr val="E6C91A"/>
    <a:srgbClr val="DEBA22"/>
    <a:srgbClr val="BDB50D"/>
    <a:srgbClr val="FF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6" autoAdjust="0"/>
    <p:restoredTop sz="99821" autoAdjust="0"/>
  </p:normalViewPr>
  <p:slideViewPr>
    <p:cSldViewPr>
      <p:cViewPr varScale="1">
        <p:scale>
          <a:sx n="132" d="100"/>
          <a:sy n="132" d="100"/>
        </p:scale>
        <p:origin x="996" y="132"/>
      </p:cViewPr>
      <p:guideLst>
        <p:guide orient="horz" pos="2016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566" y="-90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85000"/>
              </a:lnSpc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5000"/>
              </a:lnSpc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5000"/>
              </a:lnSpc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5000"/>
              </a:lnSpc>
              <a:defRPr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fld id="{40CBC35F-28D9-664B-ABC2-16517B4AE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84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87850"/>
            <a:ext cx="50292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fld id="{18EC5DDB-5BCE-954D-A4BC-EB00C3AEC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26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47325600-F9D9-5A4A-B295-E3F90416F306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6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91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BD00234-F72E-8B4A-BF3B-18C04310696F}" type="slidenum">
              <a:rPr lang="en-US" sz="1200" smtClean="0">
                <a:latin typeface="Times New Roman" charset="0"/>
              </a:rPr>
              <a:pPr>
                <a:defRPr/>
              </a:pPr>
              <a:t>15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04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140C416-BF8C-E548-B199-6D806279B9B0}" type="slidenum">
              <a:rPr lang="en-US" sz="1200" smtClean="0">
                <a:latin typeface="Times New Roman" charset="0"/>
              </a:rPr>
              <a:pPr>
                <a:defRPr/>
              </a:pPr>
              <a:t>16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01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3C7EF32-B073-474D-843A-A44CE9BF4A76}" type="slidenum">
              <a:rPr lang="en-US" sz="1200" smtClean="0">
                <a:latin typeface="Times New Roman" charset="0"/>
              </a:rPr>
              <a:pPr>
                <a:defRPr/>
              </a:pPr>
              <a:t>17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73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DC6B497-2D45-1A4B-9386-6DBDDBAD33BD}" type="slidenum">
              <a:rPr lang="en-US" sz="1200" smtClean="0">
                <a:latin typeface="Times New Roman" charset="0"/>
              </a:rPr>
              <a:pPr>
                <a:defRPr/>
              </a:pPr>
              <a:t>18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38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930AE49-4C0F-B844-B97D-EFE394B0FAF4}" type="slidenum">
              <a:rPr lang="en-US" sz="1200" smtClean="0">
                <a:latin typeface="Times New Roman" charset="0"/>
              </a:rPr>
              <a:pPr>
                <a:defRPr/>
              </a:pPr>
              <a:t>19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10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36DFAD6-E53E-964A-AE5F-D5D588037994}" type="slidenum">
              <a:rPr lang="en-US" sz="1200" smtClean="0">
                <a:latin typeface="Times New Roman" charset="0"/>
              </a:rPr>
              <a:pPr>
                <a:defRPr/>
              </a:pPr>
              <a:t>20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55225A0-FF02-B84A-95F2-6A6EFC297EEE}" type="slidenum">
              <a:rPr lang="en-US" sz="1200" smtClean="0">
                <a:latin typeface="Times New Roman" charset="0"/>
              </a:rPr>
              <a:pPr>
                <a:defRPr/>
              </a:pPr>
              <a:t>21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39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1C0C918-C58B-8C4D-BCD9-5820FFC522C3}" type="slidenum">
              <a:rPr lang="en-US" sz="1200" smtClean="0">
                <a:latin typeface="Times New Roman" charset="0"/>
              </a:rPr>
              <a:pPr>
                <a:defRPr/>
              </a:pPr>
              <a:t>22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18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231524A-3B90-AB46-9F84-5C5B0C0DAC89}" type="slidenum">
              <a:rPr lang="en-US" sz="1200" smtClean="0">
                <a:latin typeface="Times New Roman" charset="0"/>
              </a:rPr>
              <a:pPr>
                <a:defRPr/>
              </a:pPr>
              <a:t>23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42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A291EA1-D34E-B74F-961C-F2C19FF1C720}" type="slidenum">
              <a:rPr lang="en-US" sz="1200" smtClean="0">
                <a:latin typeface="Times New Roman" charset="0"/>
              </a:rPr>
              <a:pPr>
                <a:defRPr/>
              </a:pPr>
              <a:t>24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8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3BBD52B-A97B-954A-A0C8-5701EFBD8D0F}" type="slidenum">
              <a:rPr lang="en-US" sz="1200" smtClean="0">
                <a:latin typeface="Times New Roman" charset="0"/>
              </a:rPr>
              <a:pPr>
                <a:defRPr/>
              </a:pPr>
              <a:t>7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88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A291EA1-D34E-B74F-961C-F2C19FF1C720}" type="slidenum">
              <a:rPr lang="en-US" sz="1200" smtClean="0">
                <a:latin typeface="Times New Roman" charset="0"/>
              </a:rPr>
              <a:pPr>
                <a:defRPr/>
              </a:pPr>
              <a:t>25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01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A291EA1-D34E-B74F-961C-F2C19FF1C720}" type="slidenum">
              <a:rPr lang="en-US" sz="1200" smtClean="0">
                <a:latin typeface="Times New Roman" charset="0"/>
              </a:rPr>
              <a:pPr>
                <a:defRPr/>
              </a:pPr>
              <a:t>26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02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7CF8B-21A8-7D48-BDF3-79D2AC012C87}" type="slidenum">
              <a:rPr lang="en-US"/>
              <a:pPr/>
              <a:t>27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46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5DE0D-D512-8248-BCB3-847B2D896F69}" type="slidenum">
              <a:rPr lang="en-US"/>
              <a:pPr/>
              <a:t>28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48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71ADC-7CDC-E545-AAE2-8EC38E3D3C77}" type="slidenum">
              <a:rPr lang="en-US"/>
              <a:pPr/>
              <a:t>29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79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B14C3CB5-C772-BA43-B5E1-081B11769A30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30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10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93CD0-BF64-2349-9165-97078F7D78FF}" type="slidenum">
              <a:rPr lang="en-US"/>
              <a:pPr/>
              <a:t>31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41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FC2D00A4-3924-E849-BAFB-B19D2A010B66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32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83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FC2D00A4-3924-E849-BAFB-B19D2A010B66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33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038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FC2D00A4-3924-E849-BAFB-B19D2A010B66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34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0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75F7DA0-BFC9-3245-854C-44C69115C4C5}" type="slidenum">
              <a:rPr lang="en-US" sz="1200" smtClean="0">
                <a:latin typeface="Times New Roman" charset="0"/>
              </a:rPr>
              <a:pPr>
                <a:defRPr/>
              </a:pPr>
              <a:t>8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75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F7B9617A-E4C7-E540-BA2B-AE9467D201B6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35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58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FC2D00A4-3924-E849-BAFB-B19D2A010B66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36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47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FC2D00A4-3924-E849-BAFB-B19D2A010B66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37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38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853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413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5DA4A2AA-4007-A348-B88D-664374D9DB3E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41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730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57AD4EDD-4300-D54C-BEEC-CFDCEA2EA493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42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74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153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D9DBA57B-9AA6-4943-8C13-19F47F532F6B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44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93738"/>
            <a:ext cx="4616450" cy="3462337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44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9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BB4D7C3-9EEE-1647-B8C9-C7D14057BBE1}" type="slidenum">
              <a:rPr lang="en-US" sz="1200" smtClean="0">
                <a:latin typeface="Times New Roman" charset="0"/>
              </a:rPr>
              <a:pPr>
                <a:defRPr/>
              </a:pPr>
              <a:t>9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382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368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FC2D00A4-3924-E849-BAFB-B19D2A010B66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46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558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5DA4A2AA-4007-A348-B88D-664374D9DB3E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47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503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5DA4A2AA-4007-A348-B88D-664374D9DB3E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48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62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5DA4A2AA-4007-A348-B88D-664374D9DB3E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49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136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C63D721C-605D-FB46-A7D1-774D3F57DB86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50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93738"/>
            <a:ext cx="4616450" cy="3462337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44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808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286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4B5AD9EA-87C1-064A-82C9-E3C4C4FB7C87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52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93738"/>
            <a:ext cx="4616450" cy="3462337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44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391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552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4B5AD9EA-87C1-064A-82C9-E3C4C4FB7C87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54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93738"/>
            <a:ext cx="4616450" cy="3462337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44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8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C10228D-428C-564E-AB9B-74C8F88ED1A1}" type="slidenum">
              <a:rPr lang="en-US" sz="1200" smtClean="0">
                <a:latin typeface="Times New Roman" charset="0"/>
              </a:rPr>
              <a:pPr>
                <a:defRPr/>
              </a:pPr>
              <a:t>10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281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875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4B5AD9EA-87C1-064A-82C9-E3C4C4FB7C87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56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93738"/>
            <a:ext cx="4616450" cy="3462337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44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065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336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4B5AD9EA-87C1-064A-82C9-E3C4C4FB7C87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58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93738"/>
            <a:ext cx="4616450" cy="3462337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44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990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257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7F4C3010-2539-C142-BBFB-3639FC50C904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60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863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7F4C3010-2539-C142-BBFB-3639FC50C904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61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035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7F4C3010-2539-C142-BBFB-3639FC50C904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62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427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57AD4EDD-4300-D54C-BEEC-CFDCEA2EA493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63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823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57AD4EDD-4300-D54C-BEEC-CFDCEA2EA493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64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B1EC568E-204D-E241-A438-72DFEC332D18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11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536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57AD4EDD-4300-D54C-BEEC-CFDCEA2EA493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65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149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29E0E7D8-CFE9-7849-A00C-37959C99A684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66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074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93738"/>
            <a:ext cx="4616450" cy="3462337"/>
          </a:xfrm>
          <a:ln/>
        </p:spPr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44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154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A8917CE-6D66-1C4B-B0E6-BFB8CC92D054}" type="slidenum">
              <a:rPr lang="en-US" sz="1200" smtClean="0">
                <a:latin typeface="Times New Roman" charset="0"/>
              </a:rPr>
              <a:pPr>
                <a:defRPr/>
              </a:pPr>
              <a:t>68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847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B6F78A53-40DB-B441-91E3-2FD5575680A0}" type="slidenum">
              <a:rPr lang="en-US" sz="1200" smtClean="0">
                <a:latin typeface="Times New Roman" charset="0"/>
              </a:rPr>
              <a:pPr>
                <a:defRPr/>
              </a:pPr>
              <a:t>69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927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DC90CC4-DA99-024C-9E40-154C175760BD}" type="slidenum">
              <a:rPr lang="en-US" sz="1200" smtClean="0">
                <a:latin typeface="Times New Roman" charset="0"/>
              </a:rPr>
              <a:pPr>
                <a:defRPr/>
              </a:pPr>
              <a:t>70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3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5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8229F8E-5CA0-7B4F-BC0E-7E5DBA0D76DE}" type="slidenum">
              <a:rPr lang="en-US" sz="1200" smtClean="0">
                <a:latin typeface="Times New Roman" charset="0"/>
              </a:rPr>
              <a:pPr>
                <a:defRPr/>
              </a:pPr>
              <a:t>13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18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47D106C4-4745-9448-91B4-0AECF7122577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pPr algn="r">
                <a:defRPr/>
              </a:pPr>
              <a:t>14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9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A5C03-6957-7B4E-AFC7-701F43B73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5229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565A-5301-A54A-9523-1013038B5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05214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88AD1-102D-BB49-AF79-92A8153BE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07544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5328-9683-374A-929A-292A59798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49753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BA90C-8035-804F-8F2E-2B3A930F9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98374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0F30-F3E4-2E48-903F-E0A4005D9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69708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FCDFB-E086-8041-B1CE-003F047FB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0088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D8E8E-7F2F-A74B-B568-75843F5FE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11207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3528D-57E2-9E4B-9DC0-E5697869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20441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75B88-556C-114C-98E8-E1117E5D5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23246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E84B-5C12-C745-916E-31BD83C07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7273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3260D-5709-9340-A9EA-B9C4BA6F9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49538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DDBE3D25-CC91-B54A-B9C3-CDF30B762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plit orient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9.emf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3314700" y="31242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7A5C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0" y="762000"/>
            <a:ext cx="4038600" cy="13111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5000"/>
              </a:spcBef>
              <a:defRPr/>
            </a:pPr>
            <a:r>
              <a:rPr lang="en-US" sz="2400" dirty="0" smtClean="0">
                <a:solidFill>
                  <a:srgbClr val="FFCC00"/>
                </a:solidFill>
                <a:latin typeface="Times New Roman" charset="0"/>
                <a:cs typeface="+mn-cs"/>
              </a:rPr>
              <a:t>Fire Operational Study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2400" dirty="0" smtClean="0">
                <a:solidFill>
                  <a:srgbClr val="FFCC00"/>
                </a:solidFill>
                <a:latin typeface="Times New Roman" charset="0"/>
                <a:cs typeface="+mn-cs"/>
              </a:rPr>
              <a:t>Town of 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2400" dirty="0" smtClean="0">
                <a:solidFill>
                  <a:srgbClr val="FFCC00"/>
                </a:solidFill>
                <a:latin typeface="Times New Roman" charset="0"/>
                <a:cs typeface="+mn-cs"/>
              </a:rPr>
              <a:t>Southwest Ranches, FL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5181600"/>
            <a:ext cx="4038600" cy="88639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5000"/>
              </a:spcBef>
              <a:defRPr/>
            </a:pPr>
            <a:r>
              <a:rPr lang="en-US" sz="2400" dirty="0" smtClean="0">
                <a:solidFill>
                  <a:srgbClr val="FFCC00"/>
                </a:solidFill>
                <a:latin typeface="Times New Roman" charset="0"/>
                <a:cs typeface="+mn-cs"/>
              </a:rPr>
              <a:t>Strengthening Exceptional</a:t>
            </a:r>
          </a:p>
          <a:p>
            <a:pPr eaLnBrk="1" hangingPunct="1">
              <a:spcBef>
                <a:spcPct val="15000"/>
              </a:spcBef>
              <a:defRPr/>
            </a:pPr>
            <a:r>
              <a:rPr lang="en-US" sz="2400" dirty="0" smtClean="0">
                <a:solidFill>
                  <a:srgbClr val="FFCC00"/>
                </a:solidFill>
                <a:latin typeface="Times New Roman" charset="0"/>
                <a:cs typeface="+mn-cs"/>
              </a:rPr>
              <a:t>Fire &amp; EMS Services</a:t>
            </a:r>
          </a:p>
        </p:txBody>
      </p:sp>
      <p:pic>
        <p:nvPicPr>
          <p:cNvPr id="2" name="Picture 1" descr="Davie FD Patc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19400"/>
            <a:ext cx="1510399" cy="1591445"/>
          </a:xfrm>
          <a:prstGeom prst="rect">
            <a:avLst/>
          </a:prstGeom>
        </p:spPr>
      </p:pic>
      <p:pic>
        <p:nvPicPr>
          <p:cNvPr id="3" name="Picture 2" descr="Department Patc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1337945" cy="1600200"/>
          </a:xfrm>
          <a:prstGeom prst="rect">
            <a:avLst/>
          </a:prstGeom>
        </p:spPr>
      </p:pic>
      <p:pic>
        <p:nvPicPr>
          <p:cNvPr id="4" name="Picture 3" descr="SW Ranches FL FireProp Cvr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-8467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WordArt 2"/>
          <p:cNvSpPr>
            <a:spLocks noChangeArrowheads="1" noChangeShapeType="1" noTextEdit="1"/>
          </p:cNvSpPr>
          <p:nvPr/>
        </p:nvSpPr>
        <p:spPr bwMode="auto">
          <a:xfrm>
            <a:off x="1600200" y="2209800"/>
            <a:ext cx="58293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SOUTHWEST RANCHES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Arial Black"/>
              <a:ea typeface="Arial Black"/>
              <a:cs typeface="Arial Black"/>
            </a:endParaRPr>
          </a:p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PROJECT</a:t>
            </a:r>
          </a:p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METHODOLOGY</a:t>
            </a:r>
          </a:p>
        </p:txBody>
      </p:sp>
      <p:pic>
        <p:nvPicPr>
          <p:cNvPr id="38914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1588" y="-14288"/>
            <a:ext cx="1525587" cy="690403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rgbClr val="0000CC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66725" y="800100"/>
            <a:ext cx="500063" cy="39909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n-cs"/>
              </a:rPr>
              <a:t>A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P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P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R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O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A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C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H</a:t>
            </a:r>
          </a:p>
        </p:txBody>
      </p:sp>
      <p:grpSp>
        <p:nvGrpSpPr>
          <p:cNvPr id="40963" name="Group 6"/>
          <p:cNvGrpSpPr>
            <a:grpSpLocks/>
          </p:cNvGrpSpPr>
          <p:nvPr/>
        </p:nvGrpSpPr>
        <p:grpSpPr bwMode="auto">
          <a:xfrm>
            <a:off x="1752600" y="762000"/>
            <a:ext cx="2057400" cy="1066800"/>
            <a:chOff x="1104" y="480"/>
            <a:chExt cx="1296" cy="672"/>
          </a:xfrm>
        </p:grpSpPr>
        <p:sp>
          <p:nvSpPr>
            <p:cNvPr id="40975" name="Oval 7"/>
            <p:cNvSpPr>
              <a:spLocks noChangeArrowheads="1"/>
            </p:cNvSpPr>
            <p:nvPr/>
          </p:nvSpPr>
          <p:spPr bwMode="auto">
            <a:xfrm>
              <a:off x="1104" y="480"/>
              <a:ext cx="1296" cy="672"/>
            </a:xfrm>
            <a:prstGeom prst="ellipse">
              <a:avLst/>
            </a:prstGeom>
            <a:solidFill>
              <a:srgbClr val="FFFFCC"/>
            </a:solidFill>
            <a:ln w="9525">
              <a:round/>
              <a:headEnd/>
              <a:tailEnd/>
            </a:ln>
            <a:scene3d>
              <a:camera prst="legacyObliqueTopRight">
                <a:rot lat="20399980" lon="19799980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40976" name="Text Box 8"/>
            <p:cNvSpPr txBox="1">
              <a:spLocks noChangeArrowheads="1"/>
            </p:cNvSpPr>
            <p:nvPr/>
          </p:nvSpPr>
          <p:spPr bwMode="auto">
            <a:xfrm>
              <a:off x="1296" y="576"/>
              <a:ext cx="88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Data</a:t>
              </a:r>
            </a:p>
            <a:p>
              <a:r>
                <a:rPr lang="en-US" sz="2000">
                  <a:solidFill>
                    <a:schemeClr val="tx1"/>
                  </a:solidFill>
                </a:rPr>
                <a:t>Collection</a:t>
              </a:r>
            </a:p>
          </p:txBody>
        </p:sp>
      </p:grpSp>
      <p:sp>
        <p:nvSpPr>
          <p:cNvPr id="670729" name="Text Box 9"/>
          <p:cNvSpPr txBox="1">
            <a:spLocks noChangeArrowheads="1"/>
          </p:cNvSpPr>
          <p:nvPr/>
        </p:nvSpPr>
        <p:spPr bwMode="auto">
          <a:xfrm>
            <a:off x="4038600" y="152400"/>
            <a:ext cx="4955203" cy="550407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 marL="393700" indent="-3937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000" dirty="0" smtClean="0">
                <a:cs typeface="+mn-cs"/>
              </a:rPr>
              <a:t>Organization Structures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000" dirty="0" smtClean="0">
                <a:solidFill>
                  <a:srgbClr val="FFFFFF"/>
                </a:solidFill>
                <a:cs typeface="+mn-cs"/>
              </a:rPr>
              <a:t>Management Structure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000" dirty="0" smtClean="0">
                <a:cs typeface="+mn-cs"/>
              </a:rPr>
              <a:t>Rank Structure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000" dirty="0" smtClean="0">
                <a:cs typeface="+mn-cs"/>
              </a:rPr>
              <a:t>Planning for Fire Protection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000" dirty="0" smtClean="0">
                <a:cs typeface="+mn-cs"/>
              </a:rPr>
              <a:t>Personnel Data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000" dirty="0" smtClean="0">
                <a:cs typeface="+mn-cs"/>
              </a:rPr>
              <a:t>Staffing and Workload 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000" dirty="0" smtClean="0">
                <a:solidFill>
                  <a:srgbClr val="FFFFFF"/>
                </a:solidFill>
                <a:cs typeface="+mn-cs"/>
              </a:rPr>
              <a:t>Capital Improvement Needs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000" dirty="0" smtClean="0">
                <a:cs typeface="+mn-cs"/>
              </a:rPr>
              <a:t>Suppression/Rescue/EMS Delivery 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000" dirty="0" smtClean="0">
                <a:solidFill>
                  <a:srgbClr val="FFFFFF"/>
                </a:solidFill>
                <a:cs typeface="+mn-cs"/>
              </a:rPr>
              <a:t>Location &amp; Number of Fire Stations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000" dirty="0" smtClean="0">
                <a:cs typeface="+mn-cs"/>
              </a:rPr>
              <a:t>Apparatus and Equipment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000" dirty="0" smtClean="0">
                <a:solidFill>
                  <a:srgbClr val="FFFFFF"/>
                </a:solidFill>
                <a:cs typeface="+mn-cs"/>
              </a:rPr>
              <a:t>Training Program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000" dirty="0" smtClean="0">
                <a:cs typeface="+mn-cs"/>
              </a:rPr>
              <a:t>Apparatus &amp; Buildings Maintenance 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000" dirty="0" smtClean="0">
                <a:cs typeface="+mn-cs"/>
              </a:rPr>
              <a:t>Admin &amp; Performance Guidelines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000" dirty="0" smtClean="0">
                <a:solidFill>
                  <a:srgbClr val="FFFFFF"/>
                </a:solidFill>
                <a:cs typeface="+mn-cs"/>
              </a:rPr>
              <a:t>Communications &amp; Dispatch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000" dirty="0" smtClean="0">
                <a:cs typeface="+mn-cs"/>
              </a:rPr>
              <a:t>Record Keeping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000" dirty="0" smtClean="0">
                <a:cs typeface="+mn-cs"/>
              </a:rPr>
              <a:t>Fire &amp; EMS Policies Structure</a:t>
            </a:r>
          </a:p>
        </p:txBody>
      </p:sp>
      <p:sp>
        <p:nvSpPr>
          <p:cNvPr id="40965" name="Rectangle 32"/>
          <p:cNvSpPr>
            <a:spLocks noChangeArrowheads="1"/>
          </p:cNvSpPr>
          <p:nvPr/>
        </p:nvSpPr>
        <p:spPr bwMode="auto">
          <a:xfrm>
            <a:off x="2184400" y="2667000"/>
            <a:ext cx="914400" cy="244475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66" name="Text Box 33"/>
          <p:cNvSpPr txBox="1">
            <a:spLocks noChangeArrowheads="1"/>
          </p:cNvSpPr>
          <p:nvPr/>
        </p:nvSpPr>
        <p:spPr bwMode="auto">
          <a:xfrm>
            <a:off x="2328863" y="1981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Weeks:</a:t>
            </a:r>
          </a:p>
        </p:txBody>
      </p:sp>
      <p:grpSp>
        <p:nvGrpSpPr>
          <p:cNvPr id="40967" name="Group 34"/>
          <p:cNvGrpSpPr>
            <a:grpSpLocks/>
          </p:cNvGrpSpPr>
          <p:nvPr/>
        </p:nvGrpSpPr>
        <p:grpSpPr bwMode="auto">
          <a:xfrm>
            <a:off x="1651000" y="2419350"/>
            <a:ext cx="838200" cy="735013"/>
            <a:chOff x="1040" y="1524"/>
            <a:chExt cx="528" cy="463"/>
          </a:xfrm>
        </p:grpSpPr>
        <p:sp>
          <p:nvSpPr>
            <p:cNvPr id="40973" name="AutoShape 35"/>
            <p:cNvSpPr>
              <a:spLocks noChangeArrowheads="1"/>
            </p:cNvSpPr>
            <p:nvPr/>
          </p:nvSpPr>
          <p:spPr bwMode="auto">
            <a:xfrm flipV="1">
              <a:off x="1040" y="1524"/>
              <a:ext cx="528" cy="46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74" name="Text Box 36"/>
            <p:cNvSpPr txBox="1">
              <a:spLocks noChangeArrowheads="1"/>
            </p:cNvSpPr>
            <p:nvPr/>
          </p:nvSpPr>
          <p:spPr bwMode="auto">
            <a:xfrm>
              <a:off x="1201" y="1613"/>
              <a:ext cx="20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40968" name="Group 37"/>
          <p:cNvGrpSpPr>
            <a:grpSpLocks/>
          </p:cNvGrpSpPr>
          <p:nvPr/>
        </p:nvGrpSpPr>
        <p:grpSpPr bwMode="auto">
          <a:xfrm>
            <a:off x="2895600" y="2286000"/>
            <a:ext cx="914400" cy="914400"/>
            <a:chOff x="1824" y="1440"/>
            <a:chExt cx="576" cy="576"/>
          </a:xfrm>
        </p:grpSpPr>
        <p:sp>
          <p:nvSpPr>
            <p:cNvPr id="40971" name="AutoShape 38"/>
            <p:cNvSpPr>
              <a:spLocks noChangeArrowheads="1"/>
            </p:cNvSpPr>
            <p:nvPr/>
          </p:nvSpPr>
          <p:spPr bwMode="auto">
            <a:xfrm>
              <a:off x="1824" y="1440"/>
              <a:ext cx="576" cy="576"/>
            </a:xfrm>
            <a:prstGeom prst="diamond">
              <a:avLst/>
            </a:prstGeom>
            <a:gradFill rotWithShape="0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972" name="Text Box 39"/>
            <p:cNvSpPr txBox="1">
              <a:spLocks noChangeArrowheads="1"/>
            </p:cNvSpPr>
            <p:nvPr/>
          </p:nvSpPr>
          <p:spPr bwMode="auto">
            <a:xfrm>
              <a:off x="2000" y="1610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5</a:t>
              </a:r>
            </a:p>
          </p:txBody>
        </p:sp>
      </p:grpSp>
      <p:pic>
        <p:nvPicPr>
          <p:cNvPr id="40969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  <p:pic>
        <p:nvPicPr>
          <p:cNvPr id="3" name="Picture 2" descr="E82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57600"/>
            <a:ext cx="2194560" cy="1639824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3" grpId="0" animBg="1"/>
      <p:bldP spid="67072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15875"/>
            <a:ext cx="1525588" cy="690403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rgbClr val="0000CC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65138" y="798513"/>
            <a:ext cx="500062" cy="39909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n-cs"/>
              </a:rPr>
              <a:t>A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P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P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R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O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A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C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H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762000"/>
            <a:ext cx="2057400" cy="1066800"/>
            <a:chOff x="1104" y="480"/>
            <a:chExt cx="1296" cy="672"/>
          </a:xfrm>
        </p:grpSpPr>
        <p:sp>
          <p:nvSpPr>
            <p:cNvPr id="43023" name="Oval 6"/>
            <p:cNvSpPr>
              <a:spLocks noChangeArrowheads="1"/>
            </p:cNvSpPr>
            <p:nvPr/>
          </p:nvSpPr>
          <p:spPr bwMode="auto">
            <a:xfrm>
              <a:off x="1104" y="480"/>
              <a:ext cx="1296" cy="672"/>
            </a:xfrm>
            <a:prstGeom prst="ellipse">
              <a:avLst/>
            </a:prstGeom>
            <a:solidFill>
              <a:srgbClr val="FFFFCC"/>
            </a:solidFill>
            <a:ln w="9525">
              <a:round/>
              <a:headEnd/>
              <a:tailEnd/>
            </a:ln>
            <a:scene3d>
              <a:camera prst="legacyObliqueTopRight">
                <a:rot lat="20399980" lon="19799980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43024" name="Text Box 7"/>
            <p:cNvSpPr txBox="1">
              <a:spLocks noChangeArrowheads="1"/>
            </p:cNvSpPr>
            <p:nvPr/>
          </p:nvSpPr>
          <p:spPr bwMode="auto">
            <a:xfrm>
              <a:off x="1296" y="672"/>
              <a:ext cx="8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Interviews</a:t>
              </a:r>
            </a:p>
          </p:txBody>
        </p:sp>
      </p:grpSp>
      <p:sp>
        <p:nvSpPr>
          <p:cNvPr id="672776" name="Text Box 8"/>
          <p:cNvSpPr txBox="1">
            <a:spLocks noChangeArrowheads="1"/>
          </p:cNvSpPr>
          <p:nvPr/>
        </p:nvSpPr>
        <p:spPr bwMode="auto">
          <a:xfrm>
            <a:off x="3810000" y="533400"/>
            <a:ext cx="5562600" cy="3438377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marL="393700" indent="-3937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Chiefs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Captains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Town Staff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Elected officials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Appropriate Stakeholders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Service Provision Staff 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Fire Alarm Staff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Fire &amp; EMS Training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Admin Staff</a:t>
            </a:r>
          </a:p>
        </p:txBody>
      </p:sp>
      <p:sp>
        <p:nvSpPr>
          <p:cNvPr id="43013" name="Rectangle 15"/>
          <p:cNvSpPr>
            <a:spLocks noChangeArrowheads="1"/>
          </p:cNvSpPr>
          <p:nvPr/>
        </p:nvSpPr>
        <p:spPr bwMode="auto">
          <a:xfrm>
            <a:off x="2184400" y="2667000"/>
            <a:ext cx="914400" cy="244475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14" name="Text Box 16"/>
          <p:cNvSpPr txBox="1">
            <a:spLocks noChangeArrowheads="1"/>
          </p:cNvSpPr>
          <p:nvPr/>
        </p:nvSpPr>
        <p:spPr bwMode="auto">
          <a:xfrm>
            <a:off x="2328863" y="1981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Weeks:</a:t>
            </a:r>
          </a:p>
        </p:txBody>
      </p:sp>
      <p:grpSp>
        <p:nvGrpSpPr>
          <p:cNvPr id="43015" name="Group 17"/>
          <p:cNvGrpSpPr>
            <a:grpSpLocks/>
          </p:cNvGrpSpPr>
          <p:nvPr/>
        </p:nvGrpSpPr>
        <p:grpSpPr bwMode="auto">
          <a:xfrm>
            <a:off x="1651000" y="2419350"/>
            <a:ext cx="838200" cy="735013"/>
            <a:chOff x="1040" y="1524"/>
            <a:chExt cx="528" cy="463"/>
          </a:xfrm>
        </p:grpSpPr>
        <p:sp>
          <p:nvSpPr>
            <p:cNvPr id="43021" name="AutoShape 18"/>
            <p:cNvSpPr>
              <a:spLocks noChangeArrowheads="1"/>
            </p:cNvSpPr>
            <p:nvPr/>
          </p:nvSpPr>
          <p:spPr bwMode="auto">
            <a:xfrm flipV="1">
              <a:off x="1040" y="1524"/>
              <a:ext cx="528" cy="46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022" name="Text Box 19"/>
            <p:cNvSpPr txBox="1">
              <a:spLocks noChangeArrowheads="1"/>
            </p:cNvSpPr>
            <p:nvPr/>
          </p:nvSpPr>
          <p:spPr bwMode="auto">
            <a:xfrm>
              <a:off x="1201" y="1613"/>
              <a:ext cx="20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43016" name="Group 20"/>
          <p:cNvGrpSpPr>
            <a:grpSpLocks/>
          </p:cNvGrpSpPr>
          <p:nvPr/>
        </p:nvGrpSpPr>
        <p:grpSpPr bwMode="auto">
          <a:xfrm>
            <a:off x="2895600" y="2286000"/>
            <a:ext cx="914400" cy="914400"/>
            <a:chOff x="1824" y="1440"/>
            <a:chExt cx="576" cy="576"/>
          </a:xfrm>
        </p:grpSpPr>
        <p:sp>
          <p:nvSpPr>
            <p:cNvPr id="43019" name="AutoShape 21"/>
            <p:cNvSpPr>
              <a:spLocks noChangeArrowheads="1"/>
            </p:cNvSpPr>
            <p:nvPr/>
          </p:nvSpPr>
          <p:spPr bwMode="auto">
            <a:xfrm>
              <a:off x="1824" y="1440"/>
              <a:ext cx="576" cy="576"/>
            </a:xfrm>
            <a:prstGeom prst="diamond">
              <a:avLst/>
            </a:prstGeom>
            <a:gradFill rotWithShape="0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20" name="Text Box 22"/>
            <p:cNvSpPr txBox="1">
              <a:spLocks noChangeArrowheads="1"/>
            </p:cNvSpPr>
            <p:nvPr/>
          </p:nvSpPr>
          <p:spPr bwMode="auto">
            <a:xfrm>
              <a:off x="1956" y="161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11</a:t>
              </a:r>
            </a:p>
          </p:txBody>
        </p:sp>
      </p:grpSp>
      <p:pic>
        <p:nvPicPr>
          <p:cNvPr id="43017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791200"/>
            <a:ext cx="804369" cy="914400"/>
          </a:xfrm>
          <a:prstGeom prst="rect">
            <a:avLst/>
          </a:prstGeom>
        </p:spPr>
      </p:pic>
      <p:pic>
        <p:nvPicPr>
          <p:cNvPr id="4" name="Picture 3" descr="101_877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00600"/>
            <a:ext cx="2844800" cy="1600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15875"/>
            <a:ext cx="1525588" cy="690403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rgbClr val="0000CC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65138" y="798513"/>
            <a:ext cx="500062" cy="39909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n-cs"/>
              </a:rPr>
              <a:t>A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P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P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R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O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A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C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H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39900" y="733425"/>
            <a:ext cx="2130425" cy="1095375"/>
            <a:chOff x="1096" y="462"/>
            <a:chExt cx="1342" cy="690"/>
          </a:xfrm>
        </p:grpSpPr>
        <p:sp>
          <p:nvSpPr>
            <p:cNvPr id="45071" name="Oval 6"/>
            <p:cNvSpPr>
              <a:spLocks noChangeArrowheads="1"/>
            </p:cNvSpPr>
            <p:nvPr/>
          </p:nvSpPr>
          <p:spPr bwMode="auto">
            <a:xfrm>
              <a:off x="1104" y="480"/>
              <a:ext cx="1296" cy="672"/>
            </a:xfrm>
            <a:prstGeom prst="ellipse">
              <a:avLst/>
            </a:prstGeom>
            <a:solidFill>
              <a:srgbClr val="FFFFCC"/>
            </a:solidFill>
            <a:ln w="9525">
              <a:round/>
              <a:headEnd/>
              <a:tailEnd/>
            </a:ln>
            <a:scene3d>
              <a:camera prst="legacyObliqueTopRight">
                <a:rot lat="20399980" lon="19799980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45072" name="Text Box 7"/>
            <p:cNvSpPr txBox="1">
              <a:spLocks noChangeArrowheads="1"/>
            </p:cNvSpPr>
            <p:nvPr/>
          </p:nvSpPr>
          <p:spPr bwMode="auto">
            <a:xfrm>
              <a:off x="1096" y="462"/>
              <a:ext cx="1342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On-Site </a:t>
              </a:r>
            </a:p>
            <a:p>
              <a:r>
                <a:rPr lang="en-US" sz="2000">
                  <a:solidFill>
                    <a:schemeClr val="tx1"/>
                  </a:solidFill>
                </a:rPr>
                <a:t>Observations &amp; </a:t>
              </a:r>
            </a:p>
            <a:p>
              <a:r>
                <a:rPr lang="en-US" sz="2000">
                  <a:solidFill>
                    <a:schemeClr val="tx1"/>
                  </a:solidFill>
                </a:rPr>
                <a:t>Fact Finding</a:t>
              </a:r>
            </a:p>
          </p:txBody>
        </p:sp>
      </p:grpSp>
      <p:sp>
        <p:nvSpPr>
          <p:cNvPr id="674824" name="Text Box 8"/>
          <p:cNvSpPr txBox="1">
            <a:spLocks noChangeArrowheads="1"/>
          </p:cNvSpPr>
          <p:nvPr/>
        </p:nvSpPr>
        <p:spPr bwMode="auto">
          <a:xfrm>
            <a:off x="4191000" y="1752600"/>
            <a:ext cx="4264025" cy="2670175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 marL="393700" indent="-3937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On-Site Reviews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Visit All Facilities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Observe Service Delivery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Work Nights and Weekends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Attend Meetings @ Fire </a:t>
            </a:r>
          </a:p>
          <a:p>
            <a:pPr algn="l">
              <a:lnSpc>
                <a:spcPct val="110000"/>
              </a:lnSpc>
              <a:buFont typeface="Wingdings" charset="0"/>
              <a:buNone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     Stations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endParaRPr lang="en-US" sz="2200" dirty="0" smtClean="0">
              <a:solidFill>
                <a:srgbClr val="FFFFCC"/>
              </a:solidFill>
              <a:cs typeface="+mn-cs"/>
            </a:endParaRPr>
          </a:p>
        </p:txBody>
      </p:sp>
      <p:sp>
        <p:nvSpPr>
          <p:cNvPr id="45061" name="Rectangle 24"/>
          <p:cNvSpPr>
            <a:spLocks noChangeArrowheads="1"/>
          </p:cNvSpPr>
          <p:nvPr/>
        </p:nvSpPr>
        <p:spPr bwMode="auto">
          <a:xfrm>
            <a:off x="2184400" y="2667000"/>
            <a:ext cx="914400" cy="244475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062" name="Text Box 25"/>
          <p:cNvSpPr txBox="1">
            <a:spLocks noChangeArrowheads="1"/>
          </p:cNvSpPr>
          <p:nvPr/>
        </p:nvSpPr>
        <p:spPr bwMode="auto">
          <a:xfrm>
            <a:off x="2328863" y="1981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Weeks:</a:t>
            </a:r>
          </a:p>
        </p:txBody>
      </p:sp>
      <p:grpSp>
        <p:nvGrpSpPr>
          <p:cNvPr id="45063" name="Group 26"/>
          <p:cNvGrpSpPr>
            <a:grpSpLocks/>
          </p:cNvGrpSpPr>
          <p:nvPr/>
        </p:nvGrpSpPr>
        <p:grpSpPr bwMode="auto">
          <a:xfrm>
            <a:off x="1651000" y="2419350"/>
            <a:ext cx="838200" cy="735013"/>
            <a:chOff x="1040" y="1524"/>
            <a:chExt cx="528" cy="463"/>
          </a:xfrm>
        </p:grpSpPr>
        <p:sp>
          <p:nvSpPr>
            <p:cNvPr id="45069" name="AutoShape 27"/>
            <p:cNvSpPr>
              <a:spLocks noChangeArrowheads="1"/>
            </p:cNvSpPr>
            <p:nvPr/>
          </p:nvSpPr>
          <p:spPr bwMode="auto">
            <a:xfrm flipV="1">
              <a:off x="1040" y="1524"/>
              <a:ext cx="528" cy="46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070" name="Text Box 28"/>
            <p:cNvSpPr txBox="1">
              <a:spLocks noChangeArrowheads="1"/>
            </p:cNvSpPr>
            <p:nvPr/>
          </p:nvSpPr>
          <p:spPr bwMode="auto">
            <a:xfrm>
              <a:off x="1201" y="1613"/>
              <a:ext cx="20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45064" name="Group 29"/>
          <p:cNvGrpSpPr>
            <a:grpSpLocks/>
          </p:cNvGrpSpPr>
          <p:nvPr/>
        </p:nvGrpSpPr>
        <p:grpSpPr bwMode="auto">
          <a:xfrm>
            <a:off x="2895600" y="2286000"/>
            <a:ext cx="914400" cy="914400"/>
            <a:chOff x="1824" y="1440"/>
            <a:chExt cx="576" cy="576"/>
          </a:xfrm>
        </p:grpSpPr>
        <p:sp>
          <p:nvSpPr>
            <p:cNvPr id="45067" name="AutoShape 30"/>
            <p:cNvSpPr>
              <a:spLocks noChangeArrowheads="1"/>
            </p:cNvSpPr>
            <p:nvPr/>
          </p:nvSpPr>
          <p:spPr bwMode="auto">
            <a:xfrm>
              <a:off x="1824" y="1440"/>
              <a:ext cx="576" cy="576"/>
            </a:xfrm>
            <a:prstGeom prst="diamond">
              <a:avLst/>
            </a:prstGeom>
            <a:gradFill rotWithShape="0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068" name="Text Box 31"/>
            <p:cNvSpPr txBox="1">
              <a:spLocks noChangeArrowheads="1"/>
            </p:cNvSpPr>
            <p:nvPr/>
          </p:nvSpPr>
          <p:spPr bwMode="auto">
            <a:xfrm>
              <a:off x="1956" y="161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12</a:t>
              </a:r>
            </a:p>
          </p:txBody>
        </p:sp>
      </p:grpSp>
      <p:pic>
        <p:nvPicPr>
          <p:cNvPr id="45065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  <p:pic>
        <p:nvPicPr>
          <p:cNvPr id="4" name="Picture 3" descr="101_878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172074"/>
            <a:ext cx="2590800" cy="14573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7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2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65138" y="798513"/>
            <a:ext cx="500062" cy="39909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n-cs"/>
              </a:rPr>
              <a:t>A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P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P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R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O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A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C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H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800" y="838200"/>
            <a:ext cx="2057400" cy="1066800"/>
            <a:chOff x="1152" y="528"/>
            <a:chExt cx="1296" cy="672"/>
          </a:xfrm>
        </p:grpSpPr>
        <p:sp>
          <p:nvSpPr>
            <p:cNvPr id="47123" name="Oval 6"/>
            <p:cNvSpPr>
              <a:spLocks noChangeArrowheads="1"/>
            </p:cNvSpPr>
            <p:nvPr/>
          </p:nvSpPr>
          <p:spPr bwMode="auto">
            <a:xfrm>
              <a:off x="1152" y="528"/>
              <a:ext cx="1296" cy="672"/>
            </a:xfrm>
            <a:prstGeom prst="ellipse">
              <a:avLst/>
            </a:prstGeom>
            <a:solidFill>
              <a:srgbClr val="FFFFCC"/>
            </a:solidFill>
            <a:ln w="9525">
              <a:round/>
              <a:headEnd/>
              <a:tailEnd/>
            </a:ln>
            <a:scene3d>
              <a:camera prst="legacyObliqueTopRight">
                <a:rot lat="20399980" lon="19799980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47124" name="Text Box 7"/>
            <p:cNvSpPr txBox="1">
              <a:spLocks noChangeArrowheads="1"/>
            </p:cNvSpPr>
            <p:nvPr/>
          </p:nvSpPr>
          <p:spPr bwMode="auto">
            <a:xfrm>
              <a:off x="1323" y="631"/>
              <a:ext cx="96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Analysis of</a:t>
              </a:r>
            </a:p>
            <a:p>
              <a:r>
                <a:rPr lang="en-US" sz="2000">
                  <a:solidFill>
                    <a:schemeClr val="tx1"/>
                  </a:solidFill>
                </a:rPr>
                <a:t>Data</a:t>
              </a:r>
            </a:p>
          </p:txBody>
        </p:sp>
      </p:grpSp>
      <p:sp>
        <p:nvSpPr>
          <p:cNvPr id="676872" name="Text Box 8"/>
          <p:cNvSpPr txBox="1">
            <a:spLocks noChangeArrowheads="1"/>
          </p:cNvSpPr>
          <p:nvPr/>
        </p:nvSpPr>
        <p:spPr bwMode="auto">
          <a:xfrm>
            <a:off x="3810000" y="749300"/>
            <a:ext cx="4953000" cy="3775075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marL="393700" indent="-3937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Risk Analysis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Determine Geographic Decision Areas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Interview Data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Response Times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Staffing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Facilities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Apparatus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Equipment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Identify Resource Baselines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24000" y="4876800"/>
            <a:ext cx="7620000" cy="1397000"/>
            <a:chOff x="960" y="3120"/>
            <a:chExt cx="4800" cy="880"/>
          </a:xfrm>
        </p:grpSpPr>
        <p:sp>
          <p:nvSpPr>
            <p:cNvPr id="47121" name="Text Box 10"/>
            <p:cNvSpPr txBox="1">
              <a:spLocks noChangeArrowheads="1"/>
            </p:cNvSpPr>
            <p:nvPr/>
          </p:nvSpPr>
          <p:spPr bwMode="auto">
            <a:xfrm>
              <a:off x="960" y="3120"/>
              <a:ext cx="2160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lnSpc>
                  <a:spcPct val="95000"/>
                </a:lnSpc>
                <a:spcBef>
                  <a:spcPct val="30000"/>
                </a:spcBef>
                <a:buSzPct val="90000"/>
                <a:buFontTx/>
                <a:buChar char="•"/>
              </a:pPr>
              <a:r>
                <a:rPr lang="en-US" sz="1800" dirty="0">
                  <a:solidFill>
                    <a:srgbClr val="FFFFFF"/>
                  </a:solidFill>
                </a:rPr>
                <a:t>Fire Stations</a:t>
              </a:r>
            </a:p>
            <a:p>
              <a:pPr algn="l">
                <a:lnSpc>
                  <a:spcPct val="95000"/>
                </a:lnSpc>
                <a:spcBef>
                  <a:spcPct val="30000"/>
                </a:spcBef>
                <a:buSzPct val="90000"/>
                <a:buFontTx/>
                <a:buChar char="•"/>
              </a:pPr>
              <a:r>
                <a:rPr lang="en-US" sz="1800" dirty="0">
                  <a:solidFill>
                    <a:srgbClr val="FFFFFF"/>
                  </a:solidFill>
                </a:rPr>
                <a:t>Apparatus</a:t>
              </a:r>
            </a:p>
            <a:p>
              <a:pPr algn="l">
                <a:lnSpc>
                  <a:spcPct val="95000"/>
                </a:lnSpc>
                <a:spcBef>
                  <a:spcPct val="30000"/>
                </a:spcBef>
                <a:buSzPct val="90000"/>
                <a:buFontTx/>
                <a:buChar char="•"/>
              </a:pPr>
              <a:r>
                <a:rPr lang="en-US" sz="1800" dirty="0"/>
                <a:t>Specialty Units</a:t>
              </a:r>
            </a:p>
            <a:p>
              <a:pPr algn="l">
                <a:lnSpc>
                  <a:spcPct val="95000"/>
                </a:lnSpc>
                <a:spcBef>
                  <a:spcPct val="30000"/>
                </a:spcBef>
                <a:buSzPct val="90000"/>
                <a:buFontTx/>
                <a:buChar char="•"/>
              </a:pPr>
              <a:r>
                <a:rPr lang="en-US" sz="1800" dirty="0"/>
                <a:t>Staff Deployment Approach</a:t>
              </a:r>
            </a:p>
          </p:txBody>
        </p:sp>
        <p:sp>
          <p:nvSpPr>
            <p:cNvPr id="47122" name="Text Box 11"/>
            <p:cNvSpPr txBox="1">
              <a:spLocks noChangeArrowheads="1"/>
            </p:cNvSpPr>
            <p:nvPr/>
          </p:nvSpPr>
          <p:spPr bwMode="auto">
            <a:xfrm>
              <a:off x="3072" y="3120"/>
              <a:ext cx="2688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lnSpc>
                  <a:spcPct val="95000"/>
                </a:lnSpc>
                <a:spcBef>
                  <a:spcPct val="30000"/>
                </a:spcBef>
                <a:buSzPct val="90000"/>
                <a:buFontTx/>
                <a:buChar char="•"/>
              </a:pPr>
              <a:r>
                <a:rPr lang="en-US" sz="1800" dirty="0"/>
                <a:t>Fire &amp; </a:t>
              </a:r>
              <a:r>
                <a:rPr lang="en-US" sz="1800" dirty="0" smtClean="0"/>
                <a:t>EMS </a:t>
              </a:r>
              <a:r>
                <a:rPr lang="en-US" sz="1800" dirty="0"/>
                <a:t>Workload by Response Area</a:t>
              </a:r>
            </a:p>
            <a:p>
              <a:pPr algn="l">
                <a:lnSpc>
                  <a:spcPct val="95000"/>
                </a:lnSpc>
                <a:spcBef>
                  <a:spcPct val="30000"/>
                </a:spcBef>
                <a:buSzPct val="90000"/>
                <a:buFontTx/>
                <a:buChar char="•"/>
              </a:pPr>
              <a:r>
                <a:rPr lang="en-US" sz="1800" dirty="0"/>
                <a:t>Onsite Inspection of Fire Stations &amp; Resources</a:t>
              </a:r>
            </a:p>
          </p:txBody>
        </p:sp>
      </p:grpSp>
      <p:sp>
        <p:nvSpPr>
          <p:cNvPr id="676876" name="AutoShape 12"/>
          <p:cNvSpPr>
            <a:spLocks noChangeArrowheads="1"/>
          </p:cNvSpPr>
          <p:nvPr/>
        </p:nvSpPr>
        <p:spPr bwMode="auto">
          <a:xfrm flipH="1" flipV="1">
            <a:off x="2743200" y="4191000"/>
            <a:ext cx="990600" cy="762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463 h 21600"/>
              <a:gd name="T20" fmla="*/ 177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05" y="0"/>
                </a:moveTo>
                <a:lnTo>
                  <a:pt x="10410" y="4371"/>
                </a:lnTo>
                <a:lnTo>
                  <a:pt x="14310" y="4371"/>
                </a:lnTo>
                <a:lnTo>
                  <a:pt x="14310" y="17463"/>
                </a:lnTo>
                <a:lnTo>
                  <a:pt x="0" y="17463"/>
                </a:lnTo>
                <a:lnTo>
                  <a:pt x="0" y="21600"/>
                </a:lnTo>
                <a:lnTo>
                  <a:pt x="17700" y="21600"/>
                </a:lnTo>
                <a:lnTo>
                  <a:pt x="17700" y="4371"/>
                </a:lnTo>
                <a:lnTo>
                  <a:pt x="21600" y="4371"/>
                </a:lnTo>
                <a:lnTo>
                  <a:pt x="16005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7110" name="Group 26"/>
          <p:cNvGrpSpPr>
            <a:grpSpLocks/>
          </p:cNvGrpSpPr>
          <p:nvPr/>
        </p:nvGrpSpPr>
        <p:grpSpPr bwMode="auto">
          <a:xfrm>
            <a:off x="1651000" y="1981200"/>
            <a:ext cx="2159000" cy="1219200"/>
            <a:chOff x="1040" y="1248"/>
            <a:chExt cx="1360" cy="768"/>
          </a:xfrm>
        </p:grpSpPr>
        <p:sp>
          <p:nvSpPr>
            <p:cNvPr id="47113" name="Rectangle 27"/>
            <p:cNvSpPr>
              <a:spLocks noChangeArrowheads="1"/>
            </p:cNvSpPr>
            <p:nvPr/>
          </p:nvSpPr>
          <p:spPr bwMode="auto">
            <a:xfrm>
              <a:off x="1376" y="1680"/>
              <a:ext cx="576" cy="154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114" name="Text Box 28"/>
            <p:cNvSpPr txBox="1">
              <a:spLocks noChangeArrowheads="1"/>
            </p:cNvSpPr>
            <p:nvPr/>
          </p:nvSpPr>
          <p:spPr bwMode="auto">
            <a:xfrm>
              <a:off x="1467" y="1248"/>
              <a:ext cx="5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Weeks:</a:t>
              </a:r>
            </a:p>
          </p:txBody>
        </p:sp>
        <p:grpSp>
          <p:nvGrpSpPr>
            <p:cNvPr id="47115" name="Group 29"/>
            <p:cNvGrpSpPr>
              <a:grpSpLocks/>
            </p:cNvGrpSpPr>
            <p:nvPr/>
          </p:nvGrpSpPr>
          <p:grpSpPr bwMode="auto">
            <a:xfrm>
              <a:off x="1040" y="1524"/>
              <a:ext cx="528" cy="463"/>
              <a:chOff x="1040" y="1524"/>
              <a:chExt cx="528" cy="463"/>
            </a:xfrm>
          </p:grpSpPr>
          <p:sp>
            <p:nvSpPr>
              <p:cNvPr id="47119" name="AutoShape 30"/>
              <p:cNvSpPr>
                <a:spLocks noChangeArrowheads="1"/>
              </p:cNvSpPr>
              <p:nvPr/>
            </p:nvSpPr>
            <p:spPr bwMode="auto">
              <a:xfrm flipV="1">
                <a:off x="1040" y="1524"/>
                <a:ext cx="528" cy="463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F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0" name="Text Box 31"/>
              <p:cNvSpPr txBox="1">
                <a:spLocks noChangeArrowheads="1"/>
              </p:cNvSpPr>
              <p:nvPr/>
            </p:nvSpPr>
            <p:spPr bwMode="auto">
              <a:xfrm>
                <a:off x="1201" y="1613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  <p:grpSp>
          <p:nvGrpSpPr>
            <p:cNvPr id="47116" name="Group 32"/>
            <p:cNvGrpSpPr>
              <a:grpSpLocks/>
            </p:cNvGrpSpPr>
            <p:nvPr/>
          </p:nvGrpSpPr>
          <p:grpSpPr bwMode="auto">
            <a:xfrm>
              <a:off x="1824" y="1440"/>
              <a:ext cx="576" cy="576"/>
              <a:chOff x="1824" y="1440"/>
              <a:chExt cx="576" cy="576"/>
            </a:xfrm>
          </p:grpSpPr>
          <p:sp>
            <p:nvSpPr>
              <p:cNvPr id="47117" name="AutoShape 33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576" cy="576"/>
              </a:xfrm>
              <a:prstGeom prst="diamond">
                <a:avLst/>
              </a:prstGeom>
              <a:gradFill rotWithShape="0">
                <a:gsLst>
                  <a:gs pos="0">
                    <a:srgbClr val="FFCCCC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18" name="Text Box 34"/>
              <p:cNvSpPr txBox="1">
                <a:spLocks noChangeArrowheads="1"/>
              </p:cNvSpPr>
              <p:nvPr/>
            </p:nvSpPr>
            <p:spPr bwMode="auto">
              <a:xfrm>
                <a:off x="1956" y="1610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solidFill>
                      <a:schemeClr val="tx1"/>
                    </a:solidFill>
                  </a:rPr>
                  <a:t>16</a:t>
                </a:r>
              </a:p>
            </p:txBody>
          </p:sp>
        </p:grpSp>
      </p:grpSp>
      <p:pic>
        <p:nvPicPr>
          <p:cNvPr id="47111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7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2" grpId="0" autoUpdateAnimBg="0"/>
      <p:bldP spid="6768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-14288"/>
            <a:ext cx="1525588" cy="690403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rgbClr val="0000CC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65138" y="800100"/>
            <a:ext cx="500062" cy="39909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n-cs"/>
              </a:rPr>
              <a:t>A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P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P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R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O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A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C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H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800" y="838200"/>
            <a:ext cx="2057400" cy="1066800"/>
            <a:chOff x="1152" y="528"/>
            <a:chExt cx="1296" cy="672"/>
          </a:xfrm>
        </p:grpSpPr>
        <p:sp>
          <p:nvSpPr>
            <p:cNvPr id="49168" name="Oval 6"/>
            <p:cNvSpPr>
              <a:spLocks noChangeArrowheads="1"/>
            </p:cNvSpPr>
            <p:nvPr/>
          </p:nvSpPr>
          <p:spPr bwMode="auto">
            <a:xfrm>
              <a:off x="1152" y="528"/>
              <a:ext cx="1296" cy="672"/>
            </a:xfrm>
            <a:prstGeom prst="ellipse">
              <a:avLst/>
            </a:prstGeom>
            <a:solidFill>
              <a:srgbClr val="FFFFCC"/>
            </a:solidFill>
            <a:ln w="9525">
              <a:round/>
              <a:headEnd/>
              <a:tailEnd/>
            </a:ln>
            <a:scene3d>
              <a:camera prst="legacyObliqueTopRight">
                <a:rot lat="20399980" lon="19799980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49169" name="Text Box 7"/>
            <p:cNvSpPr txBox="1">
              <a:spLocks noChangeArrowheads="1"/>
            </p:cNvSpPr>
            <p:nvPr/>
          </p:nvSpPr>
          <p:spPr bwMode="auto">
            <a:xfrm>
              <a:off x="1248" y="624"/>
              <a:ext cx="108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Comparative</a:t>
              </a:r>
            </a:p>
            <a:p>
              <a:r>
                <a:rPr lang="en-US" sz="2000">
                  <a:solidFill>
                    <a:schemeClr val="tx1"/>
                  </a:solidFill>
                </a:rPr>
                <a:t>Analysis</a:t>
              </a:r>
            </a:p>
          </p:txBody>
        </p:sp>
      </p:grpSp>
      <p:sp>
        <p:nvSpPr>
          <p:cNvPr id="678920" name="Text Box 8"/>
          <p:cNvSpPr txBox="1">
            <a:spLocks noChangeArrowheads="1"/>
          </p:cNvSpPr>
          <p:nvPr/>
        </p:nvSpPr>
        <p:spPr bwMode="auto">
          <a:xfrm>
            <a:off x="3810000" y="1981200"/>
            <a:ext cx="5106988" cy="2693558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marL="393700" indent="-3937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Benchmarking with State-of-the-Art Programs, Practices &amp; Stds.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Recognize Existing Strengths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0000"/>
                </a:solidFill>
                <a:cs typeface="+mn-cs"/>
              </a:rPr>
              <a:t>National Standards and Accepted Principles &amp; Practices (e.g. NFPA 1710)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0000"/>
                </a:solidFill>
                <a:cs typeface="+mn-cs"/>
              </a:rPr>
              <a:t>Insurance Services Office (ISO)</a:t>
            </a:r>
            <a:r>
              <a:rPr lang="en-US" sz="2200" dirty="0" smtClean="0">
                <a:cs typeface="+mn-cs"/>
              </a:rPr>
              <a:t> </a:t>
            </a:r>
          </a:p>
        </p:txBody>
      </p:sp>
      <p:grpSp>
        <p:nvGrpSpPr>
          <p:cNvPr id="49157" name="Group 14"/>
          <p:cNvGrpSpPr>
            <a:grpSpLocks/>
          </p:cNvGrpSpPr>
          <p:nvPr/>
        </p:nvGrpSpPr>
        <p:grpSpPr bwMode="auto">
          <a:xfrm>
            <a:off x="1651000" y="1981200"/>
            <a:ext cx="2159000" cy="1219200"/>
            <a:chOff x="1040" y="1248"/>
            <a:chExt cx="1360" cy="768"/>
          </a:xfrm>
        </p:grpSpPr>
        <p:sp>
          <p:nvSpPr>
            <p:cNvPr id="49160" name="Rectangle 15"/>
            <p:cNvSpPr>
              <a:spLocks noChangeArrowheads="1"/>
            </p:cNvSpPr>
            <p:nvPr/>
          </p:nvSpPr>
          <p:spPr bwMode="auto">
            <a:xfrm>
              <a:off x="1376" y="1680"/>
              <a:ext cx="576" cy="154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9161" name="Text Box 16"/>
            <p:cNvSpPr txBox="1">
              <a:spLocks noChangeArrowheads="1"/>
            </p:cNvSpPr>
            <p:nvPr/>
          </p:nvSpPr>
          <p:spPr bwMode="auto">
            <a:xfrm>
              <a:off x="1467" y="1248"/>
              <a:ext cx="5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Weeks:</a:t>
              </a:r>
            </a:p>
          </p:txBody>
        </p:sp>
        <p:grpSp>
          <p:nvGrpSpPr>
            <p:cNvPr id="49162" name="Group 17"/>
            <p:cNvGrpSpPr>
              <a:grpSpLocks/>
            </p:cNvGrpSpPr>
            <p:nvPr/>
          </p:nvGrpSpPr>
          <p:grpSpPr bwMode="auto">
            <a:xfrm>
              <a:off x="1040" y="1524"/>
              <a:ext cx="528" cy="463"/>
              <a:chOff x="1040" y="1524"/>
              <a:chExt cx="528" cy="463"/>
            </a:xfrm>
          </p:grpSpPr>
          <p:sp>
            <p:nvSpPr>
              <p:cNvPr id="49166" name="AutoShape 18"/>
              <p:cNvSpPr>
                <a:spLocks noChangeArrowheads="1"/>
              </p:cNvSpPr>
              <p:nvPr/>
            </p:nvSpPr>
            <p:spPr bwMode="auto">
              <a:xfrm flipV="1">
                <a:off x="1040" y="1524"/>
                <a:ext cx="528" cy="463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F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167" name="Text Box 19"/>
              <p:cNvSpPr txBox="1">
                <a:spLocks noChangeArrowheads="1"/>
              </p:cNvSpPr>
              <p:nvPr/>
            </p:nvSpPr>
            <p:spPr bwMode="auto">
              <a:xfrm>
                <a:off x="1201" y="1613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49163" name="Group 20"/>
            <p:cNvGrpSpPr>
              <a:grpSpLocks/>
            </p:cNvGrpSpPr>
            <p:nvPr/>
          </p:nvGrpSpPr>
          <p:grpSpPr bwMode="auto">
            <a:xfrm>
              <a:off x="1824" y="1440"/>
              <a:ext cx="576" cy="576"/>
              <a:chOff x="1824" y="1440"/>
              <a:chExt cx="576" cy="576"/>
            </a:xfrm>
          </p:grpSpPr>
          <p:sp>
            <p:nvSpPr>
              <p:cNvPr id="49164" name="AutoShape 21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576" cy="576"/>
              </a:xfrm>
              <a:prstGeom prst="diamond">
                <a:avLst/>
              </a:prstGeom>
              <a:gradFill rotWithShape="0">
                <a:gsLst>
                  <a:gs pos="0">
                    <a:srgbClr val="FFCCCC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165" name="Text Box 22"/>
              <p:cNvSpPr txBox="1">
                <a:spLocks noChangeArrowheads="1"/>
              </p:cNvSpPr>
              <p:nvPr/>
            </p:nvSpPr>
            <p:spPr bwMode="auto">
              <a:xfrm>
                <a:off x="1956" y="1610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solidFill>
                      <a:schemeClr val="tx1"/>
                    </a:solidFill>
                  </a:rPr>
                  <a:t>17</a:t>
                </a:r>
              </a:p>
            </p:txBody>
          </p:sp>
        </p:grpSp>
      </p:grpSp>
      <p:pic>
        <p:nvPicPr>
          <p:cNvPr id="49158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  <p:pic>
        <p:nvPicPr>
          <p:cNvPr id="4" name="Picture 3" descr="101_875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953000"/>
            <a:ext cx="2717800" cy="152876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67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2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-15875"/>
            <a:ext cx="1525588" cy="690403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rgbClr val="0000CC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65138" y="798513"/>
            <a:ext cx="500062" cy="39909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n-cs"/>
              </a:rPr>
              <a:t>A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P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P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R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O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A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C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H</a:t>
            </a:r>
          </a:p>
        </p:txBody>
      </p:sp>
      <p:sp>
        <p:nvSpPr>
          <p:cNvPr id="680965" name="Text Box 5"/>
          <p:cNvSpPr txBox="1">
            <a:spLocks noChangeArrowheads="1"/>
          </p:cNvSpPr>
          <p:nvPr/>
        </p:nvSpPr>
        <p:spPr bwMode="auto">
          <a:xfrm>
            <a:off x="3886200" y="381000"/>
            <a:ext cx="5257800" cy="4928016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marL="393700" indent="-3937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Individual Service Areas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Facility Condition and Locations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Apparatus Condition &amp; Use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Resource Requirements 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Optimal and Minimal Resource Deployment Models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Protection/Suppression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Demands Per Service/Company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Funding &amp; Expenditures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Organizational Structure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Potential for Improvements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Anticipated Fiscal Impacts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cs typeface="+mn-cs"/>
              </a:rPr>
              <a:t>Returns on Investments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9425" y="852488"/>
            <a:ext cx="2228850" cy="1066800"/>
            <a:chOff x="1102" y="537"/>
            <a:chExt cx="1404" cy="672"/>
          </a:xfrm>
        </p:grpSpPr>
        <p:sp>
          <p:nvSpPr>
            <p:cNvPr id="51216" name="Oval 7"/>
            <p:cNvSpPr>
              <a:spLocks noChangeArrowheads="1"/>
            </p:cNvSpPr>
            <p:nvPr/>
          </p:nvSpPr>
          <p:spPr bwMode="auto">
            <a:xfrm>
              <a:off x="1152" y="537"/>
              <a:ext cx="1296" cy="672"/>
            </a:xfrm>
            <a:prstGeom prst="ellipse">
              <a:avLst/>
            </a:prstGeom>
            <a:solidFill>
              <a:srgbClr val="FFFFCC"/>
            </a:solidFill>
            <a:ln w="9525">
              <a:round/>
              <a:headEnd/>
              <a:tailEnd/>
            </a:ln>
            <a:scene3d>
              <a:camera prst="legacyObliqueTopRight">
                <a:rot lat="20399980" lon="19799980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51217" name="Text Box 8"/>
            <p:cNvSpPr txBox="1">
              <a:spLocks noChangeArrowheads="1"/>
            </p:cNvSpPr>
            <p:nvPr/>
          </p:nvSpPr>
          <p:spPr bwMode="auto">
            <a:xfrm>
              <a:off x="1102" y="652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</a:rPr>
                <a:t>Alternatives &amp;</a:t>
              </a:r>
            </a:p>
            <a:p>
              <a:r>
                <a:rPr lang="en-US" sz="1800">
                  <a:solidFill>
                    <a:schemeClr val="tx1"/>
                  </a:solidFill>
                </a:rPr>
                <a:t>Recommendations</a:t>
              </a:r>
            </a:p>
          </p:txBody>
        </p:sp>
      </p:grpSp>
      <p:grpSp>
        <p:nvGrpSpPr>
          <p:cNvPr id="51205" name="Group 14"/>
          <p:cNvGrpSpPr>
            <a:grpSpLocks/>
          </p:cNvGrpSpPr>
          <p:nvPr/>
        </p:nvGrpSpPr>
        <p:grpSpPr bwMode="auto">
          <a:xfrm>
            <a:off x="1651000" y="1981200"/>
            <a:ext cx="2159000" cy="1219200"/>
            <a:chOff x="1040" y="1248"/>
            <a:chExt cx="1360" cy="768"/>
          </a:xfrm>
        </p:grpSpPr>
        <p:sp>
          <p:nvSpPr>
            <p:cNvPr id="51208" name="Rectangle 15"/>
            <p:cNvSpPr>
              <a:spLocks noChangeArrowheads="1"/>
            </p:cNvSpPr>
            <p:nvPr/>
          </p:nvSpPr>
          <p:spPr bwMode="auto">
            <a:xfrm>
              <a:off x="1376" y="1680"/>
              <a:ext cx="576" cy="154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209" name="Text Box 16"/>
            <p:cNvSpPr txBox="1">
              <a:spLocks noChangeArrowheads="1"/>
            </p:cNvSpPr>
            <p:nvPr/>
          </p:nvSpPr>
          <p:spPr bwMode="auto">
            <a:xfrm>
              <a:off x="1467" y="1248"/>
              <a:ext cx="5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Weeks:</a:t>
              </a:r>
            </a:p>
          </p:txBody>
        </p:sp>
        <p:grpSp>
          <p:nvGrpSpPr>
            <p:cNvPr id="51210" name="Group 17"/>
            <p:cNvGrpSpPr>
              <a:grpSpLocks/>
            </p:cNvGrpSpPr>
            <p:nvPr/>
          </p:nvGrpSpPr>
          <p:grpSpPr bwMode="auto">
            <a:xfrm>
              <a:off x="1040" y="1524"/>
              <a:ext cx="528" cy="463"/>
              <a:chOff x="1040" y="1524"/>
              <a:chExt cx="528" cy="463"/>
            </a:xfrm>
          </p:grpSpPr>
          <p:sp>
            <p:nvSpPr>
              <p:cNvPr id="51214" name="AutoShape 18"/>
              <p:cNvSpPr>
                <a:spLocks noChangeArrowheads="1"/>
              </p:cNvSpPr>
              <p:nvPr/>
            </p:nvSpPr>
            <p:spPr bwMode="auto">
              <a:xfrm flipV="1">
                <a:off x="1040" y="1524"/>
                <a:ext cx="528" cy="463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F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215" name="Text Box 19"/>
              <p:cNvSpPr txBox="1">
                <a:spLocks noChangeArrowheads="1"/>
              </p:cNvSpPr>
              <p:nvPr/>
            </p:nvSpPr>
            <p:spPr bwMode="auto">
              <a:xfrm>
                <a:off x="1157" y="1613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grpSp>
          <p:nvGrpSpPr>
            <p:cNvPr id="51211" name="Group 20"/>
            <p:cNvGrpSpPr>
              <a:grpSpLocks/>
            </p:cNvGrpSpPr>
            <p:nvPr/>
          </p:nvGrpSpPr>
          <p:grpSpPr bwMode="auto">
            <a:xfrm>
              <a:off x="1824" y="1440"/>
              <a:ext cx="576" cy="576"/>
              <a:chOff x="1824" y="1440"/>
              <a:chExt cx="576" cy="576"/>
            </a:xfrm>
          </p:grpSpPr>
          <p:sp>
            <p:nvSpPr>
              <p:cNvPr id="51212" name="AutoShape 21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576" cy="576"/>
              </a:xfrm>
              <a:prstGeom prst="diamond">
                <a:avLst/>
              </a:prstGeom>
              <a:gradFill rotWithShape="0">
                <a:gsLst>
                  <a:gs pos="0">
                    <a:srgbClr val="FFCCCC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213" name="Text Box 22"/>
              <p:cNvSpPr txBox="1">
                <a:spLocks noChangeArrowheads="1"/>
              </p:cNvSpPr>
              <p:nvPr/>
            </p:nvSpPr>
            <p:spPr bwMode="auto">
              <a:xfrm>
                <a:off x="1956" y="1610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solidFill>
                      <a:schemeClr val="tx1"/>
                    </a:solidFill>
                  </a:rPr>
                  <a:t>16</a:t>
                </a:r>
              </a:p>
            </p:txBody>
          </p:sp>
        </p:grpSp>
      </p:grpSp>
      <p:pic>
        <p:nvPicPr>
          <p:cNvPr id="51206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  <p:pic>
        <p:nvPicPr>
          <p:cNvPr id="3" name="Picture 2" descr="101_876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410200"/>
            <a:ext cx="2370667" cy="133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8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-15875"/>
            <a:ext cx="1525588" cy="690403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rgbClr val="0000CC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65138" y="798513"/>
            <a:ext cx="500062" cy="39909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n-cs"/>
              </a:rPr>
              <a:t>A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P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P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R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O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A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C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H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762000"/>
            <a:ext cx="2090738" cy="1066800"/>
            <a:chOff x="1152" y="537"/>
            <a:chExt cx="1317" cy="672"/>
          </a:xfrm>
        </p:grpSpPr>
        <p:sp>
          <p:nvSpPr>
            <p:cNvPr id="53264" name="Oval 6"/>
            <p:cNvSpPr>
              <a:spLocks noChangeArrowheads="1"/>
            </p:cNvSpPr>
            <p:nvPr/>
          </p:nvSpPr>
          <p:spPr bwMode="auto">
            <a:xfrm>
              <a:off x="1152" y="537"/>
              <a:ext cx="1296" cy="672"/>
            </a:xfrm>
            <a:prstGeom prst="ellipse">
              <a:avLst/>
            </a:prstGeom>
            <a:solidFill>
              <a:srgbClr val="FFFFCC"/>
            </a:solidFill>
            <a:ln w="9525">
              <a:round/>
              <a:headEnd/>
              <a:tailEnd/>
            </a:ln>
            <a:scene3d>
              <a:camera prst="legacyObliqueTopRight">
                <a:rot lat="20399980" lon="19799980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53265" name="Text Box 7"/>
            <p:cNvSpPr txBox="1">
              <a:spLocks noChangeArrowheads="1"/>
            </p:cNvSpPr>
            <p:nvPr/>
          </p:nvSpPr>
          <p:spPr bwMode="auto">
            <a:xfrm>
              <a:off x="1152" y="672"/>
              <a:ext cx="131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Comprehensive</a:t>
              </a:r>
            </a:p>
            <a:p>
              <a:r>
                <a:rPr lang="en-US" sz="2000">
                  <a:solidFill>
                    <a:schemeClr val="tx1"/>
                  </a:solidFill>
                </a:rPr>
                <a:t>Written Report</a:t>
              </a:r>
            </a:p>
          </p:txBody>
        </p:sp>
      </p:grpSp>
      <p:sp>
        <p:nvSpPr>
          <p:cNvPr id="683016" name="Text Box 8"/>
          <p:cNvSpPr txBox="1">
            <a:spLocks noChangeArrowheads="1"/>
          </p:cNvSpPr>
          <p:nvPr/>
        </p:nvSpPr>
        <p:spPr bwMode="auto">
          <a:xfrm>
            <a:off x="4876800" y="1905000"/>
            <a:ext cx="3810000" cy="2321148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marL="393700" indent="-3937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0000"/>
                </a:solidFill>
                <a:cs typeface="+mn-cs"/>
              </a:rPr>
              <a:t>Analysis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0000"/>
                </a:solidFill>
                <a:cs typeface="+mn-cs"/>
              </a:rPr>
              <a:t>Findings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0000"/>
                </a:solidFill>
                <a:cs typeface="+mn-cs"/>
              </a:rPr>
              <a:t>Options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Recommendations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Timelines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Color Illustrations</a:t>
            </a:r>
          </a:p>
        </p:txBody>
      </p:sp>
      <p:grpSp>
        <p:nvGrpSpPr>
          <p:cNvPr id="53253" name="Group 15"/>
          <p:cNvGrpSpPr>
            <a:grpSpLocks/>
          </p:cNvGrpSpPr>
          <p:nvPr/>
        </p:nvGrpSpPr>
        <p:grpSpPr bwMode="auto">
          <a:xfrm>
            <a:off x="1651000" y="1981200"/>
            <a:ext cx="2159000" cy="1219200"/>
            <a:chOff x="1040" y="1248"/>
            <a:chExt cx="1360" cy="768"/>
          </a:xfrm>
        </p:grpSpPr>
        <p:sp>
          <p:nvSpPr>
            <p:cNvPr id="53256" name="Rectangle 16"/>
            <p:cNvSpPr>
              <a:spLocks noChangeArrowheads="1"/>
            </p:cNvSpPr>
            <p:nvPr/>
          </p:nvSpPr>
          <p:spPr bwMode="auto">
            <a:xfrm>
              <a:off x="1376" y="1680"/>
              <a:ext cx="576" cy="154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257" name="Text Box 17"/>
            <p:cNvSpPr txBox="1">
              <a:spLocks noChangeArrowheads="1"/>
            </p:cNvSpPr>
            <p:nvPr/>
          </p:nvSpPr>
          <p:spPr bwMode="auto">
            <a:xfrm>
              <a:off x="1467" y="1248"/>
              <a:ext cx="5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Weeks:</a:t>
              </a:r>
            </a:p>
          </p:txBody>
        </p:sp>
        <p:grpSp>
          <p:nvGrpSpPr>
            <p:cNvPr id="53258" name="Group 18"/>
            <p:cNvGrpSpPr>
              <a:grpSpLocks/>
            </p:cNvGrpSpPr>
            <p:nvPr/>
          </p:nvGrpSpPr>
          <p:grpSpPr bwMode="auto">
            <a:xfrm>
              <a:off x="1040" y="1524"/>
              <a:ext cx="528" cy="463"/>
              <a:chOff x="1040" y="1524"/>
              <a:chExt cx="528" cy="463"/>
            </a:xfrm>
          </p:grpSpPr>
          <p:sp>
            <p:nvSpPr>
              <p:cNvPr id="53262" name="AutoShape 19"/>
              <p:cNvSpPr>
                <a:spLocks noChangeArrowheads="1"/>
              </p:cNvSpPr>
              <p:nvPr/>
            </p:nvSpPr>
            <p:spPr bwMode="auto">
              <a:xfrm flipV="1">
                <a:off x="1040" y="1524"/>
                <a:ext cx="528" cy="463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F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63" name="Text Box 20"/>
              <p:cNvSpPr txBox="1">
                <a:spLocks noChangeArrowheads="1"/>
              </p:cNvSpPr>
              <p:nvPr/>
            </p:nvSpPr>
            <p:spPr bwMode="auto">
              <a:xfrm>
                <a:off x="1157" y="1613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solidFill>
                      <a:schemeClr val="tx1"/>
                    </a:solidFill>
                  </a:rPr>
                  <a:t>14</a:t>
                </a:r>
              </a:p>
            </p:txBody>
          </p:sp>
        </p:grpSp>
        <p:grpSp>
          <p:nvGrpSpPr>
            <p:cNvPr id="53259" name="Group 21"/>
            <p:cNvGrpSpPr>
              <a:grpSpLocks/>
            </p:cNvGrpSpPr>
            <p:nvPr/>
          </p:nvGrpSpPr>
          <p:grpSpPr bwMode="auto">
            <a:xfrm>
              <a:off x="1824" y="1440"/>
              <a:ext cx="576" cy="576"/>
              <a:chOff x="1824" y="1440"/>
              <a:chExt cx="576" cy="576"/>
            </a:xfrm>
          </p:grpSpPr>
          <p:sp>
            <p:nvSpPr>
              <p:cNvPr id="53260" name="AutoShape 22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576" cy="576"/>
              </a:xfrm>
              <a:prstGeom prst="diamond">
                <a:avLst/>
              </a:prstGeom>
              <a:gradFill rotWithShape="0">
                <a:gsLst>
                  <a:gs pos="0">
                    <a:srgbClr val="FFCCCC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61" name="Text Box 23"/>
              <p:cNvSpPr txBox="1">
                <a:spLocks noChangeArrowheads="1"/>
              </p:cNvSpPr>
              <p:nvPr/>
            </p:nvSpPr>
            <p:spPr bwMode="auto">
              <a:xfrm>
                <a:off x="1956" y="1610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solidFill>
                      <a:schemeClr val="tx1"/>
                    </a:solidFill>
                  </a:rPr>
                  <a:t>18</a:t>
                </a:r>
              </a:p>
            </p:txBody>
          </p:sp>
        </p:grpSp>
      </p:grpSp>
      <p:pic>
        <p:nvPicPr>
          <p:cNvPr id="53254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  <p:pic>
        <p:nvPicPr>
          <p:cNvPr id="4" name="Picture 3" descr="E82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" y="3739387"/>
            <a:ext cx="2430780" cy="181633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8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-15875"/>
            <a:ext cx="1525588" cy="690403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rgbClr val="0000CC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465138" y="798513"/>
            <a:ext cx="500062" cy="39909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cs typeface="+mn-cs"/>
              </a:rPr>
              <a:t>A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P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P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R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O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A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C</a:t>
            </a:r>
          </a:p>
          <a:p>
            <a:pPr>
              <a:defRPr/>
            </a:pPr>
            <a:r>
              <a:rPr lang="en-US" sz="3200" dirty="0" smtClean="0">
                <a:cs typeface="+mn-cs"/>
              </a:rPr>
              <a:t>H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800" y="852488"/>
            <a:ext cx="2057400" cy="1066800"/>
            <a:chOff x="1152" y="537"/>
            <a:chExt cx="1296" cy="672"/>
          </a:xfrm>
        </p:grpSpPr>
        <p:sp>
          <p:nvSpPr>
            <p:cNvPr id="55306" name="Oval 6"/>
            <p:cNvSpPr>
              <a:spLocks noChangeArrowheads="1"/>
            </p:cNvSpPr>
            <p:nvPr/>
          </p:nvSpPr>
          <p:spPr bwMode="auto">
            <a:xfrm>
              <a:off x="1152" y="537"/>
              <a:ext cx="1296" cy="672"/>
            </a:xfrm>
            <a:prstGeom prst="ellipse">
              <a:avLst/>
            </a:prstGeom>
            <a:solidFill>
              <a:srgbClr val="FFFFCC"/>
            </a:solidFill>
            <a:ln w="9525">
              <a:round/>
              <a:headEnd/>
              <a:tailEnd/>
            </a:ln>
            <a:scene3d>
              <a:camera prst="legacyObliqueTopRight">
                <a:rot lat="20399980" lon="19799980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55307" name="Text Box 7"/>
            <p:cNvSpPr txBox="1">
              <a:spLocks noChangeArrowheads="1"/>
            </p:cNvSpPr>
            <p:nvPr/>
          </p:nvSpPr>
          <p:spPr bwMode="auto">
            <a:xfrm>
              <a:off x="1234" y="672"/>
              <a:ext cx="115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Report &amp; Oral</a:t>
              </a:r>
            </a:p>
            <a:p>
              <a:r>
                <a:rPr lang="en-US" sz="2000">
                  <a:solidFill>
                    <a:schemeClr val="tx1"/>
                  </a:solidFill>
                </a:rPr>
                <a:t>Briefing</a:t>
              </a:r>
            </a:p>
          </p:txBody>
        </p:sp>
      </p:grpSp>
      <p:sp>
        <p:nvSpPr>
          <p:cNvPr id="687112" name="Text Box 8"/>
          <p:cNvSpPr txBox="1">
            <a:spLocks noChangeArrowheads="1"/>
          </p:cNvSpPr>
          <p:nvPr/>
        </p:nvSpPr>
        <p:spPr bwMode="auto">
          <a:xfrm>
            <a:off x="3962400" y="2438400"/>
            <a:ext cx="4572000" cy="1565275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 marL="393700" indent="-3937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Submission of </a:t>
            </a:r>
            <a:r>
              <a:rPr lang="en-US" sz="2200" dirty="0" smtClean="0">
                <a:solidFill>
                  <a:srgbClr val="FF0000"/>
                </a:solidFill>
                <a:cs typeface="+mn-cs"/>
              </a:rPr>
              <a:t>Written Report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In-depth Briefing</a:t>
            </a:r>
          </a:p>
          <a:p>
            <a:pPr algn="l">
              <a:lnSpc>
                <a:spcPct val="110000"/>
              </a:lnSpc>
              <a:buFont typeface="Wingdings" charset="0"/>
              <a:buChar char="Ø"/>
              <a:defRPr/>
            </a:pPr>
            <a:r>
              <a:rPr lang="en-US" sz="2200" dirty="0" smtClean="0">
                <a:solidFill>
                  <a:srgbClr val="FFFFFF"/>
                </a:solidFill>
                <a:cs typeface="+mn-cs"/>
              </a:rPr>
              <a:t>Including PowerPoint Presentation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86000" y="2362200"/>
            <a:ext cx="914400" cy="914400"/>
            <a:chOff x="1824" y="1440"/>
            <a:chExt cx="576" cy="576"/>
          </a:xfrm>
        </p:grpSpPr>
        <p:sp>
          <p:nvSpPr>
            <p:cNvPr id="55304" name="AutoShape 16"/>
            <p:cNvSpPr>
              <a:spLocks noChangeArrowheads="1"/>
            </p:cNvSpPr>
            <p:nvPr/>
          </p:nvSpPr>
          <p:spPr bwMode="auto">
            <a:xfrm>
              <a:off x="1824" y="1440"/>
              <a:ext cx="576" cy="576"/>
            </a:xfrm>
            <a:prstGeom prst="diamond">
              <a:avLst/>
            </a:prstGeom>
            <a:gradFill rotWithShape="0">
              <a:gsLst>
                <a:gs pos="0">
                  <a:srgbClr val="FFCC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305" name="Text Box 17"/>
            <p:cNvSpPr txBox="1">
              <a:spLocks noChangeArrowheads="1"/>
            </p:cNvSpPr>
            <p:nvPr/>
          </p:nvSpPr>
          <p:spPr bwMode="auto">
            <a:xfrm>
              <a:off x="1956" y="161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22</a:t>
              </a:r>
            </a:p>
          </p:txBody>
        </p:sp>
      </p:grpSp>
      <p:pic>
        <p:nvPicPr>
          <p:cNvPr id="55302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  <p:pic>
        <p:nvPicPr>
          <p:cNvPr id="4" name="Picture 3" descr="101_877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726781"/>
            <a:ext cx="2667000" cy="15001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1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  <p:pic>
        <p:nvPicPr>
          <p:cNvPr id="3" name="Picture 2" descr="2014-03-26 07.55.0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5143500" cy="685800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700" y="2590800"/>
            <a:ext cx="2168583" cy="206210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WRITTEN</a:t>
            </a:r>
          </a:p>
          <a:p>
            <a:pPr>
              <a:defRPr/>
            </a:pPr>
            <a:r>
              <a:rPr lang="en-US" sz="32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STUDY</a:t>
            </a:r>
          </a:p>
          <a:p>
            <a:pPr>
              <a:defRPr/>
            </a:pPr>
            <a:r>
              <a:rPr lang="en-US" sz="32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REPORT</a:t>
            </a:r>
          </a:p>
          <a:p>
            <a:pPr algn="l">
              <a:defRPr/>
            </a:pPr>
            <a:endParaRPr lang="en-US" sz="3200" dirty="0" smtClean="0">
              <a:solidFill>
                <a:srgbClr val="DEBA22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2610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WordArt 2"/>
          <p:cNvSpPr>
            <a:spLocks noChangeArrowheads="1" noChangeShapeType="1" noTextEdit="1"/>
          </p:cNvSpPr>
          <p:nvPr/>
        </p:nvSpPr>
        <p:spPr bwMode="auto">
          <a:xfrm>
            <a:off x="2619375" y="2743200"/>
            <a:ext cx="37814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ea typeface="Arial Black"/>
                <a:cs typeface="Arial Black"/>
              </a:rPr>
              <a:t>CORPORATION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ea typeface="Arial Black"/>
                <a:cs typeface="Arial Black"/>
              </a:rPr>
              <a:t>(History)</a:t>
            </a:r>
          </a:p>
        </p:txBody>
      </p:sp>
      <p:pic>
        <p:nvPicPr>
          <p:cNvPr id="18434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19200" y="838200"/>
            <a:ext cx="6705600" cy="47705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Key Point - Report</a:t>
            </a:r>
          </a:p>
          <a:p>
            <a:pPr>
              <a:defRPr/>
            </a:pPr>
            <a:endParaRPr lang="en-US" sz="3300" dirty="0">
              <a:solidFill>
                <a:srgbClr val="DEBA22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“</a:t>
            </a:r>
            <a:r>
              <a:rPr lang="en-US" sz="3300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Snapshot in Time</a:t>
            </a: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” </a:t>
            </a:r>
          </a:p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Study Team </a:t>
            </a:r>
            <a:r>
              <a:rPr lang="en-US" sz="3300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Professional Opinion/s</a:t>
            </a:r>
          </a:p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Considering </a:t>
            </a:r>
            <a:r>
              <a:rPr lang="en-US" sz="3300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Standards/Practices</a:t>
            </a:r>
          </a:p>
          <a:p>
            <a:pPr>
              <a:defRPr/>
            </a:pPr>
            <a:endParaRPr lang="en-US" sz="3300" dirty="0">
              <a:solidFill>
                <a:srgbClr val="DEBA22"/>
              </a:solidFill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Town Should </a:t>
            </a:r>
            <a:r>
              <a:rPr lang="en-US" sz="3300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Take Input</a:t>
            </a:r>
          </a:p>
          <a:p>
            <a:pPr>
              <a:defRPr/>
            </a:pPr>
            <a:r>
              <a:rPr lang="en-US" sz="3300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Consider Options</a:t>
            </a:r>
          </a:p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And </a:t>
            </a:r>
            <a:r>
              <a:rPr lang="en-US" sz="3300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Implement w/ Assistance</a:t>
            </a:r>
          </a:p>
        </p:txBody>
      </p:sp>
    </p:spTree>
    <p:extLst>
      <p:ext uri="{BB962C8B-B14F-4D97-AF65-F5344CB8AC3E}">
        <p14:creationId xmlns:p14="http://schemas.microsoft.com/office/powerpoint/2010/main" val="29955034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WordArt 2"/>
          <p:cNvSpPr>
            <a:spLocks noChangeArrowheads="1" noChangeShapeType="1" noTextEdit="1"/>
          </p:cNvSpPr>
          <p:nvPr/>
        </p:nvSpPr>
        <p:spPr bwMode="auto">
          <a:xfrm>
            <a:off x="1905000" y="2362200"/>
            <a:ext cx="5314950" cy="191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8AD18"/>
                </a:solidFill>
                <a:latin typeface="Arial Black"/>
                <a:ea typeface="Arial Black"/>
                <a:cs typeface="Arial Black"/>
              </a:rPr>
              <a:t>SELECTED</a:t>
            </a:r>
          </a:p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8AD18"/>
                </a:solidFill>
                <a:latin typeface="Arial Black"/>
                <a:ea typeface="Arial Black"/>
                <a:cs typeface="Arial Black"/>
              </a:rPr>
              <a:t>GRAPHIC DEPICTION</a:t>
            </a:r>
          </a:p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8AD18"/>
                </a:solidFill>
                <a:latin typeface="Arial Black"/>
                <a:ea typeface="Arial Black"/>
                <a:cs typeface="Arial Black"/>
              </a:rPr>
              <a:t>OF FINDINGS</a:t>
            </a:r>
          </a:p>
        </p:txBody>
      </p:sp>
      <p:pic>
        <p:nvPicPr>
          <p:cNvPr id="57346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5597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3175" y="2209800"/>
            <a:ext cx="1762021" cy="224676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8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Town of </a:t>
            </a:r>
          </a:p>
          <a:p>
            <a:pPr algn="l">
              <a:defRPr/>
            </a:pPr>
            <a:r>
              <a:rPr lang="en-US" sz="28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Southwest</a:t>
            </a:r>
          </a:p>
          <a:p>
            <a:pPr algn="l">
              <a:defRPr/>
            </a:pPr>
            <a:r>
              <a:rPr lang="en-US" sz="28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Ranches</a:t>
            </a:r>
          </a:p>
          <a:p>
            <a:pPr algn="l">
              <a:defRPr/>
            </a:pPr>
            <a:r>
              <a:rPr lang="en-US" sz="28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Study </a:t>
            </a:r>
          </a:p>
          <a:p>
            <a:pPr algn="l">
              <a:defRPr/>
            </a:pPr>
            <a:r>
              <a:rPr lang="en-US" sz="28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Base Map</a:t>
            </a:r>
          </a:p>
        </p:txBody>
      </p:sp>
      <p:pic>
        <p:nvPicPr>
          <p:cNvPr id="6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  <p:pic>
        <p:nvPicPr>
          <p:cNvPr id="8" name="Picture 7" descr="SWRanches No Stations Base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52600" y="152400"/>
            <a:ext cx="7223760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44314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2" name="WordArt 4"/>
          <p:cNvSpPr>
            <a:spLocks noChangeArrowheads="1" noChangeShapeType="1" noTextEdit="1"/>
          </p:cNvSpPr>
          <p:nvPr/>
        </p:nvSpPr>
        <p:spPr bwMode="auto">
          <a:xfrm>
            <a:off x="2590800" y="3048000"/>
            <a:ext cx="4048125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8AD18"/>
                </a:solidFill>
                <a:latin typeface="Arial Black"/>
                <a:ea typeface="Arial Black"/>
                <a:cs typeface="Arial Black"/>
              </a:rPr>
              <a:t>RISK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  <p:pic>
        <p:nvPicPr>
          <p:cNvPr id="4" name="Picture 249" descr="pssi 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58530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81200" y="38100"/>
            <a:ext cx="6553200" cy="64633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6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Population (7,345)  Density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  <p:pic>
        <p:nvPicPr>
          <p:cNvPr id="8" name="Picture 7" descr="SWRanches Population Density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6800" y="914400"/>
            <a:ext cx="7010400" cy="5257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4824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" y="1600200"/>
            <a:ext cx="2160117" cy="16158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Population </a:t>
            </a:r>
          </a:p>
          <a:p>
            <a:pPr algn="l"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By Age</a:t>
            </a:r>
          </a:p>
          <a:p>
            <a:pPr algn="l"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Group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304800"/>
            <a:ext cx="59436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76200"/>
            <a:ext cx="4249881" cy="58477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2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Housing by Occupancy</a:t>
            </a:r>
          </a:p>
        </p:txBody>
      </p:sp>
      <p:pic>
        <p:nvPicPr>
          <p:cNvPr id="6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066800"/>
            <a:ext cx="6248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299446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WordArt 2"/>
          <p:cNvSpPr>
            <a:spLocks noChangeArrowheads="1" noChangeShapeType="1" noTextEdit="1"/>
          </p:cNvSpPr>
          <p:nvPr/>
        </p:nvSpPr>
        <p:spPr bwMode="auto">
          <a:xfrm>
            <a:off x="2286000" y="152400"/>
            <a:ext cx="47625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LAND-USE RISK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Arial Black"/>
              <a:ea typeface="Arial Black"/>
              <a:cs typeface="Arial Black"/>
            </a:endParaRPr>
          </a:p>
        </p:txBody>
      </p:sp>
      <p:pic>
        <p:nvPicPr>
          <p:cNvPr id="65538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WRanches Community Risk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044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WordArt 2"/>
          <p:cNvSpPr>
            <a:spLocks noChangeArrowheads="1" noChangeShapeType="1" noTextEdit="1"/>
          </p:cNvSpPr>
          <p:nvPr/>
        </p:nvSpPr>
        <p:spPr bwMode="auto">
          <a:xfrm>
            <a:off x="2133600" y="2895600"/>
            <a:ext cx="4762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CALLS &amp; WORKLOAD</a:t>
            </a:r>
          </a:p>
        </p:txBody>
      </p:sp>
      <p:pic>
        <p:nvPicPr>
          <p:cNvPr id="65538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337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62940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471805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600" dirty="0" smtClean="0">
                <a:solidFill>
                  <a:srgbClr val="FFC000"/>
                </a:solidFill>
                <a:latin typeface="Times New Roman" charset="0"/>
                <a:cs typeface="+mn-cs"/>
              </a:rPr>
              <a:t>Nationwide Experience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1905000"/>
            <a:ext cx="6913563" cy="3956050"/>
            <a:chOff x="1311" y="1211"/>
            <a:chExt cx="4354" cy="2492"/>
          </a:xfrm>
        </p:grpSpPr>
        <p:grpSp>
          <p:nvGrpSpPr>
            <p:cNvPr id="20539" name="Group 4"/>
            <p:cNvGrpSpPr>
              <a:grpSpLocks/>
            </p:cNvGrpSpPr>
            <p:nvPr/>
          </p:nvGrpSpPr>
          <p:grpSpPr bwMode="auto">
            <a:xfrm>
              <a:off x="1311" y="1284"/>
              <a:ext cx="4354" cy="2419"/>
              <a:chOff x="1311" y="1284"/>
              <a:chExt cx="4354" cy="2419"/>
            </a:xfrm>
          </p:grpSpPr>
          <p:grpSp>
            <p:nvGrpSpPr>
              <p:cNvPr id="20594" name="Group 5"/>
              <p:cNvGrpSpPr>
                <a:grpSpLocks/>
              </p:cNvGrpSpPr>
              <p:nvPr/>
            </p:nvGrpSpPr>
            <p:grpSpPr bwMode="auto">
              <a:xfrm>
                <a:off x="5372" y="1576"/>
                <a:ext cx="293" cy="412"/>
                <a:chOff x="5372" y="1576"/>
                <a:chExt cx="293" cy="412"/>
              </a:xfrm>
            </p:grpSpPr>
            <p:sp>
              <p:nvSpPr>
                <p:cNvPr id="20653" name="Freeform 6"/>
                <p:cNvSpPr>
                  <a:spLocks/>
                </p:cNvSpPr>
                <p:nvPr/>
              </p:nvSpPr>
              <p:spPr bwMode="auto">
                <a:xfrm>
                  <a:off x="5463" y="1576"/>
                  <a:ext cx="202" cy="339"/>
                </a:xfrm>
                <a:custGeom>
                  <a:avLst/>
                  <a:gdLst>
                    <a:gd name="T0" fmla="*/ 201 w 202"/>
                    <a:gd name="T1" fmla="*/ 0 h 339"/>
                    <a:gd name="T2" fmla="*/ 0 w 202"/>
                    <a:gd name="T3" fmla="*/ 164 h 339"/>
                    <a:gd name="T4" fmla="*/ 0 w 202"/>
                    <a:gd name="T5" fmla="*/ 338 h 339"/>
                    <a:gd name="T6" fmla="*/ 201 w 202"/>
                    <a:gd name="T7" fmla="*/ 183 h 339"/>
                    <a:gd name="T8" fmla="*/ 201 w 202"/>
                    <a:gd name="T9" fmla="*/ 0 h 3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339"/>
                    <a:gd name="T17" fmla="*/ 202 w 202"/>
                    <a:gd name="T18" fmla="*/ 339 h 3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339">
                      <a:moveTo>
                        <a:pt x="201" y="0"/>
                      </a:moveTo>
                      <a:lnTo>
                        <a:pt x="0" y="164"/>
                      </a:lnTo>
                      <a:lnTo>
                        <a:pt x="0" y="338"/>
                      </a:lnTo>
                      <a:lnTo>
                        <a:pt x="201" y="183"/>
                      </a:lnTo>
                      <a:lnTo>
                        <a:pt x="201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4" name="Freeform 7"/>
                <p:cNvSpPr>
                  <a:spLocks/>
                </p:cNvSpPr>
                <p:nvPr/>
              </p:nvSpPr>
              <p:spPr bwMode="auto">
                <a:xfrm>
                  <a:off x="5390" y="1740"/>
                  <a:ext cx="74" cy="248"/>
                </a:xfrm>
                <a:custGeom>
                  <a:avLst/>
                  <a:gdLst>
                    <a:gd name="T0" fmla="*/ 0 w 74"/>
                    <a:gd name="T1" fmla="*/ 64 h 248"/>
                    <a:gd name="T2" fmla="*/ 64 w 74"/>
                    <a:gd name="T3" fmla="*/ 27 h 248"/>
                    <a:gd name="T4" fmla="*/ 73 w 74"/>
                    <a:gd name="T5" fmla="*/ 0 h 248"/>
                    <a:gd name="T6" fmla="*/ 73 w 74"/>
                    <a:gd name="T7" fmla="*/ 174 h 248"/>
                    <a:gd name="T8" fmla="*/ 64 w 74"/>
                    <a:gd name="T9" fmla="*/ 210 h 248"/>
                    <a:gd name="T10" fmla="*/ 0 w 74"/>
                    <a:gd name="T11" fmla="*/ 247 h 248"/>
                    <a:gd name="T12" fmla="*/ 0 w 74"/>
                    <a:gd name="T13" fmla="*/ 64 h 2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248"/>
                    <a:gd name="T23" fmla="*/ 74 w 74"/>
                    <a:gd name="T24" fmla="*/ 248 h 2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248">
                      <a:moveTo>
                        <a:pt x="0" y="64"/>
                      </a:moveTo>
                      <a:lnTo>
                        <a:pt x="64" y="27"/>
                      </a:lnTo>
                      <a:lnTo>
                        <a:pt x="73" y="0"/>
                      </a:lnTo>
                      <a:lnTo>
                        <a:pt x="73" y="174"/>
                      </a:lnTo>
                      <a:lnTo>
                        <a:pt x="64" y="210"/>
                      </a:lnTo>
                      <a:lnTo>
                        <a:pt x="0" y="247"/>
                      </a:lnTo>
                      <a:lnTo>
                        <a:pt x="0" y="64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5" name="Freeform 8"/>
                <p:cNvSpPr>
                  <a:spLocks/>
                </p:cNvSpPr>
                <p:nvPr/>
              </p:nvSpPr>
              <p:spPr bwMode="auto">
                <a:xfrm>
                  <a:off x="5372" y="1859"/>
                  <a:ext cx="28" cy="65"/>
                </a:xfrm>
                <a:custGeom>
                  <a:avLst/>
                  <a:gdLst>
                    <a:gd name="T0" fmla="*/ 27 w 28"/>
                    <a:gd name="T1" fmla="*/ 0 h 65"/>
                    <a:gd name="T2" fmla="*/ 0 w 28"/>
                    <a:gd name="T3" fmla="*/ 27 h 65"/>
                    <a:gd name="T4" fmla="*/ 27 w 28"/>
                    <a:gd name="T5" fmla="*/ 64 h 65"/>
                    <a:gd name="T6" fmla="*/ 27 w 28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"/>
                    <a:gd name="T13" fmla="*/ 0 h 65"/>
                    <a:gd name="T14" fmla="*/ 28 w 28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" h="65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27" y="64"/>
                      </a:lnTo>
                      <a:lnTo>
                        <a:pt x="27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6" name="Freeform 9"/>
                <p:cNvSpPr>
                  <a:spLocks/>
                </p:cNvSpPr>
                <p:nvPr/>
              </p:nvSpPr>
              <p:spPr bwMode="auto">
                <a:xfrm>
                  <a:off x="5454" y="1740"/>
                  <a:ext cx="10" cy="211"/>
                </a:xfrm>
                <a:custGeom>
                  <a:avLst/>
                  <a:gdLst>
                    <a:gd name="T0" fmla="*/ 9 w 10"/>
                    <a:gd name="T1" fmla="*/ 0 h 211"/>
                    <a:gd name="T2" fmla="*/ 0 w 10"/>
                    <a:gd name="T3" fmla="*/ 27 h 211"/>
                    <a:gd name="T4" fmla="*/ 0 w 10"/>
                    <a:gd name="T5" fmla="*/ 210 h 211"/>
                    <a:gd name="T6" fmla="*/ 9 w 10"/>
                    <a:gd name="T7" fmla="*/ 173 h 211"/>
                    <a:gd name="T8" fmla="*/ 9 w 10"/>
                    <a:gd name="T9" fmla="*/ 0 h 2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11"/>
                    <a:gd name="T17" fmla="*/ 10 w 10"/>
                    <a:gd name="T18" fmla="*/ 211 h 2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11">
                      <a:moveTo>
                        <a:pt x="9" y="0"/>
                      </a:moveTo>
                      <a:lnTo>
                        <a:pt x="0" y="27"/>
                      </a:lnTo>
                      <a:lnTo>
                        <a:pt x="0" y="210"/>
                      </a:lnTo>
                      <a:lnTo>
                        <a:pt x="9" y="173"/>
                      </a:lnTo>
                      <a:lnTo>
                        <a:pt x="9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95" name="Group 10"/>
              <p:cNvGrpSpPr>
                <a:grpSpLocks/>
              </p:cNvGrpSpPr>
              <p:nvPr/>
            </p:nvGrpSpPr>
            <p:grpSpPr bwMode="auto">
              <a:xfrm>
                <a:off x="3355" y="3045"/>
                <a:ext cx="1352" cy="658"/>
                <a:chOff x="3355" y="3045"/>
                <a:chExt cx="1352" cy="658"/>
              </a:xfrm>
            </p:grpSpPr>
            <p:sp>
              <p:nvSpPr>
                <p:cNvPr id="20639" name="Freeform 11"/>
                <p:cNvSpPr>
                  <a:spLocks/>
                </p:cNvSpPr>
                <p:nvPr/>
              </p:nvSpPr>
              <p:spPr bwMode="auto">
                <a:xfrm>
                  <a:off x="3957" y="3054"/>
                  <a:ext cx="56" cy="193"/>
                </a:xfrm>
                <a:custGeom>
                  <a:avLst/>
                  <a:gdLst>
                    <a:gd name="T0" fmla="*/ 0 w 56"/>
                    <a:gd name="T1" fmla="*/ 27 h 193"/>
                    <a:gd name="T2" fmla="*/ 28 w 56"/>
                    <a:gd name="T3" fmla="*/ 110 h 193"/>
                    <a:gd name="T4" fmla="*/ 28 w 56"/>
                    <a:gd name="T5" fmla="*/ 192 h 193"/>
                    <a:gd name="T6" fmla="*/ 55 w 56"/>
                    <a:gd name="T7" fmla="*/ 174 h 193"/>
                    <a:gd name="T8" fmla="*/ 55 w 56"/>
                    <a:gd name="T9" fmla="*/ 0 h 193"/>
                    <a:gd name="T10" fmla="*/ 0 w 56"/>
                    <a:gd name="T11" fmla="*/ 27 h 1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193"/>
                    <a:gd name="T20" fmla="*/ 56 w 56"/>
                    <a:gd name="T21" fmla="*/ 193 h 1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193">
                      <a:moveTo>
                        <a:pt x="0" y="27"/>
                      </a:moveTo>
                      <a:lnTo>
                        <a:pt x="28" y="110"/>
                      </a:lnTo>
                      <a:lnTo>
                        <a:pt x="28" y="192"/>
                      </a:lnTo>
                      <a:lnTo>
                        <a:pt x="55" y="174"/>
                      </a:lnTo>
                      <a:lnTo>
                        <a:pt x="55" y="0"/>
                      </a:lnTo>
                      <a:lnTo>
                        <a:pt x="0" y="27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0" name="Freeform 12"/>
                <p:cNvSpPr>
                  <a:spLocks/>
                </p:cNvSpPr>
                <p:nvPr/>
              </p:nvSpPr>
              <p:spPr bwMode="auto">
                <a:xfrm>
                  <a:off x="4012" y="3045"/>
                  <a:ext cx="175" cy="184"/>
                </a:xfrm>
                <a:custGeom>
                  <a:avLst/>
                  <a:gdLst>
                    <a:gd name="T0" fmla="*/ 0 w 175"/>
                    <a:gd name="T1" fmla="*/ 9 h 184"/>
                    <a:gd name="T2" fmla="*/ 73 w 175"/>
                    <a:gd name="T3" fmla="*/ 0 h 184"/>
                    <a:gd name="T4" fmla="*/ 174 w 175"/>
                    <a:gd name="T5" fmla="*/ 0 h 184"/>
                    <a:gd name="T6" fmla="*/ 174 w 175"/>
                    <a:gd name="T7" fmla="*/ 174 h 184"/>
                    <a:gd name="T8" fmla="*/ 73 w 175"/>
                    <a:gd name="T9" fmla="*/ 174 h 184"/>
                    <a:gd name="T10" fmla="*/ 0 w 175"/>
                    <a:gd name="T11" fmla="*/ 183 h 184"/>
                    <a:gd name="T12" fmla="*/ 0 w 175"/>
                    <a:gd name="T13" fmla="*/ 9 h 1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5"/>
                    <a:gd name="T22" fmla="*/ 0 h 184"/>
                    <a:gd name="T23" fmla="*/ 175 w 175"/>
                    <a:gd name="T24" fmla="*/ 184 h 1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5" h="184">
                      <a:moveTo>
                        <a:pt x="0" y="9"/>
                      </a:moveTo>
                      <a:lnTo>
                        <a:pt x="73" y="0"/>
                      </a:lnTo>
                      <a:lnTo>
                        <a:pt x="174" y="0"/>
                      </a:lnTo>
                      <a:lnTo>
                        <a:pt x="174" y="174"/>
                      </a:lnTo>
                      <a:lnTo>
                        <a:pt x="73" y="174"/>
                      </a:lnTo>
                      <a:lnTo>
                        <a:pt x="0" y="183"/>
                      </a:lnTo>
                      <a:lnTo>
                        <a:pt x="0" y="9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1" name="Freeform 13"/>
                <p:cNvSpPr>
                  <a:spLocks/>
                </p:cNvSpPr>
                <p:nvPr/>
              </p:nvSpPr>
              <p:spPr bwMode="auto">
                <a:xfrm>
                  <a:off x="4186" y="3045"/>
                  <a:ext cx="83" cy="247"/>
                </a:xfrm>
                <a:custGeom>
                  <a:avLst/>
                  <a:gdLst>
                    <a:gd name="T0" fmla="*/ 0 w 83"/>
                    <a:gd name="T1" fmla="*/ 0 h 247"/>
                    <a:gd name="T2" fmla="*/ 0 w 83"/>
                    <a:gd name="T3" fmla="*/ 173 h 247"/>
                    <a:gd name="T4" fmla="*/ 82 w 83"/>
                    <a:gd name="T5" fmla="*/ 246 h 247"/>
                    <a:gd name="T6" fmla="*/ 82 w 83"/>
                    <a:gd name="T7" fmla="*/ 73 h 247"/>
                    <a:gd name="T8" fmla="*/ 0 w 83"/>
                    <a:gd name="T9" fmla="*/ 0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"/>
                    <a:gd name="T16" fmla="*/ 0 h 247"/>
                    <a:gd name="T17" fmla="*/ 83 w 83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" h="247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82" y="246"/>
                      </a:lnTo>
                      <a:lnTo>
                        <a:pt x="82" y="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2" name="Freeform 14"/>
                <p:cNvSpPr>
                  <a:spLocks/>
                </p:cNvSpPr>
                <p:nvPr/>
              </p:nvSpPr>
              <p:spPr bwMode="auto">
                <a:xfrm>
                  <a:off x="4268" y="3091"/>
                  <a:ext cx="101" cy="201"/>
                </a:xfrm>
                <a:custGeom>
                  <a:avLst/>
                  <a:gdLst>
                    <a:gd name="T0" fmla="*/ 0 w 101"/>
                    <a:gd name="T1" fmla="*/ 27 h 201"/>
                    <a:gd name="T2" fmla="*/ 100 w 101"/>
                    <a:gd name="T3" fmla="*/ 0 h 201"/>
                    <a:gd name="T4" fmla="*/ 100 w 101"/>
                    <a:gd name="T5" fmla="*/ 173 h 201"/>
                    <a:gd name="T6" fmla="*/ 0 w 101"/>
                    <a:gd name="T7" fmla="*/ 200 h 201"/>
                    <a:gd name="T8" fmla="*/ 0 w 101"/>
                    <a:gd name="T9" fmla="*/ 27 h 2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"/>
                    <a:gd name="T16" fmla="*/ 0 h 201"/>
                    <a:gd name="T17" fmla="*/ 101 w 101"/>
                    <a:gd name="T18" fmla="*/ 201 h 2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" h="201">
                      <a:moveTo>
                        <a:pt x="0" y="27"/>
                      </a:moveTo>
                      <a:lnTo>
                        <a:pt x="100" y="0"/>
                      </a:lnTo>
                      <a:lnTo>
                        <a:pt x="100" y="173"/>
                      </a:lnTo>
                      <a:lnTo>
                        <a:pt x="0" y="200"/>
                      </a:lnTo>
                      <a:lnTo>
                        <a:pt x="0" y="27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3" name="Freeform 15"/>
                <p:cNvSpPr>
                  <a:spLocks/>
                </p:cNvSpPr>
                <p:nvPr/>
              </p:nvSpPr>
              <p:spPr bwMode="auto">
                <a:xfrm>
                  <a:off x="4432" y="3264"/>
                  <a:ext cx="65" cy="275"/>
                </a:xfrm>
                <a:custGeom>
                  <a:avLst/>
                  <a:gdLst>
                    <a:gd name="T0" fmla="*/ 0 w 65"/>
                    <a:gd name="T1" fmla="*/ 0 h 275"/>
                    <a:gd name="T2" fmla="*/ 64 w 65"/>
                    <a:gd name="T3" fmla="*/ 100 h 275"/>
                    <a:gd name="T4" fmla="*/ 64 w 65"/>
                    <a:gd name="T5" fmla="*/ 274 h 275"/>
                    <a:gd name="T6" fmla="*/ 0 w 65"/>
                    <a:gd name="T7" fmla="*/ 174 h 275"/>
                    <a:gd name="T8" fmla="*/ 0 w 65"/>
                    <a:gd name="T9" fmla="*/ 0 h 2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275"/>
                    <a:gd name="T17" fmla="*/ 65 w 65"/>
                    <a:gd name="T18" fmla="*/ 275 h 2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275">
                      <a:moveTo>
                        <a:pt x="0" y="0"/>
                      </a:moveTo>
                      <a:lnTo>
                        <a:pt x="64" y="100"/>
                      </a:lnTo>
                      <a:lnTo>
                        <a:pt x="64" y="274"/>
                      </a:lnTo>
                      <a:lnTo>
                        <a:pt x="0" y="174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4" name="Freeform 16"/>
                <p:cNvSpPr>
                  <a:spLocks/>
                </p:cNvSpPr>
                <p:nvPr/>
              </p:nvSpPr>
              <p:spPr bwMode="auto">
                <a:xfrm>
                  <a:off x="4368" y="3091"/>
                  <a:ext cx="83" cy="256"/>
                </a:xfrm>
                <a:custGeom>
                  <a:avLst/>
                  <a:gdLst>
                    <a:gd name="T0" fmla="*/ 0 w 83"/>
                    <a:gd name="T1" fmla="*/ 0 h 256"/>
                    <a:gd name="T2" fmla="*/ 82 w 83"/>
                    <a:gd name="T3" fmla="*/ 91 h 256"/>
                    <a:gd name="T4" fmla="*/ 64 w 83"/>
                    <a:gd name="T5" fmla="*/ 173 h 256"/>
                    <a:gd name="T6" fmla="*/ 64 w 83"/>
                    <a:gd name="T7" fmla="*/ 255 h 256"/>
                    <a:gd name="T8" fmla="*/ 0 w 83"/>
                    <a:gd name="T9" fmla="*/ 173 h 256"/>
                    <a:gd name="T10" fmla="*/ 0 w 83"/>
                    <a:gd name="T11" fmla="*/ 0 h 2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3"/>
                    <a:gd name="T19" fmla="*/ 0 h 256"/>
                    <a:gd name="T20" fmla="*/ 83 w 83"/>
                    <a:gd name="T21" fmla="*/ 256 h 2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3" h="256">
                      <a:moveTo>
                        <a:pt x="0" y="0"/>
                      </a:moveTo>
                      <a:lnTo>
                        <a:pt x="82" y="91"/>
                      </a:lnTo>
                      <a:lnTo>
                        <a:pt x="64" y="173"/>
                      </a:lnTo>
                      <a:lnTo>
                        <a:pt x="64" y="255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5" name="Freeform 17"/>
                <p:cNvSpPr>
                  <a:spLocks/>
                </p:cNvSpPr>
                <p:nvPr/>
              </p:nvSpPr>
              <p:spPr bwMode="auto">
                <a:xfrm>
                  <a:off x="3355" y="3118"/>
                  <a:ext cx="175" cy="311"/>
                </a:xfrm>
                <a:custGeom>
                  <a:avLst/>
                  <a:gdLst>
                    <a:gd name="T0" fmla="*/ 18 w 175"/>
                    <a:gd name="T1" fmla="*/ 310 h 311"/>
                    <a:gd name="T2" fmla="*/ 0 w 175"/>
                    <a:gd name="T3" fmla="*/ 210 h 311"/>
                    <a:gd name="T4" fmla="*/ 37 w 175"/>
                    <a:gd name="T5" fmla="*/ 109 h 311"/>
                    <a:gd name="T6" fmla="*/ 174 w 175"/>
                    <a:gd name="T7" fmla="*/ 0 h 311"/>
                    <a:gd name="T8" fmla="*/ 174 w 175"/>
                    <a:gd name="T9" fmla="*/ 173 h 311"/>
                    <a:gd name="T10" fmla="*/ 37 w 175"/>
                    <a:gd name="T11" fmla="*/ 283 h 311"/>
                    <a:gd name="T12" fmla="*/ 18 w 175"/>
                    <a:gd name="T13" fmla="*/ 310 h 3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5"/>
                    <a:gd name="T22" fmla="*/ 0 h 311"/>
                    <a:gd name="T23" fmla="*/ 175 w 175"/>
                    <a:gd name="T24" fmla="*/ 311 h 3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5" h="311">
                      <a:moveTo>
                        <a:pt x="18" y="310"/>
                      </a:moveTo>
                      <a:lnTo>
                        <a:pt x="0" y="210"/>
                      </a:lnTo>
                      <a:lnTo>
                        <a:pt x="37" y="109"/>
                      </a:lnTo>
                      <a:lnTo>
                        <a:pt x="174" y="0"/>
                      </a:lnTo>
                      <a:lnTo>
                        <a:pt x="174" y="173"/>
                      </a:lnTo>
                      <a:lnTo>
                        <a:pt x="37" y="283"/>
                      </a:lnTo>
                      <a:lnTo>
                        <a:pt x="18" y="31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6" name="Freeform 18"/>
                <p:cNvSpPr>
                  <a:spLocks/>
                </p:cNvSpPr>
                <p:nvPr/>
              </p:nvSpPr>
              <p:spPr bwMode="auto">
                <a:xfrm>
                  <a:off x="3529" y="3091"/>
                  <a:ext cx="101" cy="201"/>
                </a:xfrm>
                <a:custGeom>
                  <a:avLst/>
                  <a:gdLst>
                    <a:gd name="T0" fmla="*/ 0 w 101"/>
                    <a:gd name="T1" fmla="*/ 27 h 201"/>
                    <a:gd name="T2" fmla="*/ 0 w 101"/>
                    <a:gd name="T3" fmla="*/ 200 h 201"/>
                    <a:gd name="T4" fmla="*/ 100 w 101"/>
                    <a:gd name="T5" fmla="*/ 173 h 201"/>
                    <a:gd name="T6" fmla="*/ 100 w 101"/>
                    <a:gd name="T7" fmla="*/ 0 h 201"/>
                    <a:gd name="T8" fmla="*/ 0 w 101"/>
                    <a:gd name="T9" fmla="*/ 27 h 2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"/>
                    <a:gd name="T16" fmla="*/ 0 h 201"/>
                    <a:gd name="T17" fmla="*/ 101 w 101"/>
                    <a:gd name="T18" fmla="*/ 201 h 2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" h="201">
                      <a:moveTo>
                        <a:pt x="0" y="27"/>
                      </a:moveTo>
                      <a:lnTo>
                        <a:pt x="0" y="200"/>
                      </a:lnTo>
                      <a:lnTo>
                        <a:pt x="100" y="173"/>
                      </a:lnTo>
                      <a:lnTo>
                        <a:pt x="100" y="0"/>
                      </a:lnTo>
                      <a:lnTo>
                        <a:pt x="0" y="27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7" name="Freeform 19"/>
                <p:cNvSpPr>
                  <a:spLocks/>
                </p:cNvSpPr>
                <p:nvPr/>
              </p:nvSpPr>
              <p:spPr bwMode="auto">
                <a:xfrm>
                  <a:off x="3629" y="3091"/>
                  <a:ext cx="202" cy="247"/>
                </a:xfrm>
                <a:custGeom>
                  <a:avLst/>
                  <a:gdLst>
                    <a:gd name="T0" fmla="*/ 0 w 202"/>
                    <a:gd name="T1" fmla="*/ 0 h 247"/>
                    <a:gd name="T2" fmla="*/ 201 w 202"/>
                    <a:gd name="T3" fmla="*/ 64 h 247"/>
                    <a:gd name="T4" fmla="*/ 201 w 202"/>
                    <a:gd name="T5" fmla="*/ 246 h 247"/>
                    <a:gd name="T6" fmla="*/ 0 w 202"/>
                    <a:gd name="T7" fmla="*/ 173 h 247"/>
                    <a:gd name="T8" fmla="*/ 0 w 202"/>
                    <a:gd name="T9" fmla="*/ 0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247"/>
                    <a:gd name="T17" fmla="*/ 202 w 202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247">
                      <a:moveTo>
                        <a:pt x="0" y="0"/>
                      </a:moveTo>
                      <a:lnTo>
                        <a:pt x="201" y="64"/>
                      </a:lnTo>
                      <a:lnTo>
                        <a:pt x="201" y="246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8" name="Freeform 20"/>
                <p:cNvSpPr>
                  <a:spLocks/>
                </p:cNvSpPr>
                <p:nvPr/>
              </p:nvSpPr>
              <p:spPr bwMode="auto">
                <a:xfrm>
                  <a:off x="3830" y="3155"/>
                  <a:ext cx="156" cy="183"/>
                </a:xfrm>
                <a:custGeom>
                  <a:avLst/>
                  <a:gdLst>
                    <a:gd name="T0" fmla="*/ 0 w 156"/>
                    <a:gd name="T1" fmla="*/ 0 h 183"/>
                    <a:gd name="T2" fmla="*/ 0 w 156"/>
                    <a:gd name="T3" fmla="*/ 182 h 183"/>
                    <a:gd name="T4" fmla="*/ 155 w 156"/>
                    <a:gd name="T5" fmla="*/ 182 h 183"/>
                    <a:gd name="T6" fmla="*/ 155 w 156"/>
                    <a:gd name="T7" fmla="*/ 9 h 183"/>
                    <a:gd name="T8" fmla="*/ 0 w 156"/>
                    <a:gd name="T9" fmla="*/ 0 h 1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6"/>
                    <a:gd name="T16" fmla="*/ 0 h 183"/>
                    <a:gd name="T17" fmla="*/ 156 w 156"/>
                    <a:gd name="T18" fmla="*/ 183 h 1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6" h="183">
                      <a:moveTo>
                        <a:pt x="0" y="0"/>
                      </a:moveTo>
                      <a:lnTo>
                        <a:pt x="0" y="182"/>
                      </a:lnTo>
                      <a:lnTo>
                        <a:pt x="155" y="182"/>
                      </a:lnTo>
                      <a:lnTo>
                        <a:pt x="155" y="9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9" name="Freeform 21"/>
                <p:cNvSpPr>
                  <a:spLocks/>
                </p:cNvSpPr>
                <p:nvPr/>
              </p:nvSpPr>
              <p:spPr bwMode="auto">
                <a:xfrm>
                  <a:off x="4615" y="3437"/>
                  <a:ext cx="92" cy="266"/>
                </a:xfrm>
                <a:custGeom>
                  <a:avLst/>
                  <a:gdLst>
                    <a:gd name="T0" fmla="*/ 0 w 92"/>
                    <a:gd name="T1" fmla="*/ 91 h 266"/>
                    <a:gd name="T2" fmla="*/ 91 w 92"/>
                    <a:gd name="T3" fmla="*/ 0 h 266"/>
                    <a:gd name="T4" fmla="*/ 91 w 92"/>
                    <a:gd name="T5" fmla="*/ 174 h 266"/>
                    <a:gd name="T6" fmla="*/ 0 w 92"/>
                    <a:gd name="T7" fmla="*/ 265 h 266"/>
                    <a:gd name="T8" fmla="*/ 0 w 92"/>
                    <a:gd name="T9" fmla="*/ 91 h 2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266"/>
                    <a:gd name="T17" fmla="*/ 92 w 92"/>
                    <a:gd name="T18" fmla="*/ 266 h 2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266">
                      <a:moveTo>
                        <a:pt x="0" y="91"/>
                      </a:moveTo>
                      <a:lnTo>
                        <a:pt x="91" y="0"/>
                      </a:lnTo>
                      <a:lnTo>
                        <a:pt x="91" y="174"/>
                      </a:lnTo>
                      <a:lnTo>
                        <a:pt x="0" y="265"/>
                      </a:lnTo>
                      <a:lnTo>
                        <a:pt x="0" y="91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0" name="Freeform 22"/>
                <p:cNvSpPr>
                  <a:spLocks/>
                </p:cNvSpPr>
                <p:nvPr/>
              </p:nvSpPr>
              <p:spPr bwMode="auto">
                <a:xfrm>
                  <a:off x="4496" y="3364"/>
                  <a:ext cx="28" cy="175"/>
                </a:xfrm>
                <a:custGeom>
                  <a:avLst/>
                  <a:gdLst>
                    <a:gd name="T0" fmla="*/ 0 w 28"/>
                    <a:gd name="T1" fmla="*/ 0 h 175"/>
                    <a:gd name="T2" fmla="*/ 0 w 28"/>
                    <a:gd name="T3" fmla="*/ 174 h 175"/>
                    <a:gd name="T4" fmla="*/ 27 w 28"/>
                    <a:gd name="T5" fmla="*/ 174 h 175"/>
                    <a:gd name="T6" fmla="*/ 27 w 28"/>
                    <a:gd name="T7" fmla="*/ 0 h 175"/>
                    <a:gd name="T8" fmla="*/ 0 w 28"/>
                    <a:gd name="T9" fmla="*/ 0 h 1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75"/>
                    <a:gd name="T17" fmla="*/ 28 w 28"/>
                    <a:gd name="T18" fmla="*/ 175 h 1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75">
                      <a:moveTo>
                        <a:pt x="0" y="0"/>
                      </a:moveTo>
                      <a:lnTo>
                        <a:pt x="0" y="174"/>
                      </a:lnTo>
                      <a:lnTo>
                        <a:pt x="27" y="174"/>
                      </a:lnTo>
                      <a:lnTo>
                        <a:pt x="27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1" name="Freeform 23"/>
                <p:cNvSpPr>
                  <a:spLocks/>
                </p:cNvSpPr>
                <p:nvPr/>
              </p:nvSpPr>
              <p:spPr bwMode="auto">
                <a:xfrm>
                  <a:off x="4551" y="3529"/>
                  <a:ext cx="65" cy="174"/>
                </a:xfrm>
                <a:custGeom>
                  <a:avLst/>
                  <a:gdLst>
                    <a:gd name="T0" fmla="*/ 0 w 65"/>
                    <a:gd name="T1" fmla="*/ 0 h 174"/>
                    <a:gd name="T2" fmla="*/ 64 w 65"/>
                    <a:gd name="T3" fmla="*/ 0 h 174"/>
                    <a:gd name="T4" fmla="*/ 64 w 65"/>
                    <a:gd name="T5" fmla="*/ 164 h 174"/>
                    <a:gd name="T6" fmla="*/ 0 w 65"/>
                    <a:gd name="T7" fmla="*/ 173 h 174"/>
                    <a:gd name="T8" fmla="*/ 0 w 65"/>
                    <a:gd name="T9" fmla="*/ 0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74"/>
                    <a:gd name="T17" fmla="*/ 65 w 65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74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64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2" name="Freeform 24"/>
                <p:cNvSpPr>
                  <a:spLocks/>
                </p:cNvSpPr>
                <p:nvPr/>
              </p:nvSpPr>
              <p:spPr bwMode="auto">
                <a:xfrm>
                  <a:off x="4523" y="3364"/>
                  <a:ext cx="29" cy="339"/>
                </a:xfrm>
                <a:custGeom>
                  <a:avLst/>
                  <a:gdLst>
                    <a:gd name="T0" fmla="*/ 0 w 29"/>
                    <a:gd name="T1" fmla="*/ 0 h 339"/>
                    <a:gd name="T2" fmla="*/ 28 w 29"/>
                    <a:gd name="T3" fmla="*/ 174 h 339"/>
                    <a:gd name="T4" fmla="*/ 28 w 29"/>
                    <a:gd name="T5" fmla="*/ 338 h 339"/>
                    <a:gd name="T6" fmla="*/ 0 w 29"/>
                    <a:gd name="T7" fmla="*/ 174 h 339"/>
                    <a:gd name="T8" fmla="*/ 0 w 29"/>
                    <a:gd name="T9" fmla="*/ 0 h 3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339"/>
                    <a:gd name="T17" fmla="*/ 29 w 29"/>
                    <a:gd name="T18" fmla="*/ 339 h 3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339">
                      <a:moveTo>
                        <a:pt x="0" y="0"/>
                      </a:moveTo>
                      <a:lnTo>
                        <a:pt x="28" y="174"/>
                      </a:lnTo>
                      <a:lnTo>
                        <a:pt x="28" y="338"/>
                      </a:lnTo>
                      <a:lnTo>
                        <a:pt x="0" y="174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96" name="Group 25"/>
              <p:cNvGrpSpPr>
                <a:grpSpLocks/>
              </p:cNvGrpSpPr>
              <p:nvPr/>
            </p:nvGrpSpPr>
            <p:grpSpPr bwMode="auto">
              <a:xfrm>
                <a:off x="4560" y="2543"/>
                <a:ext cx="457" cy="576"/>
                <a:chOff x="4560" y="2543"/>
                <a:chExt cx="457" cy="576"/>
              </a:xfrm>
            </p:grpSpPr>
            <p:sp>
              <p:nvSpPr>
                <p:cNvPr id="20633" name="Freeform 26"/>
                <p:cNvSpPr>
                  <a:spLocks/>
                </p:cNvSpPr>
                <p:nvPr/>
              </p:nvSpPr>
              <p:spPr bwMode="auto">
                <a:xfrm>
                  <a:off x="4615" y="2826"/>
                  <a:ext cx="74" cy="211"/>
                </a:xfrm>
                <a:custGeom>
                  <a:avLst/>
                  <a:gdLst>
                    <a:gd name="T0" fmla="*/ 0 w 74"/>
                    <a:gd name="T1" fmla="*/ 27 h 211"/>
                    <a:gd name="T2" fmla="*/ 73 w 74"/>
                    <a:gd name="T3" fmla="*/ 0 h 211"/>
                    <a:gd name="T4" fmla="*/ 73 w 74"/>
                    <a:gd name="T5" fmla="*/ 183 h 211"/>
                    <a:gd name="T6" fmla="*/ 0 w 74"/>
                    <a:gd name="T7" fmla="*/ 210 h 211"/>
                    <a:gd name="T8" fmla="*/ 0 w 74"/>
                    <a:gd name="T9" fmla="*/ 27 h 2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211"/>
                    <a:gd name="T17" fmla="*/ 74 w 74"/>
                    <a:gd name="T18" fmla="*/ 211 h 2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211">
                      <a:moveTo>
                        <a:pt x="0" y="27"/>
                      </a:moveTo>
                      <a:lnTo>
                        <a:pt x="73" y="0"/>
                      </a:lnTo>
                      <a:lnTo>
                        <a:pt x="73" y="183"/>
                      </a:lnTo>
                      <a:lnTo>
                        <a:pt x="0" y="210"/>
                      </a:lnTo>
                      <a:lnTo>
                        <a:pt x="0" y="27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4" name="Freeform 27"/>
                <p:cNvSpPr>
                  <a:spLocks/>
                </p:cNvSpPr>
                <p:nvPr/>
              </p:nvSpPr>
              <p:spPr bwMode="auto">
                <a:xfrm>
                  <a:off x="4688" y="2726"/>
                  <a:ext cx="101" cy="284"/>
                </a:xfrm>
                <a:custGeom>
                  <a:avLst/>
                  <a:gdLst>
                    <a:gd name="T0" fmla="*/ 0 w 101"/>
                    <a:gd name="T1" fmla="*/ 100 h 284"/>
                    <a:gd name="T2" fmla="*/ 100 w 101"/>
                    <a:gd name="T3" fmla="*/ 0 h 284"/>
                    <a:gd name="T4" fmla="*/ 100 w 101"/>
                    <a:gd name="T5" fmla="*/ 183 h 284"/>
                    <a:gd name="T6" fmla="*/ 0 w 101"/>
                    <a:gd name="T7" fmla="*/ 283 h 284"/>
                    <a:gd name="T8" fmla="*/ 0 w 101"/>
                    <a:gd name="T9" fmla="*/ 100 h 2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"/>
                    <a:gd name="T16" fmla="*/ 0 h 284"/>
                    <a:gd name="T17" fmla="*/ 101 w 101"/>
                    <a:gd name="T18" fmla="*/ 284 h 2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" h="284">
                      <a:moveTo>
                        <a:pt x="0" y="100"/>
                      </a:moveTo>
                      <a:lnTo>
                        <a:pt x="100" y="0"/>
                      </a:lnTo>
                      <a:lnTo>
                        <a:pt x="100" y="183"/>
                      </a:lnTo>
                      <a:lnTo>
                        <a:pt x="0" y="283"/>
                      </a:lnTo>
                      <a:lnTo>
                        <a:pt x="0" y="10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5" name="Freeform 28"/>
                <p:cNvSpPr>
                  <a:spLocks/>
                </p:cNvSpPr>
                <p:nvPr/>
              </p:nvSpPr>
              <p:spPr bwMode="auto">
                <a:xfrm>
                  <a:off x="4788" y="2662"/>
                  <a:ext cx="47" cy="247"/>
                </a:xfrm>
                <a:custGeom>
                  <a:avLst/>
                  <a:gdLst>
                    <a:gd name="T0" fmla="*/ 0 w 47"/>
                    <a:gd name="T1" fmla="*/ 73 h 247"/>
                    <a:gd name="T2" fmla="*/ 0 w 47"/>
                    <a:gd name="T3" fmla="*/ 246 h 247"/>
                    <a:gd name="T4" fmla="*/ 46 w 47"/>
                    <a:gd name="T5" fmla="*/ 173 h 247"/>
                    <a:gd name="T6" fmla="*/ 46 w 47"/>
                    <a:gd name="T7" fmla="*/ 0 h 247"/>
                    <a:gd name="T8" fmla="*/ 0 w 47"/>
                    <a:gd name="T9" fmla="*/ 73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247"/>
                    <a:gd name="T17" fmla="*/ 47 w 47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247">
                      <a:moveTo>
                        <a:pt x="0" y="73"/>
                      </a:moveTo>
                      <a:lnTo>
                        <a:pt x="0" y="246"/>
                      </a:lnTo>
                      <a:lnTo>
                        <a:pt x="46" y="173"/>
                      </a:lnTo>
                      <a:lnTo>
                        <a:pt x="46" y="0"/>
                      </a:lnTo>
                      <a:lnTo>
                        <a:pt x="0" y="73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6" name="Freeform 29"/>
                <p:cNvSpPr>
                  <a:spLocks/>
                </p:cNvSpPr>
                <p:nvPr/>
              </p:nvSpPr>
              <p:spPr bwMode="auto">
                <a:xfrm>
                  <a:off x="4560" y="2853"/>
                  <a:ext cx="56" cy="266"/>
                </a:xfrm>
                <a:custGeom>
                  <a:avLst/>
                  <a:gdLst>
                    <a:gd name="T0" fmla="*/ 55 w 56"/>
                    <a:gd name="T1" fmla="*/ 0 h 266"/>
                    <a:gd name="T2" fmla="*/ 55 w 56"/>
                    <a:gd name="T3" fmla="*/ 183 h 266"/>
                    <a:gd name="T4" fmla="*/ 46 w 56"/>
                    <a:gd name="T5" fmla="*/ 238 h 266"/>
                    <a:gd name="T6" fmla="*/ 37 w 56"/>
                    <a:gd name="T7" fmla="*/ 265 h 266"/>
                    <a:gd name="T8" fmla="*/ 18 w 56"/>
                    <a:gd name="T9" fmla="*/ 238 h 266"/>
                    <a:gd name="T10" fmla="*/ 0 w 56"/>
                    <a:gd name="T11" fmla="*/ 174 h 266"/>
                    <a:gd name="T12" fmla="*/ 46 w 56"/>
                    <a:gd name="T13" fmla="*/ 64 h 266"/>
                    <a:gd name="T14" fmla="*/ 55 w 56"/>
                    <a:gd name="T15" fmla="*/ 0 h 2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6"/>
                    <a:gd name="T25" fmla="*/ 0 h 266"/>
                    <a:gd name="T26" fmla="*/ 56 w 56"/>
                    <a:gd name="T27" fmla="*/ 266 h 2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6" h="266">
                      <a:moveTo>
                        <a:pt x="55" y="0"/>
                      </a:moveTo>
                      <a:lnTo>
                        <a:pt x="55" y="183"/>
                      </a:lnTo>
                      <a:lnTo>
                        <a:pt x="46" y="238"/>
                      </a:lnTo>
                      <a:lnTo>
                        <a:pt x="37" y="265"/>
                      </a:lnTo>
                      <a:lnTo>
                        <a:pt x="18" y="238"/>
                      </a:lnTo>
                      <a:lnTo>
                        <a:pt x="0" y="174"/>
                      </a:lnTo>
                      <a:lnTo>
                        <a:pt x="46" y="64"/>
                      </a:lnTo>
                      <a:lnTo>
                        <a:pt x="55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7" name="Freeform 30"/>
                <p:cNvSpPr>
                  <a:spLocks/>
                </p:cNvSpPr>
                <p:nvPr/>
              </p:nvSpPr>
              <p:spPr bwMode="auto">
                <a:xfrm>
                  <a:off x="4834" y="2625"/>
                  <a:ext cx="110" cy="211"/>
                </a:xfrm>
                <a:custGeom>
                  <a:avLst/>
                  <a:gdLst>
                    <a:gd name="T0" fmla="*/ 0 w 110"/>
                    <a:gd name="T1" fmla="*/ 37 h 211"/>
                    <a:gd name="T2" fmla="*/ 109 w 110"/>
                    <a:gd name="T3" fmla="*/ 0 h 211"/>
                    <a:gd name="T4" fmla="*/ 109 w 110"/>
                    <a:gd name="T5" fmla="*/ 173 h 211"/>
                    <a:gd name="T6" fmla="*/ 0 w 110"/>
                    <a:gd name="T7" fmla="*/ 210 h 211"/>
                    <a:gd name="T8" fmla="*/ 0 w 110"/>
                    <a:gd name="T9" fmla="*/ 37 h 2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211"/>
                    <a:gd name="T17" fmla="*/ 110 w 110"/>
                    <a:gd name="T18" fmla="*/ 211 h 2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211">
                      <a:moveTo>
                        <a:pt x="0" y="37"/>
                      </a:moveTo>
                      <a:lnTo>
                        <a:pt x="109" y="0"/>
                      </a:lnTo>
                      <a:lnTo>
                        <a:pt x="109" y="173"/>
                      </a:lnTo>
                      <a:lnTo>
                        <a:pt x="0" y="210"/>
                      </a:lnTo>
                      <a:lnTo>
                        <a:pt x="0" y="37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8" name="Freeform 31"/>
                <p:cNvSpPr>
                  <a:spLocks/>
                </p:cNvSpPr>
                <p:nvPr/>
              </p:nvSpPr>
              <p:spPr bwMode="auto">
                <a:xfrm>
                  <a:off x="4943" y="2543"/>
                  <a:ext cx="74" cy="266"/>
                </a:xfrm>
                <a:custGeom>
                  <a:avLst/>
                  <a:gdLst>
                    <a:gd name="T0" fmla="*/ 0 w 74"/>
                    <a:gd name="T1" fmla="*/ 82 h 266"/>
                    <a:gd name="T2" fmla="*/ 0 w 74"/>
                    <a:gd name="T3" fmla="*/ 265 h 266"/>
                    <a:gd name="T4" fmla="*/ 73 w 74"/>
                    <a:gd name="T5" fmla="*/ 183 h 266"/>
                    <a:gd name="T6" fmla="*/ 73 w 74"/>
                    <a:gd name="T7" fmla="*/ 0 h 266"/>
                    <a:gd name="T8" fmla="*/ 0 w 74"/>
                    <a:gd name="T9" fmla="*/ 82 h 2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266"/>
                    <a:gd name="T17" fmla="*/ 74 w 74"/>
                    <a:gd name="T18" fmla="*/ 266 h 2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266">
                      <a:moveTo>
                        <a:pt x="0" y="82"/>
                      </a:moveTo>
                      <a:lnTo>
                        <a:pt x="0" y="265"/>
                      </a:lnTo>
                      <a:lnTo>
                        <a:pt x="73" y="183"/>
                      </a:lnTo>
                      <a:lnTo>
                        <a:pt x="73" y="0"/>
                      </a:lnTo>
                      <a:lnTo>
                        <a:pt x="0" y="8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97" name="Group 32"/>
              <p:cNvGrpSpPr>
                <a:grpSpLocks/>
              </p:cNvGrpSpPr>
              <p:nvPr/>
            </p:nvGrpSpPr>
            <p:grpSpPr bwMode="auto">
              <a:xfrm>
                <a:off x="4961" y="1941"/>
                <a:ext cx="494" cy="594"/>
                <a:chOff x="4961" y="1941"/>
                <a:chExt cx="494" cy="594"/>
              </a:xfrm>
            </p:grpSpPr>
            <p:sp>
              <p:nvSpPr>
                <p:cNvPr id="20624" name="Freeform 33"/>
                <p:cNvSpPr>
                  <a:spLocks/>
                </p:cNvSpPr>
                <p:nvPr/>
              </p:nvSpPr>
              <p:spPr bwMode="auto">
                <a:xfrm>
                  <a:off x="5062" y="2151"/>
                  <a:ext cx="55" cy="247"/>
                </a:xfrm>
                <a:custGeom>
                  <a:avLst/>
                  <a:gdLst>
                    <a:gd name="T0" fmla="*/ 0 w 55"/>
                    <a:gd name="T1" fmla="*/ 73 h 247"/>
                    <a:gd name="T2" fmla="*/ 54 w 55"/>
                    <a:gd name="T3" fmla="*/ 0 h 247"/>
                    <a:gd name="T4" fmla="*/ 54 w 55"/>
                    <a:gd name="T5" fmla="*/ 173 h 247"/>
                    <a:gd name="T6" fmla="*/ 0 w 55"/>
                    <a:gd name="T7" fmla="*/ 246 h 247"/>
                    <a:gd name="T8" fmla="*/ 0 w 55"/>
                    <a:gd name="T9" fmla="*/ 73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247"/>
                    <a:gd name="T17" fmla="*/ 55 w 55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247">
                      <a:moveTo>
                        <a:pt x="0" y="73"/>
                      </a:moveTo>
                      <a:lnTo>
                        <a:pt x="54" y="0"/>
                      </a:lnTo>
                      <a:lnTo>
                        <a:pt x="54" y="173"/>
                      </a:lnTo>
                      <a:lnTo>
                        <a:pt x="0" y="246"/>
                      </a:lnTo>
                      <a:lnTo>
                        <a:pt x="0" y="73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5" name="Freeform 34"/>
                <p:cNvSpPr>
                  <a:spLocks/>
                </p:cNvSpPr>
                <p:nvPr/>
              </p:nvSpPr>
              <p:spPr bwMode="auto">
                <a:xfrm>
                  <a:off x="5016" y="2160"/>
                  <a:ext cx="47" cy="247"/>
                </a:xfrm>
                <a:custGeom>
                  <a:avLst/>
                  <a:gdLst>
                    <a:gd name="T0" fmla="*/ 0 w 47"/>
                    <a:gd name="T1" fmla="*/ 0 h 247"/>
                    <a:gd name="T2" fmla="*/ 46 w 47"/>
                    <a:gd name="T3" fmla="*/ 64 h 247"/>
                    <a:gd name="T4" fmla="*/ 46 w 47"/>
                    <a:gd name="T5" fmla="*/ 246 h 247"/>
                    <a:gd name="T6" fmla="*/ 0 w 47"/>
                    <a:gd name="T7" fmla="*/ 182 h 247"/>
                    <a:gd name="T8" fmla="*/ 0 w 47"/>
                    <a:gd name="T9" fmla="*/ 0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247"/>
                    <a:gd name="T17" fmla="*/ 47 w 47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247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46" y="246"/>
                      </a:lnTo>
                      <a:lnTo>
                        <a:pt x="0" y="182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6" name="Freeform 35"/>
                <p:cNvSpPr>
                  <a:spLocks/>
                </p:cNvSpPr>
                <p:nvPr/>
              </p:nvSpPr>
              <p:spPr bwMode="auto">
                <a:xfrm>
                  <a:off x="4998" y="2251"/>
                  <a:ext cx="56" cy="284"/>
                </a:xfrm>
                <a:custGeom>
                  <a:avLst/>
                  <a:gdLst>
                    <a:gd name="T0" fmla="*/ 55 w 56"/>
                    <a:gd name="T1" fmla="*/ 0 h 284"/>
                    <a:gd name="T2" fmla="*/ 0 w 56"/>
                    <a:gd name="T3" fmla="*/ 110 h 284"/>
                    <a:gd name="T4" fmla="*/ 0 w 56"/>
                    <a:gd name="T5" fmla="*/ 283 h 284"/>
                    <a:gd name="T6" fmla="*/ 55 w 56"/>
                    <a:gd name="T7" fmla="*/ 173 h 284"/>
                    <a:gd name="T8" fmla="*/ 55 w 56"/>
                    <a:gd name="T9" fmla="*/ 0 h 2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284"/>
                    <a:gd name="T17" fmla="*/ 56 w 56"/>
                    <a:gd name="T18" fmla="*/ 284 h 2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284">
                      <a:moveTo>
                        <a:pt x="55" y="0"/>
                      </a:moveTo>
                      <a:lnTo>
                        <a:pt x="0" y="110"/>
                      </a:lnTo>
                      <a:lnTo>
                        <a:pt x="0" y="283"/>
                      </a:lnTo>
                      <a:lnTo>
                        <a:pt x="55" y="173"/>
                      </a:lnTo>
                      <a:lnTo>
                        <a:pt x="55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7" name="Freeform 36"/>
                <p:cNvSpPr>
                  <a:spLocks/>
                </p:cNvSpPr>
                <p:nvPr/>
              </p:nvSpPr>
              <p:spPr bwMode="auto">
                <a:xfrm>
                  <a:off x="4961" y="2361"/>
                  <a:ext cx="38" cy="128"/>
                </a:xfrm>
                <a:custGeom>
                  <a:avLst/>
                  <a:gdLst>
                    <a:gd name="T0" fmla="*/ 37 w 38"/>
                    <a:gd name="T1" fmla="*/ 0 h 128"/>
                    <a:gd name="T2" fmla="*/ 0 w 38"/>
                    <a:gd name="T3" fmla="*/ 36 h 128"/>
                    <a:gd name="T4" fmla="*/ 37 w 38"/>
                    <a:gd name="T5" fmla="*/ 127 h 128"/>
                    <a:gd name="T6" fmla="*/ 37 w 38"/>
                    <a:gd name="T7" fmla="*/ 0 h 1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128"/>
                    <a:gd name="T14" fmla="*/ 38 w 38"/>
                    <a:gd name="T15" fmla="*/ 128 h 1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128">
                      <a:moveTo>
                        <a:pt x="37" y="0"/>
                      </a:moveTo>
                      <a:lnTo>
                        <a:pt x="0" y="36"/>
                      </a:lnTo>
                      <a:lnTo>
                        <a:pt x="37" y="127"/>
                      </a:lnTo>
                      <a:lnTo>
                        <a:pt x="37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8" name="Freeform 37"/>
                <p:cNvSpPr>
                  <a:spLocks/>
                </p:cNvSpPr>
                <p:nvPr/>
              </p:nvSpPr>
              <p:spPr bwMode="auto">
                <a:xfrm>
                  <a:off x="5390" y="1950"/>
                  <a:ext cx="65" cy="202"/>
                </a:xfrm>
                <a:custGeom>
                  <a:avLst/>
                  <a:gdLst>
                    <a:gd name="T0" fmla="*/ 0 w 65"/>
                    <a:gd name="T1" fmla="*/ 18 h 202"/>
                    <a:gd name="T2" fmla="*/ 64 w 65"/>
                    <a:gd name="T3" fmla="*/ 0 h 202"/>
                    <a:gd name="T4" fmla="*/ 64 w 65"/>
                    <a:gd name="T5" fmla="*/ 174 h 202"/>
                    <a:gd name="T6" fmla="*/ 0 w 65"/>
                    <a:gd name="T7" fmla="*/ 201 h 202"/>
                    <a:gd name="T8" fmla="*/ 0 w 65"/>
                    <a:gd name="T9" fmla="*/ 18 h 2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202"/>
                    <a:gd name="T17" fmla="*/ 65 w 65"/>
                    <a:gd name="T18" fmla="*/ 202 h 2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202">
                      <a:moveTo>
                        <a:pt x="0" y="18"/>
                      </a:moveTo>
                      <a:lnTo>
                        <a:pt x="64" y="0"/>
                      </a:lnTo>
                      <a:lnTo>
                        <a:pt x="64" y="174"/>
                      </a:lnTo>
                      <a:lnTo>
                        <a:pt x="0" y="201"/>
                      </a:lnTo>
                      <a:lnTo>
                        <a:pt x="0" y="1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9" name="Freeform 38"/>
                <p:cNvSpPr>
                  <a:spLocks/>
                </p:cNvSpPr>
                <p:nvPr/>
              </p:nvSpPr>
              <p:spPr bwMode="auto">
                <a:xfrm>
                  <a:off x="5354" y="1941"/>
                  <a:ext cx="37" cy="202"/>
                </a:xfrm>
                <a:custGeom>
                  <a:avLst/>
                  <a:gdLst>
                    <a:gd name="T0" fmla="*/ 0 w 37"/>
                    <a:gd name="T1" fmla="*/ 0 h 202"/>
                    <a:gd name="T2" fmla="*/ 36 w 37"/>
                    <a:gd name="T3" fmla="*/ 37 h 202"/>
                    <a:gd name="T4" fmla="*/ 36 w 37"/>
                    <a:gd name="T5" fmla="*/ 201 h 202"/>
                    <a:gd name="T6" fmla="*/ 0 w 37"/>
                    <a:gd name="T7" fmla="*/ 174 h 202"/>
                    <a:gd name="T8" fmla="*/ 0 w 37"/>
                    <a:gd name="T9" fmla="*/ 0 h 2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202"/>
                    <a:gd name="T17" fmla="*/ 37 w 37"/>
                    <a:gd name="T18" fmla="*/ 202 h 2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202">
                      <a:moveTo>
                        <a:pt x="0" y="0"/>
                      </a:moveTo>
                      <a:lnTo>
                        <a:pt x="36" y="37"/>
                      </a:lnTo>
                      <a:lnTo>
                        <a:pt x="36" y="201"/>
                      </a:lnTo>
                      <a:lnTo>
                        <a:pt x="0" y="174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0" name="Freeform 39"/>
                <p:cNvSpPr>
                  <a:spLocks/>
                </p:cNvSpPr>
                <p:nvPr/>
              </p:nvSpPr>
              <p:spPr bwMode="auto">
                <a:xfrm>
                  <a:off x="5335" y="1950"/>
                  <a:ext cx="20" cy="211"/>
                </a:xfrm>
                <a:custGeom>
                  <a:avLst/>
                  <a:gdLst>
                    <a:gd name="T0" fmla="*/ 19 w 20"/>
                    <a:gd name="T1" fmla="*/ 0 h 211"/>
                    <a:gd name="T2" fmla="*/ 19 w 20"/>
                    <a:gd name="T3" fmla="*/ 164 h 211"/>
                    <a:gd name="T4" fmla="*/ 0 w 20"/>
                    <a:gd name="T5" fmla="*/ 210 h 211"/>
                    <a:gd name="T6" fmla="*/ 0 w 20"/>
                    <a:gd name="T7" fmla="*/ 27 h 211"/>
                    <a:gd name="T8" fmla="*/ 19 w 20"/>
                    <a:gd name="T9" fmla="*/ 0 h 2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11"/>
                    <a:gd name="T17" fmla="*/ 20 w 20"/>
                    <a:gd name="T18" fmla="*/ 211 h 2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11">
                      <a:moveTo>
                        <a:pt x="19" y="0"/>
                      </a:moveTo>
                      <a:lnTo>
                        <a:pt x="19" y="164"/>
                      </a:lnTo>
                      <a:lnTo>
                        <a:pt x="0" y="210"/>
                      </a:lnTo>
                      <a:lnTo>
                        <a:pt x="0" y="27"/>
                      </a:lnTo>
                      <a:lnTo>
                        <a:pt x="19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1" name="Freeform 40"/>
                <p:cNvSpPr>
                  <a:spLocks/>
                </p:cNvSpPr>
                <p:nvPr/>
              </p:nvSpPr>
              <p:spPr bwMode="auto">
                <a:xfrm>
                  <a:off x="5171" y="1987"/>
                  <a:ext cx="165" cy="192"/>
                </a:xfrm>
                <a:custGeom>
                  <a:avLst/>
                  <a:gdLst>
                    <a:gd name="T0" fmla="*/ 164 w 165"/>
                    <a:gd name="T1" fmla="*/ 0 h 192"/>
                    <a:gd name="T2" fmla="*/ 128 w 165"/>
                    <a:gd name="T3" fmla="*/ 0 h 192"/>
                    <a:gd name="T4" fmla="*/ 0 w 165"/>
                    <a:gd name="T5" fmla="*/ 18 h 192"/>
                    <a:gd name="T6" fmla="*/ 0 w 165"/>
                    <a:gd name="T7" fmla="*/ 191 h 192"/>
                    <a:gd name="T8" fmla="*/ 128 w 165"/>
                    <a:gd name="T9" fmla="*/ 182 h 192"/>
                    <a:gd name="T10" fmla="*/ 164 w 165"/>
                    <a:gd name="T11" fmla="*/ 173 h 192"/>
                    <a:gd name="T12" fmla="*/ 164 w 165"/>
                    <a:gd name="T13" fmla="*/ 0 h 1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5"/>
                    <a:gd name="T22" fmla="*/ 0 h 192"/>
                    <a:gd name="T23" fmla="*/ 165 w 165"/>
                    <a:gd name="T24" fmla="*/ 192 h 1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5" h="192">
                      <a:moveTo>
                        <a:pt x="164" y="0"/>
                      </a:moveTo>
                      <a:lnTo>
                        <a:pt x="128" y="0"/>
                      </a:lnTo>
                      <a:lnTo>
                        <a:pt x="0" y="18"/>
                      </a:lnTo>
                      <a:lnTo>
                        <a:pt x="0" y="191"/>
                      </a:lnTo>
                      <a:lnTo>
                        <a:pt x="128" y="182"/>
                      </a:lnTo>
                      <a:lnTo>
                        <a:pt x="164" y="173"/>
                      </a:lnTo>
                      <a:lnTo>
                        <a:pt x="164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2" name="Freeform 41"/>
                <p:cNvSpPr>
                  <a:spLocks/>
                </p:cNvSpPr>
                <p:nvPr/>
              </p:nvSpPr>
              <p:spPr bwMode="auto">
                <a:xfrm>
                  <a:off x="5116" y="2014"/>
                  <a:ext cx="56" cy="229"/>
                </a:xfrm>
                <a:custGeom>
                  <a:avLst/>
                  <a:gdLst>
                    <a:gd name="T0" fmla="*/ 55 w 56"/>
                    <a:gd name="T1" fmla="*/ 0 h 229"/>
                    <a:gd name="T2" fmla="*/ 55 w 56"/>
                    <a:gd name="T3" fmla="*/ 173 h 229"/>
                    <a:gd name="T4" fmla="*/ 18 w 56"/>
                    <a:gd name="T5" fmla="*/ 192 h 229"/>
                    <a:gd name="T6" fmla="*/ 0 w 56"/>
                    <a:gd name="T7" fmla="*/ 228 h 229"/>
                    <a:gd name="T8" fmla="*/ 0 w 56"/>
                    <a:gd name="T9" fmla="*/ 137 h 229"/>
                    <a:gd name="T10" fmla="*/ 9 w 56"/>
                    <a:gd name="T11" fmla="*/ 73 h 229"/>
                    <a:gd name="T12" fmla="*/ 0 w 56"/>
                    <a:gd name="T13" fmla="*/ 64 h 229"/>
                    <a:gd name="T14" fmla="*/ 18 w 56"/>
                    <a:gd name="T15" fmla="*/ 18 h 229"/>
                    <a:gd name="T16" fmla="*/ 55 w 56"/>
                    <a:gd name="T17" fmla="*/ 0 h 2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"/>
                    <a:gd name="T28" fmla="*/ 0 h 229"/>
                    <a:gd name="T29" fmla="*/ 56 w 56"/>
                    <a:gd name="T30" fmla="*/ 229 h 2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" h="229">
                      <a:moveTo>
                        <a:pt x="55" y="0"/>
                      </a:moveTo>
                      <a:lnTo>
                        <a:pt x="55" y="173"/>
                      </a:lnTo>
                      <a:lnTo>
                        <a:pt x="18" y="192"/>
                      </a:lnTo>
                      <a:lnTo>
                        <a:pt x="0" y="228"/>
                      </a:lnTo>
                      <a:lnTo>
                        <a:pt x="0" y="137"/>
                      </a:lnTo>
                      <a:lnTo>
                        <a:pt x="9" y="73"/>
                      </a:lnTo>
                      <a:lnTo>
                        <a:pt x="0" y="64"/>
                      </a:lnTo>
                      <a:lnTo>
                        <a:pt x="18" y="18"/>
                      </a:lnTo>
                      <a:lnTo>
                        <a:pt x="55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98" name="Group 42"/>
              <p:cNvGrpSpPr>
                <a:grpSpLocks/>
              </p:cNvGrpSpPr>
              <p:nvPr/>
            </p:nvGrpSpPr>
            <p:grpSpPr bwMode="auto">
              <a:xfrm>
                <a:off x="1311" y="1311"/>
                <a:ext cx="2063" cy="2292"/>
                <a:chOff x="1311" y="1311"/>
                <a:chExt cx="2063" cy="2292"/>
              </a:xfrm>
            </p:grpSpPr>
            <p:sp>
              <p:nvSpPr>
                <p:cNvPr id="20608" name="Freeform 43"/>
                <p:cNvSpPr>
                  <a:spLocks/>
                </p:cNvSpPr>
                <p:nvPr/>
              </p:nvSpPr>
              <p:spPr bwMode="auto">
                <a:xfrm>
                  <a:off x="1357" y="2215"/>
                  <a:ext cx="265" cy="621"/>
                </a:xfrm>
                <a:custGeom>
                  <a:avLst/>
                  <a:gdLst>
                    <a:gd name="T0" fmla="*/ 0 w 265"/>
                    <a:gd name="T1" fmla="*/ 0 h 621"/>
                    <a:gd name="T2" fmla="*/ 0 w 265"/>
                    <a:gd name="T3" fmla="*/ 173 h 621"/>
                    <a:gd name="T4" fmla="*/ 100 w 265"/>
                    <a:gd name="T5" fmla="*/ 319 h 621"/>
                    <a:gd name="T6" fmla="*/ 264 w 265"/>
                    <a:gd name="T7" fmla="*/ 620 h 621"/>
                    <a:gd name="T8" fmla="*/ 264 w 265"/>
                    <a:gd name="T9" fmla="*/ 447 h 621"/>
                    <a:gd name="T10" fmla="*/ 109 w 265"/>
                    <a:gd name="T11" fmla="*/ 164 h 621"/>
                    <a:gd name="T12" fmla="*/ 0 w 265"/>
                    <a:gd name="T13" fmla="*/ 0 h 6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5"/>
                    <a:gd name="T22" fmla="*/ 0 h 621"/>
                    <a:gd name="T23" fmla="*/ 265 w 265"/>
                    <a:gd name="T24" fmla="*/ 621 h 6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5" h="621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100" y="319"/>
                      </a:lnTo>
                      <a:lnTo>
                        <a:pt x="264" y="620"/>
                      </a:lnTo>
                      <a:lnTo>
                        <a:pt x="264" y="447"/>
                      </a:lnTo>
                      <a:lnTo>
                        <a:pt x="109" y="164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9" name="Freeform 44"/>
                <p:cNvSpPr>
                  <a:spLocks/>
                </p:cNvSpPr>
                <p:nvPr/>
              </p:nvSpPr>
              <p:spPr bwMode="auto">
                <a:xfrm>
                  <a:off x="1621" y="2662"/>
                  <a:ext cx="65" cy="174"/>
                </a:xfrm>
                <a:custGeom>
                  <a:avLst/>
                  <a:gdLst>
                    <a:gd name="T0" fmla="*/ 0 w 65"/>
                    <a:gd name="T1" fmla="*/ 0 h 174"/>
                    <a:gd name="T2" fmla="*/ 64 w 65"/>
                    <a:gd name="T3" fmla="*/ 0 h 174"/>
                    <a:gd name="T4" fmla="*/ 64 w 65"/>
                    <a:gd name="T5" fmla="*/ 173 h 174"/>
                    <a:gd name="T6" fmla="*/ 0 w 65"/>
                    <a:gd name="T7" fmla="*/ 173 h 174"/>
                    <a:gd name="T8" fmla="*/ 0 w 65"/>
                    <a:gd name="T9" fmla="*/ 0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74"/>
                    <a:gd name="T17" fmla="*/ 65 w 65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74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73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0" name="Freeform 45"/>
                <p:cNvSpPr>
                  <a:spLocks/>
                </p:cNvSpPr>
                <p:nvPr/>
              </p:nvSpPr>
              <p:spPr bwMode="auto">
                <a:xfrm>
                  <a:off x="1685" y="2662"/>
                  <a:ext cx="193" cy="320"/>
                </a:xfrm>
                <a:custGeom>
                  <a:avLst/>
                  <a:gdLst>
                    <a:gd name="T0" fmla="*/ 0 w 193"/>
                    <a:gd name="T1" fmla="*/ 0 h 320"/>
                    <a:gd name="T2" fmla="*/ 0 w 193"/>
                    <a:gd name="T3" fmla="*/ 173 h 320"/>
                    <a:gd name="T4" fmla="*/ 192 w 193"/>
                    <a:gd name="T5" fmla="*/ 319 h 320"/>
                    <a:gd name="T6" fmla="*/ 192 w 193"/>
                    <a:gd name="T7" fmla="*/ 146 h 320"/>
                    <a:gd name="T8" fmla="*/ 0 w 193"/>
                    <a:gd name="T9" fmla="*/ 0 h 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3"/>
                    <a:gd name="T16" fmla="*/ 0 h 320"/>
                    <a:gd name="T17" fmla="*/ 193 w 193"/>
                    <a:gd name="T18" fmla="*/ 320 h 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3" h="320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192" y="319"/>
                      </a:lnTo>
                      <a:lnTo>
                        <a:pt x="192" y="146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1" name="Freeform 46"/>
                <p:cNvSpPr>
                  <a:spLocks/>
                </p:cNvSpPr>
                <p:nvPr/>
              </p:nvSpPr>
              <p:spPr bwMode="auto">
                <a:xfrm>
                  <a:off x="1877" y="2808"/>
                  <a:ext cx="211" cy="174"/>
                </a:xfrm>
                <a:custGeom>
                  <a:avLst/>
                  <a:gdLst>
                    <a:gd name="T0" fmla="*/ 0 w 211"/>
                    <a:gd name="T1" fmla="*/ 0 h 174"/>
                    <a:gd name="T2" fmla="*/ 0 w 211"/>
                    <a:gd name="T3" fmla="*/ 173 h 174"/>
                    <a:gd name="T4" fmla="*/ 210 w 211"/>
                    <a:gd name="T5" fmla="*/ 173 h 174"/>
                    <a:gd name="T6" fmla="*/ 210 w 211"/>
                    <a:gd name="T7" fmla="*/ 0 h 174"/>
                    <a:gd name="T8" fmla="*/ 0 w 211"/>
                    <a:gd name="T9" fmla="*/ 0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1"/>
                    <a:gd name="T16" fmla="*/ 0 h 174"/>
                    <a:gd name="T17" fmla="*/ 211 w 211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1" h="174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210" y="173"/>
                      </a:lnTo>
                      <a:lnTo>
                        <a:pt x="21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2" name="Freeform 47"/>
                <p:cNvSpPr>
                  <a:spLocks/>
                </p:cNvSpPr>
                <p:nvPr/>
              </p:nvSpPr>
              <p:spPr bwMode="auto">
                <a:xfrm>
                  <a:off x="2087" y="2844"/>
                  <a:ext cx="256" cy="293"/>
                </a:xfrm>
                <a:custGeom>
                  <a:avLst/>
                  <a:gdLst>
                    <a:gd name="T0" fmla="*/ 0 w 256"/>
                    <a:gd name="T1" fmla="*/ 0 h 293"/>
                    <a:gd name="T2" fmla="*/ 255 w 256"/>
                    <a:gd name="T3" fmla="*/ 119 h 293"/>
                    <a:gd name="T4" fmla="*/ 255 w 256"/>
                    <a:gd name="T5" fmla="*/ 292 h 293"/>
                    <a:gd name="T6" fmla="*/ 0 w 256"/>
                    <a:gd name="T7" fmla="*/ 173 h 293"/>
                    <a:gd name="T8" fmla="*/ 0 w 256"/>
                    <a:gd name="T9" fmla="*/ 0 h 2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6"/>
                    <a:gd name="T16" fmla="*/ 0 h 293"/>
                    <a:gd name="T17" fmla="*/ 256 w 256"/>
                    <a:gd name="T18" fmla="*/ 293 h 2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6" h="293">
                      <a:moveTo>
                        <a:pt x="0" y="0"/>
                      </a:moveTo>
                      <a:lnTo>
                        <a:pt x="255" y="119"/>
                      </a:lnTo>
                      <a:lnTo>
                        <a:pt x="255" y="292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3" name="Freeform 48"/>
                <p:cNvSpPr>
                  <a:spLocks/>
                </p:cNvSpPr>
                <p:nvPr/>
              </p:nvSpPr>
              <p:spPr bwMode="auto">
                <a:xfrm>
                  <a:off x="2342" y="2963"/>
                  <a:ext cx="202" cy="174"/>
                </a:xfrm>
                <a:custGeom>
                  <a:avLst/>
                  <a:gdLst>
                    <a:gd name="T0" fmla="*/ 0 w 202"/>
                    <a:gd name="T1" fmla="*/ 0 h 174"/>
                    <a:gd name="T2" fmla="*/ 201 w 202"/>
                    <a:gd name="T3" fmla="*/ 0 h 174"/>
                    <a:gd name="T4" fmla="*/ 201 w 202"/>
                    <a:gd name="T5" fmla="*/ 173 h 174"/>
                    <a:gd name="T6" fmla="*/ 0 w 202"/>
                    <a:gd name="T7" fmla="*/ 173 h 174"/>
                    <a:gd name="T8" fmla="*/ 0 w 202"/>
                    <a:gd name="T9" fmla="*/ 0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174"/>
                    <a:gd name="T17" fmla="*/ 202 w 202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174">
                      <a:moveTo>
                        <a:pt x="0" y="0"/>
                      </a:moveTo>
                      <a:lnTo>
                        <a:pt x="201" y="0"/>
                      </a:lnTo>
                      <a:lnTo>
                        <a:pt x="201" y="173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4" name="Freeform 49"/>
                <p:cNvSpPr>
                  <a:spLocks/>
                </p:cNvSpPr>
                <p:nvPr/>
              </p:nvSpPr>
              <p:spPr bwMode="auto">
                <a:xfrm>
                  <a:off x="2543" y="2890"/>
                  <a:ext cx="92" cy="174"/>
                </a:xfrm>
                <a:custGeom>
                  <a:avLst/>
                  <a:gdLst>
                    <a:gd name="T0" fmla="*/ 0 w 92"/>
                    <a:gd name="T1" fmla="*/ 0 h 174"/>
                    <a:gd name="T2" fmla="*/ 0 w 92"/>
                    <a:gd name="T3" fmla="*/ 173 h 174"/>
                    <a:gd name="T4" fmla="*/ 91 w 92"/>
                    <a:gd name="T5" fmla="*/ 173 h 174"/>
                    <a:gd name="T6" fmla="*/ 91 w 92"/>
                    <a:gd name="T7" fmla="*/ 0 h 174"/>
                    <a:gd name="T8" fmla="*/ 0 w 92"/>
                    <a:gd name="T9" fmla="*/ 0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174"/>
                    <a:gd name="T17" fmla="*/ 92 w 92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174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91" y="173"/>
                      </a:ln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5" name="Freeform 50"/>
                <p:cNvSpPr>
                  <a:spLocks/>
                </p:cNvSpPr>
                <p:nvPr/>
              </p:nvSpPr>
              <p:spPr bwMode="auto">
                <a:xfrm>
                  <a:off x="2634" y="2890"/>
                  <a:ext cx="147" cy="302"/>
                </a:xfrm>
                <a:custGeom>
                  <a:avLst/>
                  <a:gdLst>
                    <a:gd name="T0" fmla="*/ 0 w 147"/>
                    <a:gd name="T1" fmla="*/ 0 h 302"/>
                    <a:gd name="T2" fmla="*/ 146 w 147"/>
                    <a:gd name="T3" fmla="*/ 128 h 302"/>
                    <a:gd name="T4" fmla="*/ 146 w 147"/>
                    <a:gd name="T5" fmla="*/ 301 h 302"/>
                    <a:gd name="T6" fmla="*/ 0 w 147"/>
                    <a:gd name="T7" fmla="*/ 173 h 302"/>
                    <a:gd name="T8" fmla="*/ 0 w 147"/>
                    <a:gd name="T9" fmla="*/ 0 h 3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7"/>
                    <a:gd name="T16" fmla="*/ 0 h 302"/>
                    <a:gd name="T17" fmla="*/ 147 w 147"/>
                    <a:gd name="T18" fmla="*/ 302 h 3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7" h="302">
                      <a:moveTo>
                        <a:pt x="0" y="0"/>
                      </a:moveTo>
                      <a:lnTo>
                        <a:pt x="146" y="128"/>
                      </a:lnTo>
                      <a:lnTo>
                        <a:pt x="146" y="301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6" name="Freeform 51"/>
                <p:cNvSpPr>
                  <a:spLocks/>
                </p:cNvSpPr>
                <p:nvPr/>
              </p:nvSpPr>
              <p:spPr bwMode="auto">
                <a:xfrm>
                  <a:off x="2780" y="3018"/>
                  <a:ext cx="65" cy="302"/>
                </a:xfrm>
                <a:custGeom>
                  <a:avLst/>
                  <a:gdLst>
                    <a:gd name="T0" fmla="*/ 0 w 65"/>
                    <a:gd name="T1" fmla="*/ 0 h 302"/>
                    <a:gd name="T2" fmla="*/ 64 w 65"/>
                    <a:gd name="T3" fmla="*/ 119 h 302"/>
                    <a:gd name="T4" fmla="*/ 64 w 65"/>
                    <a:gd name="T5" fmla="*/ 301 h 302"/>
                    <a:gd name="T6" fmla="*/ 0 w 65"/>
                    <a:gd name="T7" fmla="*/ 173 h 302"/>
                    <a:gd name="T8" fmla="*/ 0 w 65"/>
                    <a:gd name="T9" fmla="*/ 0 h 3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302"/>
                    <a:gd name="T17" fmla="*/ 65 w 65"/>
                    <a:gd name="T18" fmla="*/ 302 h 3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302">
                      <a:moveTo>
                        <a:pt x="0" y="0"/>
                      </a:moveTo>
                      <a:lnTo>
                        <a:pt x="64" y="119"/>
                      </a:lnTo>
                      <a:lnTo>
                        <a:pt x="64" y="301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7" name="Freeform 52"/>
                <p:cNvSpPr>
                  <a:spLocks/>
                </p:cNvSpPr>
                <p:nvPr/>
              </p:nvSpPr>
              <p:spPr bwMode="auto">
                <a:xfrm>
                  <a:off x="2844" y="3136"/>
                  <a:ext cx="83" cy="220"/>
                </a:xfrm>
                <a:custGeom>
                  <a:avLst/>
                  <a:gdLst>
                    <a:gd name="T0" fmla="*/ 0 w 83"/>
                    <a:gd name="T1" fmla="*/ 0 h 220"/>
                    <a:gd name="T2" fmla="*/ 82 w 83"/>
                    <a:gd name="T3" fmla="*/ 46 h 220"/>
                    <a:gd name="T4" fmla="*/ 82 w 83"/>
                    <a:gd name="T5" fmla="*/ 219 h 220"/>
                    <a:gd name="T6" fmla="*/ 0 w 83"/>
                    <a:gd name="T7" fmla="*/ 173 h 220"/>
                    <a:gd name="T8" fmla="*/ 0 w 83"/>
                    <a:gd name="T9" fmla="*/ 0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"/>
                    <a:gd name="T16" fmla="*/ 0 h 220"/>
                    <a:gd name="T17" fmla="*/ 83 w 8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" h="220">
                      <a:moveTo>
                        <a:pt x="0" y="0"/>
                      </a:moveTo>
                      <a:lnTo>
                        <a:pt x="82" y="46"/>
                      </a:lnTo>
                      <a:lnTo>
                        <a:pt x="82" y="219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8" name="Freeform 53"/>
                <p:cNvSpPr>
                  <a:spLocks/>
                </p:cNvSpPr>
                <p:nvPr/>
              </p:nvSpPr>
              <p:spPr bwMode="auto">
                <a:xfrm>
                  <a:off x="2926" y="3127"/>
                  <a:ext cx="47" cy="229"/>
                </a:xfrm>
                <a:custGeom>
                  <a:avLst/>
                  <a:gdLst>
                    <a:gd name="T0" fmla="*/ 46 w 47"/>
                    <a:gd name="T1" fmla="*/ 0 h 229"/>
                    <a:gd name="T2" fmla="*/ 0 w 47"/>
                    <a:gd name="T3" fmla="*/ 55 h 229"/>
                    <a:gd name="T4" fmla="*/ 0 w 47"/>
                    <a:gd name="T5" fmla="*/ 228 h 229"/>
                    <a:gd name="T6" fmla="*/ 46 w 47"/>
                    <a:gd name="T7" fmla="*/ 173 h 229"/>
                    <a:gd name="T8" fmla="*/ 46 w 47"/>
                    <a:gd name="T9" fmla="*/ 0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229"/>
                    <a:gd name="T17" fmla="*/ 47 w 47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229">
                      <a:moveTo>
                        <a:pt x="46" y="0"/>
                      </a:moveTo>
                      <a:lnTo>
                        <a:pt x="0" y="55"/>
                      </a:lnTo>
                      <a:lnTo>
                        <a:pt x="0" y="228"/>
                      </a:lnTo>
                      <a:lnTo>
                        <a:pt x="46" y="173"/>
                      </a:lnTo>
                      <a:lnTo>
                        <a:pt x="46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9" name="Freeform 54"/>
                <p:cNvSpPr>
                  <a:spLocks/>
                </p:cNvSpPr>
                <p:nvPr/>
              </p:nvSpPr>
              <p:spPr bwMode="auto">
                <a:xfrm>
                  <a:off x="2972" y="3127"/>
                  <a:ext cx="101" cy="202"/>
                </a:xfrm>
                <a:custGeom>
                  <a:avLst/>
                  <a:gdLst>
                    <a:gd name="T0" fmla="*/ 0 w 101"/>
                    <a:gd name="T1" fmla="*/ 0 h 202"/>
                    <a:gd name="T2" fmla="*/ 100 w 101"/>
                    <a:gd name="T3" fmla="*/ 27 h 202"/>
                    <a:gd name="T4" fmla="*/ 100 w 101"/>
                    <a:gd name="T5" fmla="*/ 201 h 202"/>
                    <a:gd name="T6" fmla="*/ 0 w 101"/>
                    <a:gd name="T7" fmla="*/ 174 h 202"/>
                    <a:gd name="T8" fmla="*/ 0 w 101"/>
                    <a:gd name="T9" fmla="*/ 0 h 2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"/>
                    <a:gd name="T16" fmla="*/ 0 h 202"/>
                    <a:gd name="T17" fmla="*/ 101 w 101"/>
                    <a:gd name="T18" fmla="*/ 202 h 2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" h="202">
                      <a:moveTo>
                        <a:pt x="0" y="0"/>
                      </a:moveTo>
                      <a:lnTo>
                        <a:pt x="100" y="27"/>
                      </a:lnTo>
                      <a:lnTo>
                        <a:pt x="100" y="201"/>
                      </a:lnTo>
                      <a:lnTo>
                        <a:pt x="0" y="174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0" name="Freeform 55"/>
                <p:cNvSpPr>
                  <a:spLocks/>
                </p:cNvSpPr>
                <p:nvPr/>
              </p:nvSpPr>
              <p:spPr bwMode="auto">
                <a:xfrm>
                  <a:off x="3191" y="3355"/>
                  <a:ext cx="183" cy="248"/>
                </a:xfrm>
                <a:custGeom>
                  <a:avLst/>
                  <a:gdLst>
                    <a:gd name="T0" fmla="*/ 0 w 183"/>
                    <a:gd name="T1" fmla="*/ 0 h 248"/>
                    <a:gd name="T2" fmla="*/ 182 w 183"/>
                    <a:gd name="T3" fmla="*/ 64 h 248"/>
                    <a:gd name="T4" fmla="*/ 182 w 183"/>
                    <a:gd name="T5" fmla="*/ 247 h 248"/>
                    <a:gd name="T6" fmla="*/ 0 w 183"/>
                    <a:gd name="T7" fmla="*/ 183 h 248"/>
                    <a:gd name="T8" fmla="*/ 0 w 183"/>
                    <a:gd name="T9" fmla="*/ 0 h 2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3"/>
                    <a:gd name="T16" fmla="*/ 0 h 248"/>
                    <a:gd name="T17" fmla="*/ 183 w 183"/>
                    <a:gd name="T18" fmla="*/ 248 h 2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3" h="248">
                      <a:moveTo>
                        <a:pt x="0" y="0"/>
                      </a:moveTo>
                      <a:lnTo>
                        <a:pt x="182" y="64"/>
                      </a:lnTo>
                      <a:lnTo>
                        <a:pt x="182" y="247"/>
                      </a:lnTo>
                      <a:lnTo>
                        <a:pt x="0" y="18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1" name="Freeform 56"/>
                <p:cNvSpPr>
                  <a:spLocks/>
                </p:cNvSpPr>
                <p:nvPr/>
              </p:nvSpPr>
              <p:spPr bwMode="auto">
                <a:xfrm>
                  <a:off x="3072" y="3155"/>
                  <a:ext cx="120" cy="384"/>
                </a:xfrm>
                <a:custGeom>
                  <a:avLst/>
                  <a:gdLst>
                    <a:gd name="T0" fmla="*/ 0 w 120"/>
                    <a:gd name="T1" fmla="*/ 0 h 384"/>
                    <a:gd name="T2" fmla="*/ 119 w 120"/>
                    <a:gd name="T3" fmla="*/ 210 h 384"/>
                    <a:gd name="T4" fmla="*/ 119 w 120"/>
                    <a:gd name="T5" fmla="*/ 383 h 384"/>
                    <a:gd name="T6" fmla="*/ 0 w 120"/>
                    <a:gd name="T7" fmla="*/ 182 h 384"/>
                    <a:gd name="T8" fmla="*/ 0 w 120"/>
                    <a:gd name="T9" fmla="*/ 0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384"/>
                    <a:gd name="T17" fmla="*/ 120 w 120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384">
                      <a:moveTo>
                        <a:pt x="0" y="0"/>
                      </a:moveTo>
                      <a:lnTo>
                        <a:pt x="119" y="210"/>
                      </a:lnTo>
                      <a:lnTo>
                        <a:pt x="119" y="383"/>
                      </a:lnTo>
                      <a:lnTo>
                        <a:pt x="0" y="182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2" name="Freeform 57"/>
                <p:cNvSpPr>
                  <a:spLocks/>
                </p:cNvSpPr>
                <p:nvPr/>
              </p:nvSpPr>
              <p:spPr bwMode="auto">
                <a:xfrm>
                  <a:off x="1311" y="1311"/>
                  <a:ext cx="47" cy="293"/>
                </a:xfrm>
                <a:custGeom>
                  <a:avLst/>
                  <a:gdLst>
                    <a:gd name="T0" fmla="*/ 0 w 47"/>
                    <a:gd name="T1" fmla="*/ 0 h 293"/>
                    <a:gd name="T2" fmla="*/ 46 w 47"/>
                    <a:gd name="T3" fmla="*/ 183 h 293"/>
                    <a:gd name="T4" fmla="*/ 28 w 47"/>
                    <a:gd name="T5" fmla="*/ 292 h 293"/>
                    <a:gd name="T6" fmla="*/ 0 w 47"/>
                    <a:gd name="T7" fmla="*/ 183 h 293"/>
                    <a:gd name="T8" fmla="*/ 0 w 47"/>
                    <a:gd name="T9" fmla="*/ 0 h 2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293"/>
                    <a:gd name="T17" fmla="*/ 47 w 47"/>
                    <a:gd name="T18" fmla="*/ 293 h 2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293">
                      <a:moveTo>
                        <a:pt x="0" y="0"/>
                      </a:moveTo>
                      <a:lnTo>
                        <a:pt x="46" y="183"/>
                      </a:lnTo>
                      <a:lnTo>
                        <a:pt x="28" y="292"/>
                      </a:lnTo>
                      <a:lnTo>
                        <a:pt x="0" y="18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3" name="Freeform 58"/>
                <p:cNvSpPr>
                  <a:spLocks/>
                </p:cNvSpPr>
                <p:nvPr/>
              </p:nvSpPr>
              <p:spPr bwMode="auto">
                <a:xfrm>
                  <a:off x="1311" y="2060"/>
                  <a:ext cx="65" cy="247"/>
                </a:xfrm>
                <a:custGeom>
                  <a:avLst/>
                  <a:gdLst>
                    <a:gd name="T0" fmla="*/ 0 w 65"/>
                    <a:gd name="T1" fmla="*/ 0 h 247"/>
                    <a:gd name="T2" fmla="*/ 64 w 65"/>
                    <a:gd name="T3" fmla="*/ 91 h 247"/>
                    <a:gd name="T4" fmla="*/ 46 w 65"/>
                    <a:gd name="T5" fmla="*/ 155 h 247"/>
                    <a:gd name="T6" fmla="*/ 46 w 65"/>
                    <a:gd name="T7" fmla="*/ 246 h 247"/>
                    <a:gd name="T8" fmla="*/ 0 w 65"/>
                    <a:gd name="T9" fmla="*/ 173 h 247"/>
                    <a:gd name="T10" fmla="*/ 0 w 65"/>
                    <a:gd name="T11" fmla="*/ 0 h 2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247"/>
                    <a:gd name="T20" fmla="*/ 65 w 65"/>
                    <a:gd name="T21" fmla="*/ 247 h 24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247">
                      <a:moveTo>
                        <a:pt x="0" y="0"/>
                      </a:moveTo>
                      <a:lnTo>
                        <a:pt x="64" y="91"/>
                      </a:lnTo>
                      <a:lnTo>
                        <a:pt x="46" y="155"/>
                      </a:lnTo>
                      <a:lnTo>
                        <a:pt x="46" y="246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99" name="Group 59"/>
              <p:cNvGrpSpPr>
                <a:grpSpLocks/>
              </p:cNvGrpSpPr>
              <p:nvPr/>
            </p:nvGrpSpPr>
            <p:grpSpPr bwMode="auto">
              <a:xfrm>
                <a:off x="3729" y="1284"/>
                <a:ext cx="768" cy="694"/>
                <a:chOff x="3729" y="1284"/>
                <a:chExt cx="768" cy="694"/>
              </a:xfrm>
            </p:grpSpPr>
            <p:sp>
              <p:nvSpPr>
                <p:cNvPr id="20600" name="Freeform 60"/>
                <p:cNvSpPr>
                  <a:spLocks/>
                </p:cNvSpPr>
                <p:nvPr/>
              </p:nvSpPr>
              <p:spPr bwMode="auto">
                <a:xfrm>
                  <a:off x="4140" y="1503"/>
                  <a:ext cx="247" cy="211"/>
                </a:xfrm>
                <a:custGeom>
                  <a:avLst/>
                  <a:gdLst>
                    <a:gd name="T0" fmla="*/ 0 w 247"/>
                    <a:gd name="T1" fmla="*/ 27 h 211"/>
                    <a:gd name="T2" fmla="*/ 246 w 247"/>
                    <a:gd name="T3" fmla="*/ 0 h 211"/>
                    <a:gd name="T4" fmla="*/ 246 w 247"/>
                    <a:gd name="T5" fmla="*/ 173 h 211"/>
                    <a:gd name="T6" fmla="*/ 0 w 247"/>
                    <a:gd name="T7" fmla="*/ 210 h 211"/>
                    <a:gd name="T8" fmla="*/ 0 w 247"/>
                    <a:gd name="T9" fmla="*/ 27 h 2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7"/>
                    <a:gd name="T16" fmla="*/ 0 h 211"/>
                    <a:gd name="T17" fmla="*/ 247 w 247"/>
                    <a:gd name="T18" fmla="*/ 211 h 2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7" h="211">
                      <a:moveTo>
                        <a:pt x="0" y="27"/>
                      </a:moveTo>
                      <a:lnTo>
                        <a:pt x="246" y="0"/>
                      </a:lnTo>
                      <a:lnTo>
                        <a:pt x="246" y="173"/>
                      </a:lnTo>
                      <a:lnTo>
                        <a:pt x="0" y="210"/>
                      </a:lnTo>
                      <a:lnTo>
                        <a:pt x="0" y="27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1" name="Freeform 61"/>
                <p:cNvSpPr>
                  <a:spLocks/>
                </p:cNvSpPr>
                <p:nvPr/>
              </p:nvSpPr>
              <p:spPr bwMode="auto">
                <a:xfrm>
                  <a:off x="4067" y="1530"/>
                  <a:ext cx="92" cy="266"/>
                </a:xfrm>
                <a:custGeom>
                  <a:avLst/>
                  <a:gdLst>
                    <a:gd name="T0" fmla="*/ 91 w 92"/>
                    <a:gd name="T1" fmla="*/ 0 h 266"/>
                    <a:gd name="T2" fmla="*/ 91 w 92"/>
                    <a:gd name="T3" fmla="*/ 174 h 266"/>
                    <a:gd name="T4" fmla="*/ 0 w 92"/>
                    <a:gd name="T5" fmla="*/ 265 h 266"/>
                    <a:gd name="T6" fmla="*/ 0 w 92"/>
                    <a:gd name="T7" fmla="*/ 91 h 266"/>
                    <a:gd name="T8" fmla="*/ 91 w 92"/>
                    <a:gd name="T9" fmla="*/ 0 h 2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266"/>
                    <a:gd name="T17" fmla="*/ 92 w 92"/>
                    <a:gd name="T18" fmla="*/ 266 h 2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266">
                      <a:moveTo>
                        <a:pt x="91" y="0"/>
                      </a:moveTo>
                      <a:lnTo>
                        <a:pt x="91" y="174"/>
                      </a:lnTo>
                      <a:lnTo>
                        <a:pt x="0" y="265"/>
                      </a:lnTo>
                      <a:lnTo>
                        <a:pt x="0" y="91"/>
                      </a:lnTo>
                      <a:lnTo>
                        <a:pt x="91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2" name="Freeform 62"/>
                <p:cNvSpPr>
                  <a:spLocks/>
                </p:cNvSpPr>
                <p:nvPr/>
              </p:nvSpPr>
              <p:spPr bwMode="auto">
                <a:xfrm>
                  <a:off x="3729" y="1284"/>
                  <a:ext cx="138" cy="183"/>
                </a:xfrm>
                <a:custGeom>
                  <a:avLst/>
                  <a:gdLst>
                    <a:gd name="T0" fmla="*/ 137 w 138"/>
                    <a:gd name="T1" fmla="*/ 0 h 183"/>
                    <a:gd name="T2" fmla="*/ 18 w 138"/>
                    <a:gd name="T3" fmla="*/ 109 h 183"/>
                    <a:gd name="T4" fmla="*/ 0 w 138"/>
                    <a:gd name="T5" fmla="*/ 173 h 183"/>
                    <a:gd name="T6" fmla="*/ 110 w 138"/>
                    <a:gd name="T7" fmla="*/ 137 h 183"/>
                    <a:gd name="T8" fmla="*/ 137 w 138"/>
                    <a:gd name="T9" fmla="*/ 182 h 183"/>
                    <a:gd name="T10" fmla="*/ 137 w 138"/>
                    <a:gd name="T11" fmla="*/ 0 h 1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183"/>
                    <a:gd name="T20" fmla="*/ 138 w 138"/>
                    <a:gd name="T21" fmla="*/ 183 h 1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183">
                      <a:moveTo>
                        <a:pt x="137" y="0"/>
                      </a:moveTo>
                      <a:lnTo>
                        <a:pt x="18" y="109"/>
                      </a:lnTo>
                      <a:lnTo>
                        <a:pt x="0" y="173"/>
                      </a:lnTo>
                      <a:lnTo>
                        <a:pt x="110" y="137"/>
                      </a:lnTo>
                      <a:lnTo>
                        <a:pt x="137" y="182"/>
                      </a:lnTo>
                      <a:lnTo>
                        <a:pt x="137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3" name="Freeform 63"/>
                <p:cNvSpPr>
                  <a:spLocks/>
                </p:cNvSpPr>
                <p:nvPr/>
              </p:nvSpPr>
              <p:spPr bwMode="auto">
                <a:xfrm>
                  <a:off x="4021" y="1384"/>
                  <a:ext cx="74" cy="93"/>
                </a:xfrm>
                <a:custGeom>
                  <a:avLst/>
                  <a:gdLst>
                    <a:gd name="T0" fmla="*/ 73 w 74"/>
                    <a:gd name="T1" fmla="*/ 0 h 93"/>
                    <a:gd name="T2" fmla="*/ 0 w 74"/>
                    <a:gd name="T3" fmla="*/ 64 h 93"/>
                    <a:gd name="T4" fmla="*/ 73 w 74"/>
                    <a:gd name="T5" fmla="*/ 92 h 93"/>
                    <a:gd name="T6" fmla="*/ 73 w 74"/>
                    <a:gd name="T7" fmla="*/ 0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4"/>
                    <a:gd name="T13" fmla="*/ 0 h 93"/>
                    <a:gd name="T14" fmla="*/ 74 w 74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4" h="93">
                      <a:moveTo>
                        <a:pt x="73" y="0"/>
                      </a:moveTo>
                      <a:lnTo>
                        <a:pt x="0" y="64"/>
                      </a:lnTo>
                      <a:lnTo>
                        <a:pt x="73" y="92"/>
                      </a:lnTo>
                      <a:lnTo>
                        <a:pt x="73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4" name="Freeform 64"/>
                <p:cNvSpPr>
                  <a:spLocks/>
                </p:cNvSpPr>
                <p:nvPr/>
              </p:nvSpPr>
              <p:spPr bwMode="auto">
                <a:xfrm>
                  <a:off x="4094" y="1631"/>
                  <a:ext cx="56" cy="256"/>
                </a:xfrm>
                <a:custGeom>
                  <a:avLst/>
                  <a:gdLst>
                    <a:gd name="T0" fmla="*/ 55 w 56"/>
                    <a:gd name="T1" fmla="*/ 0 h 256"/>
                    <a:gd name="T2" fmla="*/ 0 w 56"/>
                    <a:gd name="T3" fmla="*/ 73 h 256"/>
                    <a:gd name="T4" fmla="*/ 0 w 56"/>
                    <a:gd name="T5" fmla="*/ 255 h 256"/>
                    <a:gd name="T6" fmla="*/ 55 w 56"/>
                    <a:gd name="T7" fmla="*/ 182 h 256"/>
                    <a:gd name="T8" fmla="*/ 55 w 5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256"/>
                    <a:gd name="T17" fmla="*/ 56 w 5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256">
                      <a:moveTo>
                        <a:pt x="55" y="0"/>
                      </a:moveTo>
                      <a:lnTo>
                        <a:pt x="0" y="73"/>
                      </a:lnTo>
                      <a:lnTo>
                        <a:pt x="0" y="255"/>
                      </a:lnTo>
                      <a:lnTo>
                        <a:pt x="55" y="182"/>
                      </a:lnTo>
                      <a:lnTo>
                        <a:pt x="55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5" name="Freeform 65"/>
                <p:cNvSpPr>
                  <a:spLocks/>
                </p:cNvSpPr>
                <p:nvPr/>
              </p:nvSpPr>
              <p:spPr bwMode="auto">
                <a:xfrm>
                  <a:off x="4076" y="1713"/>
                  <a:ext cx="19" cy="211"/>
                </a:xfrm>
                <a:custGeom>
                  <a:avLst/>
                  <a:gdLst>
                    <a:gd name="T0" fmla="*/ 18 w 19"/>
                    <a:gd name="T1" fmla="*/ 0 h 211"/>
                    <a:gd name="T2" fmla="*/ 18 w 19"/>
                    <a:gd name="T3" fmla="*/ 164 h 211"/>
                    <a:gd name="T4" fmla="*/ 9 w 19"/>
                    <a:gd name="T5" fmla="*/ 210 h 211"/>
                    <a:gd name="T6" fmla="*/ 0 w 19"/>
                    <a:gd name="T7" fmla="*/ 164 h 211"/>
                    <a:gd name="T8" fmla="*/ 18 w 19"/>
                    <a:gd name="T9" fmla="*/ 0 h 2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11"/>
                    <a:gd name="T17" fmla="*/ 19 w 19"/>
                    <a:gd name="T18" fmla="*/ 211 h 2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11">
                      <a:moveTo>
                        <a:pt x="18" y="0"/>
                      </a:moveTo>
                      <a:lnTo>
                        <a:pt x="18" y="164"/>
                      </a:lnTo>
                      <a:lnTo>
                        <a:pt x="9" y="210"/>
                      </a:lnTo>
                      <a:lnTo>
                        <a:pt x="0" y="164"/>
                      </a:lnTo>
                      <a:lnTo>
                        <a:pt x="18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6" name="Freeform 66"/>
                <p:cNvSpPr>
                  <a:spLocks/>
                </p:cNvSpPr>
                <p:nvPr/>
              </p:nvSpPr>
              <p:spPr bwMode="auto">
                <a:xfrm>
                  <a:off x="4386" y="1676"/>
                  <a:ext cx="65" cy="93"/>
                </a:xfrm>
                <a:custGeom>
                  <a:avLst/>
                  <a:gdLst>
                    <a:gd name="T0" fmla="*/ 64 w 65"/>
                    <a:gd name="T1" fmla="*/ 0 h 93"/>
                    <a:gd name="T2" fmla="*/ 0 w 65"/>
                    <a:gd name="T3" fmla="*/ 64 h 93"/>
                    <a:gd name="T4" fmla="*/ 18 w 65"/>
                    <a:gd name="T5" fmla="*/ 92 h 93"/>
                    <a:gd name="T6" fmla="*/ 64 w 65"/>
                    <a:gd name="T7" fmla="*/ 64 h 93"/>
                    <a:gd name="T8" fmla="*/ 64 w 65"/>
                    <a:gd name="T9" fmla="*/ 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3"/>
                    <a:gd name="T17" fmla="*/ 65 w 65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3">
                      <a:moveTo>
                        <a:pt x="64" y="0"/>
                      </a:moveTo>
                      <a:lnTo>
                        <a:pt x="0" y="64"/>
                      </a:lnTo>
                      <a:lnTo>
                        <a:pt x="18" y="92"/>
                      </a:lnTo>
                      <a:lnTo>
                        <a:pt x="64" y="64"/>
                      </a:lnTo>
                      <a:lnTo>
                        <a:pt x="64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7" name="Freeform 67"/>
                <p:cNvSpPr>
                  <a:spLocks/>
                </p:cNvSpPr>
                <p:nvPr/>
              </p:nvSpPr>
              <p:spPr bwMode="auto">
                <a:xfrm>
                  <a:off x="4423" y="1841"/>
                  <a:ext cx="74" cy="137"/>
                </a:xfrm>
                <a:custGeom>
                  <a:avLst/>
                  <a:gdLst>
                    <a:gd name="T0" fmla="*/ 73 w 74"/>
                    <a:gd name="T1" fmla="*/ 0 h 137"/>
                    <a:gd name="T2" fmla="*/ 0 w 74"/>
                    <a:gd name="T3" fmla="*/ 91 h 137"/>
                    <a:gd name="T4" fmla="*/ 0 w 74"/>
                    <a:gd name="T5" fmla="*/ 109 h 137"/>
                    <a:gd name="T6" fmla="*/ 55 w 74"/>
                    <a:gd name="T7" fmla="*/ 136 h 137"/>
                    <a:gd name="T8" fmla="*/ 73 w 74"/>
                    <a:gd name="T9" fmla="*/ 136 h 137"/>
                    <a:gd name="T10" fmla="*/ 73 w 74"/>
                    <a:gd name="T11" fmla="*/ 0 h 1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4"/>
                    <a:gd name="T19" fmla="*/ 0 h 137"/>
                    <a:gd name="T20" fmla="*/ 74 w 74"/>
                    <a:gd name="T21" fmla="*/ 137 h 1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4" h="137">
                      <a:moveTo>
                        <a:pt x="73" y="0"/>
                      </a:moveTo>
                      <a:lnTo>
                        <a:pt x="0" y="91"/>
                      </a:lnTo>
                      <a:lnTo>
                        <a:pt x="0" y="109"/>
                      </a:lnTo>
                      <a:lnTo>
                        <a:pt x="55" y="136"/>
                      </a:lnTo>
                      <a:lnTo>
                        <a:pt x="73" y="136"/>
                      </a:lnTo>
                      <a:lnTo>
                        <a:pt x="73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40" name="Group 68"/>
            <p:cNvGrpSpPr>
              <a:grpSpLocks/>
            </p:cNvGrpSpPr>
            <p:nvPr/>
          </p:nvGrpSpPr>
          <p:grpSpPr bwMode="auto">
            <a:xfrm>
              <a:off x="1311" y="1211"/>
              <a:ext cx="4354" cy="2319"/>
              <a:chOff x="1311" y="1211"/>
              <a:chExt cx="4354" cy="2319"/>
            </a:xfrm>
          </p:grpSpPr>
          <p:grpSp>
            <p:nvGrpSpPr>
              <p:cNvPr id="20541" name="Group 69"/>
              <p:cNvGrpSpPr>
                <a:grpSpLocks/>
              </p:cNvGrpSpPr>
              <p:nvPr/>
            </p:nvGrpSpPr>
            <p:grpSpPr bwMode="auto">
              <a:xfrm>
                <a:off x="4642" y="1384"/>
                <a:ext cx="1023" cy="969"/>
                <a:chOff x="4642" y="1384"/>
                <a:chExt cx="1023" cy="969"/>
              </a:xfrm>
            </p:grpSpPr>
            <p:sp>
              <p:nvSpPr>
                <p:cNvPr id="20583" name="Freeform 70"/>
                <p:cNvSpPr>
                  <a:spLocks/>
                </p:cNvSpPr>
                <p:nvPr/>
              </p:nvSpPr>
              <p:spPr bwMode="auto">
                <a:xfrm>
                  <a:off x="4642" y="1886"/>
                  <a:ext cx="430" cy="257"/>
                </a:xfrm>
                <a:custGeom>
                  <a:avLst/>
                  <a:gdLst>
                    <a:gd name="T0" fmla="*/ 0 w 430"/>
                    <a:gd name="T1" fmla="*/ 46 h 257"/>
                    <a:gd name="T2" fmla="*/ 64 w 430"/>
                    <a:gd name="T3" fmla="*/ 0 h 257"/>
                    <a:gd name="T4" fmla="*/ 64 w 430"/>
                    <a:gd name="T5" fmla="*/ 46 h 257"/>
                    <a:gd name="T6" fmla="*/ 383 w 430"/>
                    <a:gd name="T7" fmla="*/ 46 h 257"/>
                    <a:gd name="T8" fmla="*/ 429 w 430"/>
                    <a:gd name="T9" fmla="*/ 119 h 257"/>
                    <a:gd name="T10" fmla="*/ 402 w 430"/>
                    <a:gd name="T11" fmla="*/ 146 h 257"/>
                    <a:gd name="T12" fmla="*/ 420 w 430"/>
                    <a:gd name="T13" fmla="*/ 210 h 257"/>
                    <a:gd name="T14" fmla="*/ 402 w 430"/>
                    <a:gd name="T15" fmla="*/ 238 h 257"/>
                    <a:gd name="T16" fmla="*/ 329 w 430"/>
                    <a:gd name="T17" fmla="*/ 238 h 257"/>
                    <a:gd name="T18" fmla="*/ 329 w 430"/>
                    <a:gd name="T19" fmla="*/ 256 h 257"/>
                    <a:gd name="T20" fmla="*/ 0 w 430"/>
                    <a:gd name="T21" fmla="*/ 256 h 257"/>
                    <a:gd name="T22" fmla="*/ 0 w 430"/>
                    <a:gd name="T23" fmla="*/ 46 h 2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30"/>
                    <a:gd name="T37" fmla="*/ 0 h 257"/>
                    <a:gd name="T38" fmla="*/ 430 w 430"/>
                    <a:gd name="T39" fmla="*/ 257 h 25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30" h="257">
                      <a:moveTo>
                        <a:pt x="0" y="46"/>
                      </a:moveTo>
                      <a:lnTo>
                        <a:pt x="64" y="0"/>
                      </a:lnTo>
                      <a:lnTo>
                        <a:pt x="64" y="46"/>
                      </a:lnTo>
                      <a:lnTo>
                        <a:pt x="383" y="46"/>
                      </a:lnTo>
                      <a:lnTo>
                        <a:pt x="429" y="119"/>
                      </a:lnTo>
                      <a:lnTo>
                        <a:pt x="402" y="146"/>
                      </a:lnTo>
                      <a:lnTo>
                        <a:pt x="420" y="210"/>
                      </a:lnTo>
                      <a:lnTo>
                        <a:pt x="402" y="238"/>
                      </a:lnTo>
                      <a:lnTo>
                        <a:pt x="329" y="238"/>
                      </a:lnTo>
                      <a:lnTo>
                        <a:pt x="329" y="256"/>
                      </a:lnTo>
                      <a:lnTo>
                        <a:pt x="0" y="256"/>
                      </a:lnTo>
                      <a:lnTo>
                        <a:pt x="0" y="46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4" name="Freeform 71"/>
                <p:cNvSpPr>
                  <a:spLocks/>
                </p:cNvSpPr>
                <p:nvPr/>
              </p:nvSpPr>
              <p:spPr bwMode="auto">
                <a:xfrm>
                  <a:off x="4706" y="1612"/>
                  <a:ext cx="475" cy="430"/>
                </a:xfrm>
                <a:custGeom>
                  <a:avLst/>
                  <a:gdLst>
                    <a:gd name="T0" fmla="*/ 0 w 475"/>
                    <a:gd name="T1" fmla="*/ 274 h 430"/>
                    <a:gd name="T2" fmla="*/ 0 w 475"/>
                    <a:gd name="T3" fmla="*/ 319 h 430"/>
                    <a:gd name="T4" fmla="*/ 310 w 475"/>
                    <a:gd name="T5" fmla="*/ 319 h 430"/>
                    <a:gd name="T6" fmla="*/ 365 w 475"/>
                    <a:gd name="T7" fmla="*/ 392 h 430"/>
                    <a:gd name="T8" fmla="*/ 419 w 475"/>
                    <a:gd name="T9" fmla="*/ 402 h 430"/>
                    <a:gd name="T10" fmla="*/ 419 w 475"/>
                    <a:gd name="T11" fmla="*/ 429 h 430"/>
                    <a:gd name="T12" fmla="*/ 465 w 475"/>
                    <a:gd name="T13" fmla="*/ 392 h 430"/>
                    <a:gd name="T14" fmla="*/ 474 w 475"/>
                    <a:gd name="T15" fmla="*/ 256 h 430"/>
                    <a:gd name="T16" fmla="*/ 474 w 475"/>
                    <a:gd name="T17" fmla="*/ 155 h 430"/>
                    <a:gd name="T18" fmla="*/ 456 w 475"/>
                    <a:gd name="T19" fmla="*/ 137 h 430"/>
                    <a:gd name="T20" fmla="*/ 465 w 475"/>
                    <a:gd name="T21" fmla="*/ 0 h 430"/>
                    <a:gd name="T22" fmla="*/ 365 w 475"/>
                    <a:gd name="T23" fmla="*/ 0 h 430"/>
                    <a:gd name="T24" fmla="*/ 255 w 475"/>
                    <a:gd name="T25" fmla="*/ 110 h 430"/>
                    <a:gd name="T26" fmla="*/ 273 w 475"/>
                    <a:gd name="T27" fmla="*/ 146 h 430"/>
                    <a:gd name="T28" fmla="*/ 210 w 475"/>
                    <a:gd name="T29" fmla="*/ 201 h 430"/>
                    <a:gd name="T30" fmla="*/ 119 w 475"/>
                    <a:gd name="T31" fmla="*/ 183 h 430"/>
                    <a:gd name="T32" fmla="*/ 46 w 475"/>
                    <a:gd name="T33" fmla="*/ 183 h 430"/>
                    <a:gd name="T34" fmla="*/ 27 w 475"/>
                    <a:gd name="T35" fmla="*/ 237 h 430"/>
                    <a:gd name="T36" fmla="*/ 0 w 475"/>
                    <a:gd name="T37" fmla="*/ 274 h 4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75"/>
                    <a:gd name="T58" fmla="*/ 0 h 430"/>
                    <a:gd name="T59" fmla="*/ 475 w 475"/>
                    <a:gd name="T60" fmla="*/ 430 h 4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75" h="430">
                      <a:moveTo>
                        <a:pt x="0" y="274"/>
                      </a:moveTo>
                      <a:lnTo>
                        <a:pt x="0" y="319"/>
                      </a:lnTo>
                      <a:lnTo>
                        <a:pt x="310" y="319"/>
                      </a:lnTo>
                      <a:lnTo>
                        <a:pt x="365" y="392"/>
                      </a:lnTo>
                      <a:lnTo>
                        <a:pt x="419" y="402"/>
                      </a:lnTo>
                      <a:lnTo>
                        <a:pt x="419" y="429"/>
                      </a:lnTo>
                      <a:lnTo>
                        <a:pt x="465" y="392"/>
                      </a:lnTo>
                      <a:lnTo>
                        <a:pt x="474" y="256"/>
                      </a:lnTo>
                      <a:lnTo>
                        <a:pt x="474" y="155"/>
                      </a:lnTo>
                      <a:lnTo>
                        <a:pt x="456" y="137"/>
                      </a:lnTo>
                      <a:lnTo>
                        <a:pt x="465" y="0"/>
                      </a:lnTo>
                      <a:lnTo>
                        <a:pt x="365" y="0"/>
                      </a:lnTo>
                      <a:lnTo>
                        <a:pt x="255" y="110"/>
                      </a:lnTo>
                      <a:lnTo>
                        <a:pt x="273" y="146"/>
                      </a:lnTo>
                      <a:lnTo>
                        <a:pt x="210" y="201"/>
                      </a:lnTo>
                      <a:lnTo>
                        <a:pt x="119" y="183"/>
                      </a:lnTo>
                      <a:lnTo>
                        <a:pt x="46" y="183"/>
                      </a:lnTo>
                      <a:lnTo>
                        <a:pt x="27" y="237"/>
                      </a:lnTo>
                      <a:lnTo>
                        <a:pt x="0" y="274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" name="Freeform 72"/>
                <p:cNvSpPr>
                  <a:spLocks/>
                </p:cNvSpPr>
                <p:nvPr/>
              </p:nvSpPr>
              <p:spPr bwMode="auto">
                <a:xfrm>
                  <a:off x="5162" y="1622"/>
                  <a:ext cx="174" cy="210"/>
                </a:xfrm>
                <a:custGeom>
                  <a:avLst/>
                  <a:gdLst>
                    <a:gd name="T0" fmla="*/ 9 w 174"/>
                    <a:gd name="T1" fmla="*/ 0 h 210"/>
                    <a:gd name="T2" fmla="*/ 173 w 174"/>
                    <a:gd name="T3" fmla="*/ 0 h 210"/>
                    <a:gd name="T4" fmla="*/ 164 w 174"/>
                    <a:gd name="T5" fmla="*/ 55 h 210"/>
                    <a:gd name="T6" fmla="*/ 137 w 174"/>
                    <a:gd name="T7" fmla="*/ 64 h 210"/>
                    <a:gd name="T8" fmla="*/ 91 w 174"/>
                    <a:gd name="T9" fmla="*/ 209 h 210"/>
                    <a:gd name="T10" fmla="*/ 18 w 174"/>
                    <a:gd name="T11" fmla="*/ 209 h 210"/>
                    <a:gd name="T12" fmla="*/ 18 w 174"/>
                    <a:gd name="T13" fmla="*/ 145 h 210"/>
                    <a:gd name="T14" fmla="*/ 0 w 174"/>
                    <a:gd name="T15" fmla="*/ 127 h 210"/>
                    <a:gd name="T16" fmla="*/ 9 w 174"/>
                    <a:gd name="T17" fmla="*/ 0 h 2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4"/>
                    <a:gd name="T28" fmla="*/ 0 h 210"/>
                    <a:gd name="T29" fmla="*/ 174 w 174"/>
                    <a:gd name="T30" fmla="*/ 210 h 2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4" h="210">
                      <a:moveTo>
                        <a:pt x="9" y="0"/>
                      </a:moveTo>
                      <a:lnTo>
                        <a:pt x="173" y="0"/>
                      </a:lnTo>
                      <a:lnTo>
                        <a:pt x="164" y="55"/>
                      </a:lnTo>
                      <a:lnTo>
                        <a:pt x="137" y="64"/>
                      </a:lnTo>
                      <a:lnTo>
                        <a:pt x="91" y="209"/>
                      </a:lnTo>
                      <a:lnTo>
                        <a:pt x="18" y="209"/>
                      </a:lnTo>
                      <a:lnTo>
                        <a:pt x="18" y="145"/>
                      </a:lnTo>
                      <a:lnTo>
                        <a:pt x="0" y="127"/>
                      </a:lnTo>
                      <a:lnTo>
                        <a:pt x="9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6" name="Freeform 73"/>
                <p:cNvSpPr>
                  <a:spLocks/>
                </p:cNvSpPr>
                <p:nvPr/>
              </p:nvSpPr>
              <p:spPr bwMode="auto">
                <a:xfrm>
                  <a:off x="5253" y="1539"/>
                  <a:ext cx="138" cy="293"/>
                </a:xfrm>
                <a:custGeom>
                  <a:avLst/>
                  <a:gdLst>
                    <a:gd name="T0" fmla="*/ 82 w 138"/>
                    <a:gd name="T1" fmla="*/ 82 h 293"/>
                    <a:gd name="T2" fmla="*/ 137 w 138"/>
                    <a:gd name="T3" fmla="*/ 0 h 293"/>
                    <a:gd name="T4" fmla="*/ 137 w 138"/>
                    <a:gd name="T5" fmla="*/ 274 h 293"/>
                    <a:gd name="T6" fmla="*/ 82 w 138"/>
                    <a:gd name="T7" fmla="*/ 292 h 293"/>
                    <a:gd name="T8" fmla="*/ 0 w 138"/>
                    <a:gd name="T9" fmla="*/ 292 h 293"/>
                    <a:gd name="T10" fmla="*/ 46 w 138"/>
                    <a:gd name="T11" fmla="*/ 146 h 293"/>
                    <a:gd name="T12" fmla="*/ 82 w 138"/>
                    <a:gd name="T13" fmla="*/ 137 h 293"/>
                    <a:gd name="T14" fmla="*/ 82 w 138"/>
                    <a:gd name="T15" fmla="*/ 82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8"/>
                    <a:gd name="T25" fmla="*/ 0 h 293"/>
                    <a:gd name="T26" fmla="*/ 138 w 138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8" h="293">
                      <a:moveTo>
                        <a:pt x="82" y="82"/>
                      </a:moveTo>
                      <a:lnTo>
                        <a:pt x="137" y="0"/>
                      </a:lnTo>
                      <a:lnTo>
                        <a:pt x="137" y="274"/>
                      </a:lnTo>
                      <a:lnTo>
                        <a:pt x="82" y="292"/>
                      </a:lnTo>
                      <a:lnTo>
                        <a:pt x="0" y="292"/>
                      </a:lnTo>
                      <a:lnTo>
                        <a:pt x="46" y="146"/>
                      </a:lnTo>
                      <a:lnTo>
                        <a:pt x="82" y="137"/>
                      </a:lnTo>
                      <a:lnTo>
                        <a:pt x="82" y="8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7" name="Freeform 74"/>
                <p:cNvSpPr>
                  <a:spLocks/>
                </p:cNvSpPr>
                <p:nvPr/>
              </p:nvSpPr>
              <p:spPr bwMode="auto">
                <a:xfrm>
                  <a:off x="5390" y="1384"/>
                  <a:ext cx="275" cy="421"/>
                </a:xfrm>
                <a:custGeom>
                  <a:avLst/>
                  <a:gdLst>
                    <a:gd name="T0" fmla="*/ 0 w 275"/>
                    <a:gd name="T1" fmla="*/ 164 h 421"/>
                    <a:gd name="T2" fmla="*/ 0 w 275"/>
                    <a:gd name="T3" fmla="*/ 420 h 421"/>
                    <a:gd name="T4" fmla="*/ 64 w 275"/>
                    <a:gd name="T5" fmla="*/ 383 h 421"/>
                    <a:gd name="T6" fmla="*/ 64 w 275"/>
                    <a:gd name="T7" fmla="*/ 356 h 421"/>
                    <a:gd name="T8" fmla="*/ 274 w 275"/>
                    <a:gd name="T9" fmla="*/ 201 h 421"/>
                    <a:gd name="T10" fmla="*/ 265 w 275"/>
                    <a:gd name="T11" fmla="*/ 146 h 421"/>
                    <a:gd name="T12" fmla="*/ 228 w 275"/>
                    <a:gd name="T13" fmla="*/ 128 h 421"/>
                    <a:gd name="T14" fmla="*/ 201 w 275"/>
                    <a:gd name="T15" fmla="*/ 9 h 421"/>
                    <a:gd name="T16" fmla="*/ 146 w 275"/>
                    <a:gd name="T17" fmla="*/ 18 h 421"/>
                    <a:gd name="T18" fmla="*/ 119 w 275"/>
                    <a:gd name="T19" fmla="*/ 0 h 421"/>
                    <a:gd name="T20" fmla="*/ 64 w 275"/>
                    <a:gd name="T21" fmla="*/ 46 h 421"/>
                    <a:gd name="T22" fmla="*/ 0 w 275"/>
                    <a:gd name="T23" fmla="*/ 164 h 4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75"/>
                    <a:gd name="T37" fmla="*/ 0 h 421"/>
                    <a:gd name="T38" fmla="*/ 275 w 275"/>
                    <a:gd name="T39" fmla="*/ 421 h 42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75" h="421">
                      <a:moveTo>
                        <a:pt x="0" y="164"/>
                      </a:moveTo>
                      <a:lnTo>
                        <a:pt x="0" y="420"/>
                      </a:lnTo>
                      <a:lnTo>
                        <a:pt x="64" y="383"/>
                      </a:lnTo>
                      <a:lnTo>
                        <a:pt x="64" y="356"/>
                      </a:lnTo>
                      <a:lnTo>
                        <a:pt x="274" y="201"/>
                      </a:lnTo>
                      <a:lnTo>
                        <a:pt x="265" y="146"/>
                      </a:lnTo>
                      <a:lnTo>
                        <a:pt x="228" y="128"/>
                      </a:lnTo>
                      <a:lnTo>
                        <a:pt x="201" y="9"/>
                      </a:lnTo>
                      <a:lnTo>
                        <a:pt x="146" y="18"/>
                      </a:lnTo>
                      <a:lnTo>
                        <a:pt x="119" y="0"/>
                      </a:lnTo>
                      <a:lnTo>
                        <a:pt x="64" y="46"/>
                      </a:lnTo>
                      <a:lnTo>
                        <a:pt x="0" y="164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8" name="Freeform 75"/>
                <p:cNvSpPr>
                  <a:spLocks/>
                </p:cNvSpPr>
                <p:nvPr/>
              </p:nvSpPr>
              <p:spPr bwMode="auto">
                <a:xfrm>
                  <a:off x="5171" y="1813"/>
                  <a:ext cx="275" cy="156"/>
                </a:xfrm>
                <a:custGeom>
                  <a:avLst/>
                  <a:gdLst>
                    <a:gd name="T0" fmla="*/ 9 w 275"/>
                    <a:gd name="T1" fmla="*/ 18 h 156"/>
                    <a:gd name="T2" fmla="*/ 164 w 275"/>
                    <a:gd name="T3" fmla="*/ 18 h 156"/>
                    <a:gd name="T4" fmla="*/ 210 w 275"/>
                    <a:gd name="T5" fmla="*/ 0 h 156"/>
                    <a:gd name="T6" fmla="*/ 228 w 275"/>
                    <a:gd name="T7" fmla="*/ 46 h 156"/>
                    <a:gd name="T8" fmla="*/ 201 w 275"/>
                    <a:gd name="T9" fmla="*/ 73 h 156"/>
                    <a:gd name="T10" fmla="*/ 237 w 275"/>
                    <a:gd name="T11" fmla="*/ 137 h 156"/>
                    <a:gd name="T12" fmla="*/ 274 w 275"/>
                    <a:gd name="T13" fmla="*/ 137 h 156"/>
                    <a:gd name="T14" fmla="*/ 219 w 275"/>
                    <a:gd name="T15" fmla="*/ 155 h 156"/>
                    <a:gd name="T16" fmla="*/ 164 w 275"/>
                    <a:gd name="T17" fmla="*/ 109 h 156"/>
                    <a:gd name="T18" fmla="*/ 0 w 275"/>
                    <a:gd name="T19" fmla="*/ 109 h 156"/>
                    <a:gd name="T20" fmla="*/ 9 w 275"/>
                    <a:gd name="T21" fmla="*/ 18 h 1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75"/>
                    <a:gd name="T34" fmla="*/ 0 h 156"/>
                    <a:gd name="T35" fmla="*/ 275 w 275"/>
                    <a:gd name="T36" fmla="*/ 156 h 1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75" h="156">
                      <a:moveTo>
                        <a:pt x="9" y="18"/>
                      </a:moveTo>
                      <a:lnTo>
                        <a:pt x="164" y="18"/>
                      </a:lnTo>
                      <a:lnTo>
                        <a:pt x="210" y="0"/>
                      </a:lnTo>
                      <a:lnTo>
                        <a:pt x="228" y="46"/>
                      </a:lnTo>
                      <a:lnTo>
                        <a:pt x="201" y="73"/>
                      </a:lnTo>
                      <a:lnTo>
                        <a:pt x="237" y="137"/>
                      </a:lnTo>
                      <a:lnTo>
                        <a:pt x="274" y="137"/>
                      </a:lnTo>
                      <a:lnTo>
                        <a:pt x="219" y="155"/>
                      </a:lnTo>
                      <a:lnTo>
                        <a:pt x="164" y="109"/>
                      </a:lnTo>
                      <a:lnTo>
                        <a:pt x="0" y="109"/>
                      </a:lnTo>
                      <a:lnTo>
                        <a:pt x="9" y="1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9" name="Freeform 76"/>
                <p:cNvSpPr>
                  <a:spLocks/>
                </p:cNvSpPr>
                <p:nvPr/>
              </p:nvSpPr>
              <p:spPr bwMode="auto">
                <a:xfrm>
                  <a:off x="5299" y="1923"/>
                  <a:ext cx="56" cy="65"/>
                </a:xfrm>
                <a:custGeom>
                  <a:avLst/>
                  <a:gdLst>
                    <a:gd name="T0" fmla="*/ 0 w 56"/>
                    <a:gd name="T1" fmla="*/ 0 h 65"/>
                    <a:gd name="T2" fmla="*/ 37 w 56"/>
                    <a:gd name="T3" fmla="*/ 0 h 65"/>
                    <a:gd name="T4" fmla="*/ 55 w 56"/>
                    <a:gd name="T5" fmla="*/ 18 h 65"/>
                    <a:gd name="T6" fmla="*/ 37 w 56"/>
                    <a:gd name="T7" fmla="*/ 64 h 65"/>
                    <a:gd name="T8" fmla="*/ 0 w 56"/>
                    <a:gd name="T9" fmla="*/ 64 h 65"/>
                    <a:gd name="T10" fmla="*/ 0 w 56"/>
                    <a:gd name="T11" fmla="*/ 0 h 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65"/>
                    <a:gd name="T20" fmla="*/ 56 w 56"/>
                    <a:gd name="T21" fmla="*/ 65 h 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65">
                      <a:moveTo>
                        <a:pt x="0" y="0"/>
                      </a:moveTo>
                      <a:lnTo>
                        <a:pt x="37" y="0"/>
                      </a:lnTo>
                      <a:lnTo>
                        <a:pt x="55" y="18"/>
                      </a:lnTo>
                      <a:lnTo>
                        <a:pt x="37" y="64"/>
                      </a:lnTo>
                      <a:lnTo>
                        <a:pt x="0" y="64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0" name="Freeform 77"/>
                <p:cNvSpPr>
                  <a:spLocks/>
                </p:cNvSpPr>
                <p:nvPr/>
              </p:nvSpPr>
              <p:spPr bwMode="auto">
                <a:xfrm>
                  <a:off x="5171" y="1923"/>
                  <a:ext cx="129" cy="83"/>
                </a:xfrm>
                <a:custGeom>
                  <a:avLst/>
                  <a:gdLst>
                    <a:gd name="T0" fmla="*/ 0 w 129"/>
                    <a:gd name="T1" fmla="*/ 0 h 83"/>
                    <a:gd name="T2" fmla="*/ 128 w 129"/>
                    <a:gd name="T3" fmla="*/ 0 h 83"/>
                    <a:gd name="T4" fmla="*/ 128 w 129"/>
                    <a:gd name="T5" fmla="*/ 64 h 83"/>
                    <a:gd name="T6" fmla="*/ 0 w 129"/>
                    <a:gd name="T7" fmla="*/ 82 h 83"/>
                    <a:gd name="T8" fmla="*/ 0 w 129"/>
                    <a:gd name="T9" fmla="*/ 0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83"/>
                    <a:gd name="T17" fmla="*/ 129 w 129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83">
                      <a:moveTo>
                        <a:pt x="0" y="0"/>
                      </a:moveTo>
                      <a:lnTo>
                        <a:pt x="128" y="0"/>
                      </a:lnTo>
                      <a:lnTo>
                        <a:pt x="128" y="64"/>
                      </a:lnTo>
                      <a:lnTo>
                        <a:pt x="0" y="82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1" name="Freeform 78"/>
                <p:cNvSpPr>
                  <a:spLocks/>
                </p:cNvSpPr>
                <p:nvPr/>
              </p:nvSpPr>
              <p:spPr bwMode="auto">
                <a:xfrm>
                  <a:off x="5016" y="2005"/>
                  <a:ext cx="111" cy="220"/>
                </a:xfrm>
                <a:custGeom>
                  <a:avLst/>
                  <a:gdLst>
                    <a:gd name="T0" fmla="*/ 55 w 111"/>
                    <a:gd name="T1" fmla="*/ 0 h 220"/>
                    <a:gd name="T2" fmla="*/ 28 w 111"/>
                    <a:gd name="T3" fmla="*/ 27 h 220"/>
                    <a:gd name="T4" fmla="*/ 46 w 111"/>
                    <a:gd name="T5" fmla="*/ 91 h 220"/>
                    <a:gd name="T6" fmla="*/ 28 w 111"/>
                    <a:gd name="T7" fmla="*/ 119 h 220"/>
                    <a:gd name="T8" fmla="*/ 0 w 111"/>
                    <a:gd name="T9" fmla="*/ 155 h 220"/>
                    <a:gd name="T10" fmla="*/ 46 w 111"/>
                    <a:gd name="T11" fmla="*/ 219 h 220"/>
                    <a:gd name="T12" fmla="*/ 101 w 111"/>
                    <a:gd name="T13" fmla="*/ 155 h 220"/>
                    <a:gd name="T14" fmla="*/ 110 w 111"/>
                    <a:gd name="T15" fmla="*/ 73 h 220"/>
                    <a:gd name="T16" fmla="*/ 92 w 111"/>
                    <a:gd name="T17" fmla="*/ 73 h 220"/>
                    <a:gd name="T18" fmla="*/ 110 w 111"/>
                    <a:gd name="T19" fmla="*/ 37 h 220"/>
                    <a:gd name="T20" fmla="*/ 110 w 111"/>
                    <a:gd name="T21" fmla="*/ 9 h 220"/>
                    <a:gd name="T22" fmla="*/ 55 w 111"/>
                    <a:gd name="T23" fmla="*/ 0 h 2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1"/>
                    <a:gd name="T37" fmla="*/ 0 h 220"/>
                    <a:gd name="T38" fmla="*/ 111 w 111"/>
                    <a:gd name="T39" fmla="*/ 220 h 2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1" h="220">
                      <a:moveTo>
                        <a:pt x="55" y="0"/>
                      </a:moveTo>
                      <a:lnTo>
                        <a:pt x="28" y="27"/>
                      </a:lnTo>
                      <a:lnTo>
                        <a:pt x="46" y="91"/>
                      </a:lnTo>
                      <a:lnTo>
                        <a:pt x="28" y="119"/>
                      </a:lnTo>
                      <a:lnTo>
                        <a:pt x="0" y="155"/>
                      </a:lnTo>
                      <a:lnTo>
                        <a:pt x="46" y="219"/>
                      </a:lnTo>
                      <a:lnTo>
                        <a:pt x="101" y="155"/>
                      </a:lnTo>
                      <a:lnTo>
                        <a:pt x="110" y="73"/>
                      </a:lnTo>
                      <a:lnTo>
                        <a:pt x="92" y="73"/>
                      </a:lnTo>
                      <a:lnTo>
                        <a:pt x="110" y="37"/>
                      </a:lnTo>
                      <a:lnTo>
                        <a:pt x="110" y="9"/>
                      </a:lnTo>
                      <a:lnTo>
                        <a:pt x="55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2" name="Freeform 79"/>
                <p:cNvSpPr>
                  <a:spLocks/>
                </p:cNvSpPr>
                <p:nvPr/>
              </p:nvSpPr>
              <p:spPr bwMode="auto">
                <a:xfrm>
                  <a:off x="4970" y="2123"/>
                  <a:ext cx="84" cy="147"/>
                </a:xfrm>
                <a:custGeom>
                  <a:avLst/>
                  <a:gdLst>
                    <a:gd name="T0" fmla="*/ 74 w 84"/>
                    <a:gd name="T1" fmla="*/ 0 h 147"/>
                    <a:gd name="T2" fmla="*/ 0 w 84"/>
                    <a:gd name="T3" fmla="*/ 0 h 147"/>
                    <a:gd name="T4" fmla="*/ 0 w 84"/>
                    <a:gd name="T5" fmla="*/ 146 h 147"/>
                    <a:gd name="T6" fmla="*/ 74 w 84"/>
                    <a:gd name="T7" fmla="*/ 146 h 147"/>
                    <a:gd name="T8" fmla="*/ 83 w 84"/>
                    <a:gd name="T9" fmla="*/ 128 h 147"/>
                    <a:gd name="T10" fmla="*/ 46 w 84"/>
                    <a:gd name="T11" fmla="*/ 82 h 147"/>
                    <a:gd name="T12" fmla="*/ 46 w 84"/>
                    <a:gd name="T13" fmla="*/ 37 h 147"/>
                    <a:gd name="T14" fmla="*/ 74 w 84"/>
                    <a:gd name="T15" fmla="*/ 0 h 1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7"/>
                    <a:gd name="T26" fmla="*/ 84 w 84"/>
                    <a:gd name="T27" fmla="*/ 147 h 14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7">
                      <a:moveTo>
                        <a:pt x="74" y="0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74" y="146"/>
                      </a:lnTo>
                      <a:lnTo>
                        <a:pt x="83" y="128"/>
                      </a:lnTo>
                      <a:lnTo>
                        <a:pt x="46" y="82"/>
                      </a:lnTo>
                      <a:lnTo>
                        <a:pt x="46" y="37"/>
                      </a:lnTo>
                      <a:lnTo>
                        <a:pt x="74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3" name="Freeform 80"/>
                <p:cNvSpPr>
                  <a:spLocks/>
                </p:cNvSpPr>
                <p:nvPr/>
              </p:nvSpPr>
              <p:spPr bwMode="auto">
                <a:xfrm>
                  <a:off x="4715" y="2142"/>
                  <a:ext cx="329" cy="211"/>
                </a:xfrm>
                <a:custGeom>
                  <a:avLst/>
                  <a:gdLst>
                    <a:gd name="T0" fmla="*/ 0 w 329"/>
                    <a:gd name="T1" fmla="*/ 0 h 211"/>
                    <a:gd name="T2" fmla="*/ 255 w 329"/>
                    <a:gd name="T3" fmla="*/ 0 h 211"/>
                    <a:gd name="T4" fmla="*/ 255 w 329"/>
                    <a:gd name="T5" fmla="*/ 137 h 211"/>
                    <a:gd name="T6" fmla="*/ 328 w 329"/>
                    <a:gd name="T7" fmla="*/ 137 h 211"/>
                    <a:gd name="T8" fmla="*/ 282 w 329"/>
                    <a:gd name="T9" fmla="*/ 210 h 211"/>
                    <a:gd name="T10" fmla="*/ 200 w 329"/>
                    <a:gd name="T11" fmla="*/ 192 h 211"/>
                    <a:gd name="T12" fmla="*/ 173 w 329"/>
                    <a:gd name="T13" fmla="*/ 82 h 211"/>
                    <a:gd name="T14" fmla="*/ 164 w 329"/>
                    <a:gd name="T15" fmla="*/ 64 h 211"/>
                    <a:gd name="T16" fmla="*/ 100 w 329"/>
                    <a:gd name="T17" fmla="*/ 37 h 211"/>
                    <a:gd name="T18" fmla="*/ 0 w 329"/>
                    <a:gd name="T19" fmla="*/ 91 h 211"/>
                    <a:gd name="T20" fmla="*/ 0 w 329"/>
                    <a:gd name="T21" fmla="*/ 0 h 2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9"/>
                    <a:gd name="T34" fmla="*/ 0 h 211"/>
                    <a:gd name="T35" fmla="*/ 329 w 329"/>
                    <a:gd name="T36" fmla="*/ 211 h 2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9" h="211">
                      <a:moveTo>
                        <a:pt x="0" y="0"/>
                      </a:moveTo>
                      <a:lnTo>
                        <a:pt x="255" y="0"/>
                      </a:lnTo>
                      <a:lnTo>
                        <a:pt x="255" y="137"/>
                      </a:lnTo>
                      <a:lnTo>
                        <a:pt x="328" y="137"/>
                      </a:lnTo>
                      <a:lnTo>
                        <a:pt x="282" y="210"/>
                      </a:lnTo>
                      <a:lnTo>
                        <a:pt x="200" y="192"/>
                      </a:lnTo>
                      <a:lnTo>
                        <a:pt x="173" y="82"/>
                      </a:lnTo>
                      <a:lnTo>
                        <a:pt x="164" y="64"/>
                      </a:lnTo>
                      <a:lnTo>
                        <a:pt x="100" y="37"/>
                      </a:lnTo>
                      <a:lnTo>
                        <a:pt x="0" y="91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42" name="Group 81"/>
              <p:cNvGrpSpPr>
                <a:grpSpLocks/>
              </p:cNvGrpSpPr>
              <p:nvPr/>
            </p:nvGrpSpPr>
            <p:grpSpPr bwMode="auto">
              <a:xfrm>
                <a:off x="1941" y="1211"/>
                <a:ext cx="2702" cy="1297"/>
                <a:chOff x="1941" y="1211"/>
                <a:chExt cx="2702" cy="1297"/>
              </a:xfrm>
            </p:grpSpPr>
            <p:sp>
              <p:nvSpPr>
                <p:cNvPr id="20567" name="Freeform 82"/>
                <p:cNvSpPr>
                  <a:spLocks/>
                </p:cNvSpPr>
                <p:nvPr/>
              </p:nvSpPr>
              <p:spPr bwMode="auto">
                <a:xfrm>
                  <a:off x="2990" y="2123"/>
                  <a:ext cx="549" cy="293"/>
                </a:xfrm>
                <a:custGeom>
                  <a:avLst/>
                  <a:gdLst>
                    <a:gd name="T0" fmla="*/ 0 w 549"/>
                    <a:gd name="T1" fmla="*/ 0 h 293"/>
                    <a:gd name="T2" fmla="*/ 521 w 549"/>
                    <a:gd name="T3" fmla="*/ 0 h 293"/>
                    <a:gd name="T4" fmla="*/ 539 w 549"/>
                    <a:gd name="T5" fmla="*/ 18 h 293"/>
                    <a:gd name="T6" fmla="*/ 511 w 549"/>
                    <a:gd name="T7" fmla="*/ 46 h 293"/>
                    <a:gd name="T8" fmla="*/ 548 w 549"/>
                    <a:gd name="T9" fmla="*/ 82 h 293"/>
                    <a:gd name="T10" fmla="*/ 548 w 549"/>
                    <a:gd name="T11" fmla="*/ 292 h 293"/>
                    <a:gd name="T12" fmla="*/ 0 w 549"/>
                    <a:gd name="T13" fmla="*/ 292 h 293"/>
                    <a:gd name="T14" fmla="*/ 0 w 549"/>
                    <a:gd name="T15" fmla="*/ 0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49"/>
                    <a:gd name="T25" fmla="*/ 0 h 293"/>
                    <a:gd name="T26" fmla="*/ 549 w 549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49" h="293">
                      <a:moveTo>
                        <a:pt x="0" y="0"/>
                      </a:moveTo>
                      <a:lnTo>
                        <a:pt x="521" y="0"/>
                      </a:lnTo>
                      <a:lnTo>
                        <a:pt x="539" y="18"/>
                      </a:lnTo>
                      <a:lnTo>
                        <a:pt x="511" y="46"/>
                      </a:lnTo>
                      <a:lnTo>
                        <a:pt x="548" y="82"/>
                      </a:lnTo>
                      <a:lnTo>
                        <a:pt x="548" y="292"/>
                      </a:lnTo>
                      <a:lnTo>
                        <a:pt x="0" y="292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8" name="Freeform 83"/>
                <p:cNvSpPr>
                  <a:spLocks/>
                </p:cNvSpPr>
                <p:nvPr/>
              </p:nvSpPr>
              <p:spPr bwMode="auto">
                <a:xfrm>
                  <a:off x="2844" y="1512"/>
                  <a:ext cx="576" cy="366"/>
                </a:xfrm>
                <a:custGeom>
                  <a:avLst/>
                  <a:gdLst>
                    <a:gd name="T0" fmla="*/ 0 w 576"/>
                    <a:gd name="T1" fmla="*/ 0 h 366"/>
                    <a:gd name="T2" fmla="*/ 566 w 576"/>
                    <a:gd name="T3" fmla="*/ 0 h 366"/>
                    <a:gd name="T4" fmla="*/ 566 w 576"/>
                    <a:gd name="T5" fmla="*/ 27 h 366"/>
                    <a:gd name="T6" fmla="*/ 538 w 576"/>
                    <a:gd name="T7" fmla="*/ 64 h 366"/>
                    <a:gd name="T8" fmla="*/ 575 w 576"/>
                    <a:gd name="T9" fmla="*/ 100 h 366"/>
                    <a:gd name="T10" fmla="*/ 575 w 576"/>
                    <a:gd name="T11" fmla="*/ 265 h 366"/>
                    <a:gd name="T12" fmla="*/ 557 w 576"/>
                    <a:gd name="T13" fmla="*/ 265 h 366"/>
                    <a:gd name="T14" fmla="*/ 557 w 576"/>
                    <a:gd name="T15" fmla="*/ 365 h 366"/>
                    <a:gd name="T16" fmla="*/ 456 w 576"/>
                    <a:gd name="T17" fmla="*/ 338 h 366"/>
                    <a:gd name="T18" fmla="*/ 420 w 576"/>
                    <a:gd name="T19" fmla="*/ 310 h 366"/>
                    <a:gd name="T20" fmla="*/ 0 w 576"/>
                    <a:gd name="T21" fmla="*/ 310 h 366"/>
                    <a:gd name="T22" fmla="*/ 0 w 576"/>
                    <a:gd name="T23" fmla="*/ 0 h 3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6"/>
                    <a:gd name="T37" fmla="*/ 0 h 366"/>
                    <a:gd name="T38" fmla="*/ 576 w 576"/>
                    <a:gd name="T39" fmla="*/ 366 h 36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6" h="366">
                      <a:moveTo>
                        <a:pt x="0" y="0"/>
                      </a:moveTo>
                      <a:lnTo>
                        <a:pt x="566" y="0"/>
                      </a:lnTo>
                      <a:lnTo>
                        <a:pt x="566" y="27"/>
                      </a:lnTo>
                      <a:lnTo>
                        <a:pt x="538" y="64"/>
                      </a:lnTo>
                      <a:lnTo>
                        <a:pt x="575" y="100"/>
                      </a:lnTo>
                      <a:lnTo>
                        <a:pt x="575" y="265"/>
                      </a:lnTo>
                      <a:lnTo>
                        <a:pt x="557" y="265"/>
                      </a:lnTo>
                      <a:lnTo>
                        <a:pt x="557" y="365"/>
                      </a:lnTo>
                      <a:lnTo>
                        <a:pt x="456" y="338"/>
                      </a:lnTo>
                      <a:lnTo>
                        <a:pt x="420" y="310"/>
                      </a:lnTo>
                      <a:lnTo>
                        <a:pt x="0" y="31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9" name="Freeform 84"/>
                <p:cNvSpPr>
                  <a:spLocks/>
                </p:cNvSpPr>
                <p:nvPr/>
              </p:nvSpPr>
              <p:spPr bwMode="auto">
                <a:xfrm>
                  <a:off x="3401" y="1777"/>
                  <a:ext cx="503" cy="284"/>
                </a:xfrm>
                <a:custGeom>
                  <a:avLst/>
                  <a:gdLst>
                    <a:gd name="T0" fmla="*/ 0 w 503"/>
                    <a:gd name="T1" fmla="*/ 0 h 284"/>
                    <a:gd name="T2" fmla="*/ 420 w 503"/>
                    <a:gd name="T3" fmla="*/ 0 h 284"/>
                    <a:gd name="T4" fmla="*/ 438 w 503"/>
                    <a:gd name="T5" fmla="*/ 27 h 284"/>
                    <a:gd name="T6" fmla="*/ 438 w 503"/>
                    <a:gd name="T7" fmla="*/ 64 h 284"/>
                    <a:gd name="T8" fmla="*/ 475 w 503"/>
                    <a:gd name="T9" fmla="*/ 110 h 284"/>
                    <a:gd name="T10" fmla="*/ 502 w 503"/>
                    <a:gd name="T11" fmla="*/ 155 h 284"/>
                    <a:gd name="T12" fmla="*/ 438 w 503"/>
                    <a:gd name="T13" fmla="*/ 201 h 284"/>
                    <a:gd name="T14" fmla="*/ 447 w 503"/>
                    <a:gd name="T15" fmla="*/ 228 h 284"/>
                    <a:gd name="T16" fmla="*/ 402 w 503"/>
                    <a:gd name="T17" fmla="*/ 283 h 284"/>
                    <a:gd name="T18" fmla="*/ 55 w 503"/>
                    <a:gd name="T19" fmla="*/ 283 h 284"/>
                    <a:gd name="T20" fmla="*/ 0 w 503"/>
                    <a:gd name="T21" fmla="*/ 100 h 284"/>
                    <a:gd name="T22" fmla="*/ 0 w 503"/>
                    <a:gd name="T23" fmla="*/ 0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03"/>
                    <a:gd name="T37" fmla="*/ 0 h 284"/>
                    <a:gd name="T38" fmla="*/ 503 w 503"/>
                    <a:gd name="T39" fmla="*/ 284 h 2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03" h="284">
                      <a:moveTo>
                        <a:pt x="0" y="0"/>
                      </a:moveTo>
                      <a:lnTo>
                        <a:pt x="420" y="0"/>
                      </a:lnTo>
                      <a:lnTo>
                        <a:pt x="438" y="27"/>
                      </a:lnTo>
                      <a:lnTo>
                        <a:pt x="438" y="64"/>
                      </a:lnTo>
                      <a:lnTo>
                        <a:pt x="475" y="110"/>
                      </a:lnTo>
                      <a:lnTo>
                        <a:pt x="502" y="155"/>
                      </a:lnTo>
                      <a:lnTo>
                        <a:pt x="438" y="201"/>
                      </a:lnTo>
                      <a:lnTo>
                        <a:pt x="447" y="228"/>
                      </a:lnTo>
                      <a:lnTo>
                        <a:pt x="402" y="283"/>
                      </a:lnTo>
                      <a:lnTo>
                        <a:pt x="55" y="283"/>
                      </a:lnTo>
                      <a:lnTo>
                        <a:pt x="0" y="10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0" name="Freeform 85"/>
                <p:cNvSpPr>
                  <a:spLocks/>
                </p:cNvSpPr>
                <p:nvPr/>
              </p:nvSpPr>
              <p:spPr bwMode="auto">
                <a:xfrm>
                  <a:off x="3355" y="1211"/>
                  <a:ext cx="512" cy="567"/>
                </a:xfrm>
                <a:custGeom>
                  <a:avLst/>
                  <a:gdLst>
                    <a:gd name="T0" fmla="*/ 0 w 512"/>
                    <a:gd name="T1" fmla="*/ 0 h 567"/>
                    <a:gd name="T2" fmla="*/ 173 w 512"/>
                    <a:gd name="T3" fmla="*/ 0 h 567"/>
                    <a:gd name="T4" fmla="*/ 511 w 512"/>
                    <a:gd name="T5" fmla="*/ 73 h 567"/>
                    <a:gd name="T6" fmla="*/ 392 w 512"/>
                    <a:gd name="T7" fmla="*/ 183 h 567"/>
                    <a:gd name="T8" fmla="*/ 347 w 512"/>
                    <a:gd name="T9" fmla="*/ 347 h 567"/>
                    <a:gd name="T10" fmla="*/ 347 w 512"/>
                    <a:gd name="T11" fmla="*/ 438 h 567"/>
                    <a:gd name="T12" fmla="*/ 465 w 512"/>
                    <a:gd name="T13" fmla="*/ 520 h 567"/>
                    <a:gd name="T14" fmla="*/ 475 w 512"/>
                    <a:gd name="T15" fmla="*/ 566 h 567"/>
                    <a:gd name="T16" fmla="*/ 64 w 512"/>
                    <a:gd name="T17" fmla="*/ 566 h 567"/>
                    <a:gd name="T18" fmla="*/ 64 w 512"/>
                    <a:gd name="T19" fmla="*/ 402 h 567"/>
                    <a:gd name="T20" fmla="*/ 37 w 512"/>
                    <a:gd name="T21" fmla="*/ 365 h 567"/>
                    <a:gd name="T22" fmla="*/ 55 w 512"/>
                    <a:gd name="T23" fmla="*/ 338 h 567"/>
                    <a:gd name="T24" fmla="*/ 55 w 512"/>
                    <a:gd name="T25" fmla="*/ 301 h 567"/>
                    <a:gd name="T26" fmla="*/ 46 w 512"/>
                    <a:gd name="T27" fmla="*/ 201 h 567"/>
                    <a:gd name="T28" fmla="*/ 0 w 512"/>
                    <a:gd name="T29" fmla="*/ 0 h 56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12"/>
                    <a:gd name="T46" fmla="*/ 0 h 567"/>
                    <a:gd name="T47" fmla="*/ 512 w 512"/>
                    <a:gd name="T48" fmla="*/ 567 h 56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12" h="567">
                      <a:moveTo>
                        <a:pt x="0" y="0"/>
                      </a:moveTo>
                      <a:lnTo>
                        <a:pt x="173" y="0"/>
                      </a:lnTo>
                      <a:lnTo>
                        <a:pt x="511" y="73"/>
                      </a:lnTo>
                      <a:lnTo>
                        <a:pt x="392" y="183"/>
                      </a:lnTo>
                      <a:lnTo>
                        <a:pt x="347" y="347"/>
                      </a:lnTo>
                      <a:lnTo>
                        <a:pt x="347" y="438"/>
                      </a:lnTo>
                      <a:lnTo>
                        <a:pt x="465" y="520"/>
                      </a:lnTo>
                      <a:lnTo>
                        <a:pt x="475" y="566"/>
                      </a:lnTo>
                      <a:lnTo>
                        <a:pt x="64" y="566"/>
                      </a:lnTo>
                      <a:lnTo>
                        <a:pt x="64" y="402"/>
                      </a:lnTo>
                      <a:lnTo>
                        <a:pt x="37" y="365"/>
                      </a:lnTo>
                      <a:lnTo>
                        <a:pt x="55" y="338"/>
                      </a:lnTo>
                      <a:lnTo>
                        <a:pt x="55" y="301"/>
                      </a:lnTo>
                      <a:lnTo>
                        <a:pt x="46" y="201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1" name="Freeform 86"/>
                <p:cNvSpPr>
                  <a:spLocks/>
                </p:cNvSpPr>
                <p:nvPr/>
              </p:nvSpPr>
              <p:spPr bwMode="auto">
                <a:xfrm>
                  <a:off x="3702" y="1421"/>
                  <a:ext cx="448" cy="457"/>
                </a:xfrm>
                <a:custGeom>
                  <a:avLst/>
                  <a:gdLst>
                    <a:gd name="T0" fmla="*/ 27 w 448"/>
                    <a:gd name="T1" fmla="*/ 36 h 457"/>
                    <a:gd name="T2" fmla="*/ 137 w 448"/>
                    <a:gd name="T3" fmla="*/ 0 h 457"/>
                    <a:gd name="T4" fmla="*/ 164 w 448"/>
                    <a:gd name="T5" fmla="*/ 46 h 457"/>
                    <a:gd name="T6" fmla="*/ 319 w 448"/>
                    <a:gd name="T7" fmla="*/ 119 h 457"/>
                    <a:gd name="T8" fmla="*/ 356 w 448"/>
                    <a:gd name="T9" fmla="*/ 164 h 457"/>
                    <a:gd name="T10" fmla="*/ 365 w 448"/>
                    <a:gd name="T11" fmla="*/ 210 h 457"/>
                    <a:gd name="T12" fmla="*/ 420 w 448"/>
                    <a:gd name="T13" fmla="*/ 192 h 457"/>
                    <a:gd name="T14" fmla="*/ 447 w 448"/>
                    <a:gd name="T15" fmla="*/ 219 h 457"/>
                    <a:gd name="T16" fmla="*/ 392 w 448"/>
                    <a:gd name="T17" fmla="*/ 292 h 457"/>
                    <a:gd name="T18" fmla="*/ 374 w 448"/>
                    <a:gd name="T19" fmla="*/ 456 h 457"/>
                    <a:gd name="T20" fmla="*/ 173 w 448"/>
                    <a:gd name="T21" fmla="*/ 456 h 457"/>
                    <a:gd name="T22" fmla="*/ 137 w 448"/>
                    <a:gd name="T23" fmla="*/ 429 h 457"/>
                    <a:gd name="T24" fmla="*/ 137 w 448"/>
                    <a:gd name="T25" fmla="*/ 383 h 457"/>
                    <a:gd name="T26" fmla="*/ 119 w 448"/>
                    <a:gd name="T27" fmla="*/ 347 h 457"/>
                    <a:gd name="T28" fmla="*/ 119 w 448"/>
                    <a:gd name="T29" fmla="*/ 310 h 457"/>
                    <a:gd name="T30" fmla="*/ 0 w 448"/>
                    <a:gd name="T31" fmla="*/ 228 h 457"/>
                    <a:gd name="T32" fmla="*/ 0 w 448"/>
                    <a:gd name="T33" fmla="*/ 137 h 457"/>
                    <a:gd name="T34" fmla="*/ 27 w 448"/>
                    <a:gd name="T35" fmla="*/ 36 h 4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48"/>
                    <a:gd name="T55" fmla="*/ 0 h 457"/>
                    <a:gd name="T56" fmla="*/ 448 w 448"/>
                    <a:gd name="T57" fmla="*/ 457 h 4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48" h="457">
                      <a:moveTo>
                        <a:pt x="27" y="36"/>
                      </a:moveTo>
                      <a:lnTo>
                        <a:pt x="137" y="0"/>
                      </a:lnTo>
                      <a:lnTo>
                        <a:pt x="164" y="46"/>
                      </a:lnTo>
                      <a:lnTo>
                        <a:pt x="319" y="119"/>
                      </a:lnTo>
                      <a:lnTo>
                        <a:pt x="356" y="164"/>
                      </a:lnTo>
                      <a:lnTo>
                        <a:pt x="365" y="210"/>
                      </a:lnTo>
                      <a:lnTo>
                        <a:pt x="420" y="192"/>
                      </a:lnTo>
                      <a:lnTo>
                        <a:pt x="447" y="219"/>
                      </a:lnTo>
                      <a:lnTo>
                        <a:pt x="392" y="292"/>
                      </a:lnTo>
                      <a:lnTo>
                        <a:pt x="374" y="456"/>
                      </a:lnTo>
                      <a:lnTo>
                        <a:pt x="173" y="456"/>
                      </a:lnTo>
                      <a:lnTo>
                        <a:pt x="137" y="429"/>
                      </a:lnTo>
                      <a:lnTo>
                        <a:pt x="137" y="383"/>
                      </a:lnTo>
                      <a:lnTo>
                        <a:pt x="119" y="347"/>
                      </a:lnTo>
                      <a:lnTo>
                        <a:pt x="119" y="310"/>
                      </a:lnTo>
                      <a:lnTo>
                        <a:pt x="0" y="228"/>
                      </a:lnTo>
                      <a:lnTo>
                        <a:pt x="0" y="137"/>
                      </a:lnTo>
                      <a:lnTo>
                        <a:pt x="27" y="36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2" name="Freeform 87"/>
                <p:cNvSpPr>
                  <a:spLocks/>
                </p:cNvSpPr>
                <p:nvPr/>
              </p:nvSpPr>
              <p:spPr bwMode="auto">
                <a:xfrm>
                  <a:off x="3866" y="1375"/>
                  <a:ext cx="512" cy="248"/>
                </a:xfrm>
                <a:custGeom>
                  <a:avLst/>
                  <a:gdLst>
                    <a:gd name="T0" fmla="*/ 0 w 512"/>
                    <a:gd name="T1" fmla="*/ 82 h 248"/>
                    <a:gd name="T2" fmla="*/ 155 w 512"/>
                    <a:gd name="T3" fmla="*/ 174 h 248"/>
                    <a:gd name="T4" fmla="*/ 192 w 512"/>
                    <a:gd name="T5" fmla="*/ 210 h 248"/>
                    <a:gd name="T6" fmla="*/ 201 w 512"/>
                    <a:gd name="T7" fmla="*/ 247 h 248"/>
                    <a:gd name="T8" fmla="*/ 292 w 512"/>
                    <a:gd name="T9" fmla="*/ 165 h 248"/>
                    <a:gd name="T10" fmla="*/ 511 w 512"/>
                    <a:gd name="T11" fmla="*/ 128 h 248"/>
                    <a:gd name="T12" fmla="*/ 411 w 512"/>
                    <a:gd name="T13" fmla="*/ 64 h 248"/>
                    <a:gd name="T14" fmla="*/ 283 w 512"/>
                    <a:gd name="T15" fmla="*/ 119 h 248"/>
                    <a:gd name="T16" fmla="*/ 155 w 512"/>
                    <a:gd name="T17" fmla="*/ 73 h 248"/>
                    <a:gd name="T18" fmla="*/ 228 w 512"/>
                    <a:gd name="T19" fmla="*/ 9 h 248"/>
                    <a:gd name="T20" fmla="*/ 164 w 512"/>
                    <a:gd name="T21" fmla="*/ 0 h 248"/>
                    <a:gd name="T22" fmla="*/ 0 w 512"/>
                    <a:gd name="T23" fmla="*/ 82 h 2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12"/>
                    <a:gd name="T37" fmla="*/ 0 h 248"/>
                    <a:gd name="T38" fmla="*/ 512 w 512"/>
                    <a:gd name="T39" fmla="*/ 248 h 2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12" h="248">
                      <a:moveTo>
                        <a:pt x="0" y="82"/>
                      </a:moveTo>
                      <a:lnTo>
                        <a:pt x="155" y="174"/>
                      </a:lnTo>
                      <a:lnTo>
                        <a:pt x="192" y="210"/>
                      </a:lnTo>
                      <a:lnTo>
                        <a:pt x="201" y="247"/>
                      </a:lnTo>
                      <a:lnTo>
                        <a:pt x="292" y="165"/>
                      </a:lnTo>
                      <a:lnTo>
                        <a:pt x="511" y="128"/>
                      </a:lnTo>
                      <a:lnTo>
                        <a:pt x="411" y="64"/>
                      </a:lnTo>
                      <a:lnTo>
                        <a:pt x="283" y="119"/>
                      </a:lnTo>
                      <a:lnTo>
                        <a:pt x="155" y="73"/>
                      </a:lnTo>
                      <a:lnTo>
                        <a:pt x="228" y="9"/>
                      </a:lnTo>
                      <a:lnTo>
                        <a:pt x="164" y="0"/>
                      </a:lnTo>
                      <a:lnTo>
                        <a:pt x="0" y="8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3" name="Freeform 88"/>
                <p:cNvSpPr>
                  <a:spLocks/>
                </p:cNvSpPr>
                <p:nvPr/>
              </p:nvSpPr>
              <p:spPr bwMode="auto">
                <a:xfrm>
                  <a:off x="4158" y="1567"/>
                  <a:ext cx="339" cy="384"/>
                </a:xfrm>
                <a:custGeom>
                  <a:avLst/>
                  <a:gdLst>
                    <a:gd name="T0" fmla="*/ 164 w 339"/>
                    <a:gd name="T1" fmla="*/ 0 h 384"/>
                    <a:gd name="T2" fmla="*/ 265 w 339"/>
                    <a:gd name="T3" fmla="*/ 27 h 384"/>
                    <a:gd name="T4" fmla="*/ 292 w 339"/>
                    <a:gd name="T5" fmla="*/ 109 h 384"/>
                    <a:gd name="T6" fmla="*/ 228 w 339"/>
                    <a:gd name="T7" fmla="*/ 173 h 384"/>
                    <a:gd name="T8" fmla="*/ 247 w 339"/>
                    <a:gd name="T9" fmla="*/ 201 h 384"/>
                    <a:gd name="T10" fmla="*/ 301 w 339"/>
                    <a:gd name="T11" fmla="*/ 164 h 384"/>
                    <a:gd name="T12" fmla="*/ 329 w 339"/>
                    <a:gd name="T13" fmla="*/ 173 h 384"/>
                    <a:gd name="T14" fmla="*/ 338 w 339"/>
                    <a:gd name="T15" fmla="*/ 274 h 384"/>
                    <a:gd name="T16" fmla="*/ 274 w 339"/>
                    <a:gd name="T17" fmla="*/ 365 h 384"/>
                    <a:gd name="T18" fmla="*/ 274 w 339"/>
                    <a:gd name="T19" fmla="*/ 383 h 384"/>
                    <a:gd name="T20" fmla="*/ 0 w 339"/>
                    <a:gd name="T21" fmla="*/ 383 h 384"/>
                    <a:gd name="T22" fmla="*/ 37 w 339"/>
                    <a:gd name="T23" fmla="*/ 274 h 384"/>
                    <a:gd name="T24" fmla="*/ 18 w 339"/>
                    <a:gd name="T25" fmla="*/ 192 h 384"/>
                    <a:gd name="T26" fmla="*/ 55 w 339"/>
                    <a:gd name="T27" fmla="*/ 100 h 384"/>
                    <a:gd name="T28" fmla="*/ 164 w 339"/>
                    <a:gd name="T29" fmla="*/ 0 h 38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39"/>
                    <a:gd name="T46" fmla="*/ 0 h 384"/>
                    <a:gd name="T47" fmla="*/ 339 w 339"/>
                    <a:gd name="T48" fmla="*/ 384 h 38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39" h="384">
                      <a:moveTo>
                        <a:pt x="164" y="0"/>
                      </a:moveTo>
                      <a:lnTo>
                        <a:pt x="265" y="27"/>
                      </a:lnTo>
                      <a:lnTo>
                        <a:pt x="292" y="109"/>
                      </a:lnTo>
                      <a:lnTo>
                        <a:pt x="228" y="173"/>
                      </a:lnTo>
                      <a:lnTo>
                        <a:pt x="247" y="201"/>
                      </a:lnTo>
                      <a:lnTo>
                        <a:pt x="301" y="164"/>
                      </a:lnTo>
                      <a:lnTo>
                        <a:pt x="329" y="173"/>
                      </a:lnTo>
                      <a:lnTo>
                        <a:pt x="338" y="274"/>
                      </a:lnTo>
                      <a:lnTo>
                        <a:pt x="274" y="365"/>
                      </a:lnTo>
                      <a:lnTo>
                        <a:pt x="274" y="383"/>
                      </a:lnTo>
                      <a:lnTo>
                        <a:pt x="0" y="383"/>
                      </a:lnTo>
                      <a:lnTo>
                        <a:pt x="37" y="274"/>
                      </a:lnTo>
                      <a:lnTo>
                        <a:pt x="18" y="192"/>
                      </a:lnTo>
                      <a:lnTo>
                        <a:pt x="55" y="100"/>
                      </a:lnTo>
                      <a:lnTo>
                        <a:pt x="164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4" name="Freeform 89"/>
                <p:cNvSpPr>
                  <a:spLocks/>
                </p:cNvSpPr>
                <p:nvPr/>
              </p:nvSpPr>
              <p:spPr bwMode="auto">
                <a:xfrm>
                  <a:off x="3802" y="1877"/>
                  <a:ext cx="302" cy="530"/>
                </a:xfrm>
                <a:custGeom>
                  <a:avLst/>
                  <a:gdLst>
                    <a:gd name="T0" fmla="*/ 73 w 302"/>
                    <a:gd name="T1" fmla="*/ 0 h 530"/>
                    <a:gd name="T2" fmla="*/ 274 w 302"/>
                    <a:gd name="T3" fmla="*/ 0 h 530"/>
                    <a:gd name="T4" fmla="*/ 301 w 302"/>
                    <a:gd name="T5" fmla="*/ 82 h 530"/>
                    <a:gd name="T6" fmla="*/ 301 w 302"/>
                    <a:gd name="T7" fmla="*/ 347 h 530"/>
                    <a:gd name="T8" fmla="*/ 301 w 302"/>
                    <a:gd name="T9" fmla="*/ 374 h 530"/>
                    <a:gd name="T10" fmla="*/ 265 w 302"/>
                    <a:gd name="T11" fmla="*/ 420 h 530"/>
                    <a:gd name="T12" fmla="*/ 255 w 302"/>
                    <a:gd name="T13" fmla="*/ 474 h 530"/>
                    <a:gd name="T14" fmla="*/ 182 w 302"/>
                    <a:gd name="T15" fmla="*/ 529 h 530"/>
                    <a:gd name="T16" fmla="*/ 146 w 302"/>
                    <a:gd name="T17" fmla="*/ 511 h 530"/>
                    <a:gd name="T18" fmla="*/ 73 w 302"/>
                    <a:gd name="T19" fmla="*/ 401 h 530"/>
                    <a:gd name="T20" fmla="*/ 91 w 302"/>
                    <a:gd name="T21" fmla="*/ 365 h 530"/>
                    <a:gd name="T22" fmla="*/ 64 w 302"/>
                    <a:gd name="T23" fmla="*/ 347 h 530"/>
                    <a:gd name="T24" fmla="*/ 0 w 302"/>
                    <a:gd name="T25" fmla="*/ 246 h 530"/>
                    <a:gd name="T26" fmla="*/ 0 w 302"/>
                    <a:gd name="T27" fmla="*/ 173 h 530"/>
                    <a:gd name="T28" fmla="*/ 46 w 302"/>
                    <a:gd name="T29" fmla="*/ 128 h 530"/>
                    <a:gd name="T30" fmla="*/ 36 w 302"/>
                    <a:gd name="T31" fmla="*/ 91 h 530"/>
                    <a:gd name="T32" fmla="*/ 91 w 302"/>
                    <a:gd name="T33" fmla="*/ 55 h 530"/>
                    <a:gd name="T34" fmla="*/ 73 w 302"/>
                    <a:gd name="T35" fmla="*/ 0 h 53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02"/>
                    <a:gd name="T55" fmla="*/ 0 h 530"/>
                    <a:gd name="T56" fmla="*/ 302 w 302"/>
                    <a:gd name="T57" fmla="*/ 530 h 53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02" h="530">
                      <a:moveTo>
                        <a:pt x="73" y="0"/>
                      </a:moveTo>
                      <a:lnTo>
                        <a:pt x="274" y="0"/>
                      </a:lnTo>
                      <a:lnTo>
                        <a:pt x="301" y="82"/>
                      </a:lnTo>
                      <a:lnTo>
                        <a:pt x="301" y="347"/>
                      </a:lnTo>
                      <a:lnTo>
                        <a:pt x="301" y="374"/>
                      </a:lnTo>
                      <a:lnTo>
                        <a:pt x="265" y="420"/>
                      </a:lnTo>
                      <a:lnTo>
                        <a:pt x="255" y="474"/>
                      </a:lnTo>
                      <a:lnTo>
                        <a:pt x="182" y="529"/>
                      </a:lnTo>
                      <a:lnTo>
                        <a:pt x="146" y="511"/>
                      </a:lnTo>
                      <a:lnTo>
                        <a:pt x="73" y="401"/>
                      </a:lnTo>
                      <a:lnTo>
                        <a:pt x="91" y="365"/>
                      </a:lnTo>
                      <a:lnTo>
                        <a:pt x="64" y="347"/>
                      </a:lnTo>
                      <a:lnTo>
                        <a:pt x="0" y="246"/>
                      </a:lnTo>
                      <a:lnTo>
                        <a:pt x="0" y="173"/>
                      </a:lnTo>
                      <a:lnTo>
                        <a:pt x="46" y="128"/>
                      </a:lnTo>
                      <a:lnTo>
                        <a:pt x="36" y="91"/>
                      </a:lnTo>
                      <a:lnTo>
                        <a:pt x="91" y="55"/>
                      </a:lnTo>
                      <a:lnTo>
                        <a:pt x="73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5" name="Freeform 90"/>
                <p:cNvSpPr>
                  <a:spLocks/>
                </p:cNvSpPr>
                <p:nvPr/>
              </p:nvSpPr>
              <p:spPr bwMode="auto">
                <a:xfrm>
                  <a:off x="3456" y="2060"/>
                  <a:ext cx="530" cy="448"/>
                </a:xfrm>
                <a:custGeom>
                  <a:avLst/>
                  <a:gdLst>
                    <a:gd name="T0" fmla="*/ 0 w 530"/>
                    <a:gd name="T1" fmla="*/ 0 h 448"/>
                    <a:gd name="T2" fmla="*/ 347 w 530"/>
                    <a:gd name="T3" fmla="*/ 0 h 448"/>
                    <a:gd name="T4" fmla="*/ 347 w 530"/>
                    <a:gd name="T5" fmla="*/ 55 h 448"/>
                    <a:gd name="T6" fmla="*/ 410 w 530"/>
                    <a:gd name="T7" fmla="*/ 164 h 448"/>
                    <a:gd name="T8" fmla="*/ 438 w 530"/>
                    <a:gd name="T9" fmla="*/ 182 h 448"/>
                    <a:gd name="T10" fmla="*/ 420 w 530"/>
                    <a:gd name="T11" fmla="*/ 219 h 448"/>
                    <a:gd name="T12" fmla="*/ 493 w 530"/>
                    <a:gd name="T13" fmla="*/ 328 h 448"/>
                    <a:gd name="T14" fmla="*/ 529 w 530"/>
                    <a:gd name="T15" fmla="*/ 347 h 448"/>
                    <a:gd name="T16" fmla="*/ 483 w 530"/>
                    <a:gd name="T17" fmla="*/ 447 h 448"/>
                    <a:gd name="T18" fmla="*/ 438 w 530"/>
                    <a:gd name="T19" fmla="*/ 447 h 448"/>
                    <a:gd name="T20" fmla="*/ 447 w 530"/>
                    <a:gd name="T21" fmla="*/ 401 h 448"/>
                    <a:gd name="T22" fmla="*/ 100 w 530"/>
                    <a:gd name="T23" fmla="*/ 401 h 448"/>
                    <a:gd name="T24" fmla="*/ 82 w 530"/>
                    <a:gd name="T25" fmla="*/ 356 h 448"/>
                    <a:gd name="T26" fmla="*/ 82 w 530"/>
                    <a:gd name="T27" fmla="*/ 146 h 448"/>
                    <a:gd name="T28" fmla="*/ 46 w 530"/>
                    <a:gd name="T29" fmla="*/ 109 h 448"/>
                    <a:gd name="T30" fmla="*/ 73 w 530"/>
                    <a:gd name="T31" fmla="*/ 82 h 448"/>
                    <a:gd name="T32" fmla="*/ 0 w 530"/>
                    <a:gd name="T33" fmla="*/ 0 h 4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0"/>
                    <a:gd name="T52" fmla="*/ 0 h 448"/>
                    <a:gd name="T53" fmla="*/ 530 w 530"/>
                    <a:gd name="T54" fmla="*/ 448 h 4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0" h="448">
                      <a:moveTo>
                        <a:pt x="0" y="0"/>
                      </a:moveTo>
                      <a:lnTo>
                        <a:pt x="347" y="0"/>
                      </a:lnTo>
                      <a:lnTo>
                        <a:pt x="347" y="55"/>
                      </a:lnTo>
                      <a:lnTo>
                        <a:pt x="410" y="164"/>
                      </a:lnTo>
                      <a:lnTo>
                        <a:pt x="438" y="182"/>
                      </a:lnTo>
                      <a:lnTo>
                        <a:pt x="420" y="219"/>
                      </a:lnTo>
                      <a:lnTo>
                        <a:pt x="493" y="328"/>
                      </a:lnTo>
                      <a:lnTo>
                        <a:pt x="529" y="347"/>
                      </a:lnTo>
                      <a:lnTo>
                        <a:pt x="483" y="447"/>
                      </a:lnTo>
                      <a:lnTo>
                        <a:pt x="438" y="447"/>
                      </a:lnTo>
                      <a:lnTo>
                        <a:pt x="447" y="401"/>
                      </a:lnTo>
                      <a:lnTo>
                        <a:pt x="100" y="401"/>
                      </a:lnTo>
                      <a:lnTo>
                        <a:pt x="82" y="356"/>
                      </a:lnTo>
                      <a:lnTo>
                        <a:pt x="82" y="146"/>
                      </a:lnTo>
                      <a:lnTo>
                        <a:pt x="46" y="109"/>
                      </a:lnTo>
                      <a:lnTo>
                        <a:pt x="73" y="82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6" name="Freeform 91"/>
                <p:cNvSpPr>
                  <a:spLocks/>
                </p:cNvSpPr>
                <p:nvPr/>
              </p:nvSpPr>
              <p:spPr bwMode="auto">
                <a:xfrm>
                  <a:off x="4058" y="1950"/>
                  <a:ext cx="247" cy="403"/>
                </a:xfrm>
                <a:custGeom>
                  <a:avLst/>
                  <a:gdLst>
                    <a:gd name="T0" fmla="*/ 46 w 247"/>
                    <a:gd name="T1" fmla="*/ 0 h 403"/>
                    <a:gd name="T2" fmla="*/ 64 w 247"/>
                    <a:gd name="T3" fmla="*/ 18 h 403"/>
                    <a:gd name="T4" fmla="*/ 100 w 247"/>
                    <a:gd name="T5" fmla="*/ 0 h 403"/>
                    <a:gd name="T6" fmla="*/ 246 w 247"/>
                    <a:gd name="T7" fmla="*/ 0 h 403"/>
                    <a:gd name="T8" fmla="*/ 246 w 247"/>
                    <a:gd name="T9" fmla="*/ 247 h 403"/>
                    <a:gd name="T10" fmla="*/ 155 w 247"/>
                    <a:gd name="T11" fmla="*/ 365 h 403"/>
                    <a:gd name="T12" fmla="*/ 0 w 247"/>
                    <a:gd name="T13" fmla="*/ 402 h 403"/>
                    <a:gd name="T14" fmla="*/ 9 w 247"/>
                    <a:gd name="T15" fmla="*/ 347 h 403"/>
                    <a:gd name="T16" fmla="*/ 46 w 247"/>
                    <a:gd name="T17" fmla="*/ 302 h 403"/>
                    <a:gd name="T18" fmla="*/ 46 w 247"/>
                    <a:gd name="T19" fmla="*/ 0 h 4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7"/>
                    <a:gd name="T31" fmla="*/ 0 h 403"/>
                    <a:gd name="T32" fmla="*/ 247 w 247"/>
                    <a:gd name="T33" fmla="*/ 403 h 4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7" h="403">
                      <a:moveTo>
                        <a:pt x="46" y="0"/>
                      </a:moveTo>
                      <a:lnTo>
                        <a:pt x="64" y="18"/>
                      </a:lnTo>
                      <a:lnTo>
                        <a:pt x="100" y="0"/>
                      </a:lnTo>
                      <a:lnTo>
                        <a:pt x="246" y="0"/>
                      </a:lnTo>
                      <a:lnTo>
                        <a:pt x="246" y="247"/>
                      </a:lnTo>
                      <a:lnTo>
                        <a:pt x="155" y="365"/>
                      </a:lnTo>
                      <a:lnTo>
                        <a:pt x="0" y="402"/>
                      </a:lnTo>
                      <a:lnTo>
                        <a:pt x="9" y="347"/>
                      </a:lnTo>
                      <a:lnTo>
                        <a:pt x="46" y="302"/>
                      </a:lnTo>
                      <a:lnTo>
                        <a:pt x="46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7" name="Freeform 92"/>
                <p:cNvSpPr>
                  <a:spLocks/>
                </p:cNvSpPr>
                <p:nvPr/>
              </p:nvSpPr>
              <p:spPr bwMode="auto">
                <a:xfrm>
                  <a:off x="4304" y="1932"/>
                  <a:ext cx="339" cy="348"/>
                </a:xfrm>
                <a:custGeom>
                  <a:avLst/>
                  <a:gdLst>
                    <a:gd name="T0" fmla="*/ 0 w 339"/>
                    <a:gd name="T1" fmla="*/ 18 h 348"/>
                    <a:gd name="T2" fmla="*/ 128 w 339"/>
                    <a:gd name="T3" fmla="*/ 18 h 348"/>
                    <a:gd name="T4" fmla="*/ 174 w 339"/>
                    <a:gd name="T5" fmla="*/ 46 h 348"/>
                    <a:gd name="T6" fmla="*/ 247 w 339"/>
                    <a:gd name="T7" fmla="*/ 46 h 348"/>
                    <a:gd name="T8" fmla="*/ 338 w 339"/>
                    <a:gd name="T9" fmla="*/ 0 h 348"/>
                    <a:gd name="T10" fmla="*/ 338 w 339"/>
                    <a:gd name="T11" fmla="*/ 146 h 348"/>
                    <a:gd name="T12" fmla="*/ 329 w 339"/>
                    <a:gd name="T13" fmla="*/ 155 h 348"/>
                    <a:gd name="T14" fmla="*/ 283 w 339"/>
                    <a:gd name="T15" fmla="*/ 247 h 348"/>
                    <a:gd name="T16" fmla="*/ 256 w 339"/>
                    <a:gd name="T17" fmla="*/ 247 h 348"/>
                    <a:gd name="T18" fmla="*/ 174 w 339"/>
                    <a:gd name="T19" fmla="*/ 347 h 348"/>
                    <a:gd name="T20" fmla="*/ 146 w 339"/>
                    <a:gd name="T21" fmla="*/ 320 h 348"/>
                    <a:gd name="T22" fmla="*/ 100 w 339"/>
                    <a:gd name="T23" fmla="*/ 329 h 348"/>
                    <a:gd name="T24" fmla="*/ 0 w 339"/>
                    <a:gd name="T25" fmla="*/ 247 h 348"/>
                    <a:gd name="T26" fmla="*/ 0 w 339"/>
                    <a:gd name="T27" fmla="*/ 18 h 3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9"/>
                    <a:gd name="T43" fmla="*/ 0 h 348"/>
                    <a:gd name="T44" fmla="*/ 339 w 339"/>
                    <a:gd name="T45" fmla="*/ 348 h 34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9" h="348">
                      <a:moveTo>
                        <a:pt x="0" y="18"/>
                      </a:moveTo>
                      <a:lnTo>
                        <a:pt x="128" y="18"/>
                      </a:lnTo>
                      <a:lnTo>
                        <a:pt x="174" y="46"/>
                      </a:lnTo>
                      <a:lnTo>
                        <a:pt x="247" y="46"/>
                      </a:lnTo>
                      <a:lnTo>
                        <a:pt x="338" y="0"/>
                      </a:lnTo>
                      <a:lnTo>
                        <a:pt x="338" y="146"/>
                      </a:lnTo>
                      <a:lnTo>
                        <a:pt x="329" y="155"/>
                      </a:lnTo>
                      <a:lnTo>
                        <a:pt x="283" y="247"/>
                      </a:lnTo>
                      <a:lnTo>
                        <a:pt x="256" y="247"/>
                      </a:lnTo>
                      <a:lnTo>
                        <a:pt x="174" y="347"/>
                      </a:lnTo>
                      <a:lnTo>
                        <a:pt x="146" y="320"/>
                      </a:lnTo>
                      <a:lnTo>
                        <a:pt x="100" y="329"/>
                      </a:lnTo>
                      <a:lnTo>
                        <a:pt x="0" y="247"/>
                      </a:lnTo>
                      <a:lnTo>
                        <a:pt x="0" y="1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8" name="Freeform 93"/>
                <p:cNvSpPr>
                  <a:spLocks/>
                </p:cNvSpPr>
                <p:nvPr/>
              </p:nvSpPr>
              <p:spPr bwMode="auto">
                <a:xfrm>
                  <a:off x="1941" y="1211"/>
                  <a:ext cx="904" cy="475"/>
                </a:xfrm>
                <a:custGeom>
                  <a:avLst/>
                  <a:gdLst>
                    <a:gd name="T0" fmla="*/ 0 w 904"/>
                    <a:gd name="T1" fmla="*/ 0 h 475"/>
                    <a:gd name="T2" fmla="*/ 903 w 904"/>
                    <a:gd name="T3" fmla="*/ 0 h 475"/>
                    <a:gd name="T4" fmla="*/ 903 w 904"/>
                    <a:gd name="T5" fmla="*/ 410 h 475"/>
                    <a:gd name="T6" fmla="*/ 374 w 904"/>
                    <a:gd name="T7" fmla="*/ 410 h 475"/>
                    <a:gd name="T8" fmla="*/ 374 w 904"/>
                    <a:gd name="T9" fmla="*/ 438 h 475"/>
                    <a:gd name="T10" fmla="*/ 246 w 904"/>
                    <a:gd name="T11" fmla="*/ 474 h 475"/>
                    <a:gd name="T12" fmla="*/ 164 w 904"/>
                    <a:gd name="T13" fmla="*/ 337 h 475"/>
                    <a:gd name="T14" fmla="*/ 119 w 904"/>
                    <a:gd name="T15" fmla="*/ 356 h 475"/>
                    <a:gd name="T16" fmla="*/ 109 w 904"/>
                    <a:gd name="T17" fmla="*/ 337 h 475"/>
                    <a:gd name="T18" fmla="*/ 137 w 904"/>
                    <a:gd name="T19" fmla="*/ 264 h 475"/>
                    <a:gd name="T20" fmla="*/ 0 w 904"/>
                    <a:gd name="T21" fmla="*/ 119 h 475"/>
                    <a:gd name="T22" fmla="*/ 0 w 904"/>
                    <a:gd name="T23" fmla="*/ 0 h 4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04"/>
                    <a:gd name="T37" fmla="*/ 0 h 475"/>
                    <a:gd name="T38" fmla="*/ 904 w 904"/>
                    <a:gd name="T39" fmla="*/ 475 h 47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04" h="475">
                      <a:moveTo>
                        <a:pt x="0" y="0"/>
                      </a:moveTo>
                      <a:lnTo>
                        <a:pt x="903" y="0"/>
                      </a:lnTo>
                      <a:lnTo>
                        <a:pt x="903" y="410"/>
                      </a:lnTo>
                      <a:lnTo>
                        <a:pt x="374" y="410"/>
                      </a:lnTo>
                      <a:lnTo>
                        <a:pt x="374" y="438"/>
                      </a:lnTo>
                      <a:lnTo>
                        <a:pt x="246" y="474"/>
                      </a:lnTo>
                      <a:lnTo>
                        <a:pt x="164" y="337"/>
                      </a:lnTo>
                      <a:lnTo>
                        <a:pt x="119" y="356"/>
                      </a:lnTo>
                      <a:lnTo>
                        <a:pt x="109" y="337"/>
                      </a:lnTo>
                      <a:lnTo>
                        <a:pt x="137" y="264"/>
                      </a:lnTo>
                      <a:lnTo>
                        <a:pt x="0" y="119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9" name="Freeform 94"/>
                <p:cNvSpPr>
                  <a:spLocks/>
                </p:cNvSpPr>
                <p:nvPr/>
              </p:nvSpPr>
              <p:spPr bwMode="auto">
                <a:xfrm>
                  <a:off x="2315" y="1622"/>
                  <a:ext cx="530" cy="402"/>
                </a:xfrm>
                <a:custGeom>
                  <a:avLst/>
                  <a:gdLst>
                    <a:gd name="T0" fmla="*/ 0 w 530"/>
                    <a:gd name="T1" fmla="*/ 0 h 402"/>
                    <a:gd name="T2" fmla="*/ 529 w 530"/>
                    <a:gd name="T3" fmla="*/ 0 h 402"/>
                    <a:gd name="T4" fmla="*/ 529 w 530"/>
                    <a:gd name="T5" fmla="*/ 401 h 402"/>
                    <a:gd name="T6" fmla="*/ 0 w 530"/>
                    <a:gd name="T7" fmla="*/ 401 h 402"/>
                    <a:gd name="T8" fmla="*/ 0 w 530"/>
                    <a:gd name="T9" fmla="*/ 0 h 4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0"/>
                    <a:gd name="T16" fmla="*/ 0 h 402"/>
                    <a:gd name="T17" fmla="*/ 530 w 530"/>
                    <a:gd name="T18" fmla="*/ 402 h 4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0" h="402">
                      <a:moveTo>
                        <a:pt x="0" y="0"/>
                      </a:moveTo>
                      <a:lnTo>
                        <a:pt x="529" y="0"/>
                      </a:lnTo>
                      <a:lnTo>
                        <a:pt x="529" y="401"/>
                      </a:lnTo>
                      <a:lnTo>
                        <a:pt x="0" y="401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0" name="Freeform 95"/>
                <p:cNvSpPr>
                  <a:spLocks/>
                </p:cNvSpPr>
                <p:nvPr/>
              </p:nvSpPr>
              <p:spPr bwMode="auto">
                <a:xfrm>
                  <a:off x="2844" y="1211"/>
                  <a:ext cx="567" cy="302"/>
                </a:xfrm>
                <a:custGeom>
                  <a:avLst/>
                  <a:gdLst>
                    <a:gd name="T0" fmla="*/ 0 w 567"/>
                    <a:gd name="T1" fmla="*/ 0 h 302"/>
                    <a:gd name="T2" fmla="*/ 511 w 567"/>
                    <a:gd name="T3" fmla="*/ 0 h 302"/>
                    <a:gd name="T4" fmla="*/ 557 w 567"/>
                    <a:gd name="T5" fmla="*/ 228 h 302"/>
                    <a:gd name="T6" fmla="*/ 566 w 567"/>
                    <a:gd name="T7" fmla="*/ 301 h 302"/>
                    <a:gd name="T8" fmla="*/ 0 w 567"/>
                    <a:gd name="T9" fmla="*/ 301 h 302"/>
                    <a:gd name="T10" fmla="*/ 0 w 567"/>
                    <a:gd name="T11" fmla="*/ 0 h 3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7"/>
                    <a:gd name="T19" fmla="*/ 0 h 302"/>
                    <a:gd name="T20" fmla="*/ 567 w 567"/>
                    <a:gd name="T21" fmla="*/ 302 h 3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7" h="302">
                      <a:moveTo>
                        <a:pt x="0" y="0"/>
                      </a:moveTo>
                      <a:lnTo>
                        <a:pt x="511" y="0"/>
                      </a:lnTo>
                      <a:lnTo>
                        <a:pt x="557" y="228"/>
                      </a:lnTo>
                      <a:lnTo>
                        <a:pt x="566" y="301"/>
                      </a:lnTo>
                      <a:lnTo>
                        <a:pt x="0" y="301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1" name="Freeform 96"/>
                <p:cNvSpPr>
                  <a:spLocks/>
                </p:cNvSpPr>
                <p:nvPr/>
              </p:nvSpPr>
              <p:spPr bwMode="auto">
                <a:xfrm>
                  <a:off x="2844" y="1822"/>
                  <a:ext cx="667" cy="302"/>
                </a:xfrm>
                <a:custGeom>
                  <a:avLst/>
                  <a:gdLst>
                    <a:gd name="T0" fmla="*/ 0 w 667"/>
                    <a:gd name="T1" fmla="*/ 0 h 302"/>
                    <a:gd name="T2" fmla="*/ 420 w 667"/>
                    <a:gd name="T3" fmla="*/ 0 h 302"/>
                    <a:gd name="T4" fmla="*/ 456 w 667"/>
                    <a:gd name="T5" fmla="*/ 27 h 302"/>
                    <a:gd name="T6" fmla="*/ 557 w 667"/>
                    <a:gd name="T7" fmla="*/ 55 h 302"/>
                    <a:gd name="T8" fmla="*/ 611 w 667"/>
                    <a:gd name="T9" fmla="*/ 237 h 302"/>
                    <a:gd name="T10" fmla="*/ 666 w 667"/>
                    <a:gd name="T11" fmla="*/ 301 h 302"/>
                    <a:gd name="T12" fmla="*/ 146 w 667"/>
                    <a:gd name="T13" fmla="*/ 301 h 302"/>
                    <a:gd name="T14" fmla="*/ 146 w 667"/>
                    <a:gd name="T15" fmla="*/ 201 h 302"/>
                    <a:gd name="T16" fmla="*/ 0 w 667"/>
                    <a:gd name="T17" fmla="*/ 201 h 302"/>
                    <a:gd name="T18" fmla="*/ 0 w 667"/>
                    <a:gd name="T19" fmla="*/ 0 h 3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67"/>
                    <a:gd name="T31" fmla="*/ 0 h 302"/>
                    <a:gd name="T32" fmla="*/ 667 w 667"/>
                    <a:gd name="T33" fmla="*/ 302 h 3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67" h="302">
                      <a:moveTo>
                        <a:pt x="0" y="0"/>
                      </a:moveTo>
                      <a:lnTo>
                        <a:pt x="420" y="0"/>
                      </a:lnTo>
                      <a:lnTo>
                        <a:pt x="456" y="27"/>
                      </a:lnTo>
                      <a:lnTo>
                        <a:pt x="557" y="55"/>
                      </a:lnTo>
                      <a:lnTo>
                        <a:pt x="611" y="237"/>
                      </a:lnTo>
                      <a:lnTo>
                        <a:pt x="666" y="301"/>
                      </a:lnTo>
                      <a:lnTo>
                        <a:pt x="146" y="301"/>
                      </a:lnTo>
                      <a:lnTo>
                        <a:pt x="146" y="201"/>
                      </a:lnTo>
                      <a:lnTo>
                        <a:pt x="0" y="201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2" name="Freeform 97"/>
                <p:cNvSpPr>
                  <a:spLocks/>
                </p:cNvSpPr>
                <p:nvPr/>
              </p:nvSpPr>
              <p:spPr bwMode="auto">
                <a:xfrm>
                  <a:off x="2470" y="2023"/>
                  <a:ext cx="521" cy="384"/>
                </a:xfrm>
                <a:custGeom>
                  <a:avLst/>
                  <a:gdLst>
                    <a:gd name="T0" fmla="*/ 0 w 521"/>
                    <a:gd name="T1" fmla="*/ 0 h 384"/>
                    <a:gd name="T2" fmla="*/ 520 w 521"/>
                    <a:gd name="T3" fmla="*/ 0 h 384"/>
                    <a:gd name="T4" fmla="*/ 520 w 521"/>
                    <a:gd name="T5" fmla="*/ 383 h 384"/>
                    <a:gd name="T6" fmla="*/ 0 w 521"/>
                    <a:gd name="T7" fmla="*/ 383 h 384"/>
                    <a:gd name="T8" fmla="*/ 0 w 521"/>
                    <a:gd name="T9" fmla="*/ 0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1"/>
                    <a:gd name="T16" fmla="*/ 0 h 384"/>
                    <a:gd name="T17" fmla="*/ 521 w 521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1" h="384">
                      <a:moveTo>
                        <a:pt x="0" y="0"/>
                      </a:moveTo>
                      <a:lnTo>
                        <a:pt x="520" y="0"/>
                      </a:lnTo>
                      <a:lnTo>
                        <a:pt x="520" y="383"/>
                      </a:lnTo>
                      <a:lnTo>
                        <a:pt x="0" y="38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43" name="Group 98"/>
              <p:cNvGrpSpPr>
                <a:grpSpLocks/>
              </p:cNvGrpSpPr>
              <p:nvPr/>
            </p:nvGrpSpPr>
            <p:grpSpPr bwMode="auto">
              <a:xfrm>
                <a:off x="2470" y="2087"/>
                <a:ext cx="2547" cy="1443"/>
                <a:chOff x="2470" y="2087"/>
                <a:chExt cx="2547" cy="1443"/>
              </a:xfrm>
            </p:grpSpPr>
            <p:sp>
              <p:nvSpPr>
                <p:cNvPr id="20552" name="Freeform 99"/>
                <p:cNvSpPr>
                  <a:spLocks/>
                </p:cNvSpPr>
                <p:nvPr/>
              </p:nvSpPr>
              <p:spPr bwMode="auto">
                <a:xfrm>
                  <a:off x="4478" y="2087"/>
                  <a:ext cx="411" cy="302"/>
                </a:xfrm>
                <a:custGeom>
                  <a:avLst/>
                  <a:gdLst>
                    <a:gd name="T0" fmla="*/ 164 w 411"/>
                    <a:gd name="T1" fmla="*/ 0 h 302"/>
                    <a:gd name="T2" fmla="*/ 155 w 411"/>
                    <a:gd name="T3" fmla="*/ 0 h 302"/>
                    <a:gd name="T4" fmla="*/ 109 w 411"/>
                    <a:gd name="T5" fmla="*/ 91 h 302"/>
                    <a:gd name="T6" fmla="*/ 82 w 411"/>
                    <a:gd name="T7" fmla="*/ 91 h 302"/>
                    <a:gd name="T8" fmla="*/ 0 w 411"/>
                    <a:gd name="T9" fmla="*/ 182 h 302"/>
                    <a:gd name="T10" fmla="*/ 36 w 411"/>
                    <a:gd name="T11" fmla="*/ 283 h 302"/>
                    <a:gd name="T12" fmla="*/ 164 w 411"/>
                    <a:gd name="T13" fmla="*/ 301 h 302"/>
                    <a:gd name="T14" fmla="*/ 191 w 411"/>
                    <a:gd name="T15" fmla="*/ 283 h 302"/>
                    <a:gd name="T16" fmla="*/ 228 w 411"/>
                    <a:gd name="T17" fmla="*/ 210 h 302"/>
                    <a:gd name="T18" fmla="*/ 237 w 411"/>
                    <a:gd name="T19" fmla="*/ 201 h 302"/>
                    <a:gd name="T20" fmla="*/ 410 w 411"/>
                    <a:gd name="T21" fmla="*/ 146 h 302"/>
                    <a:gd name="T22" fmla="*/ 392 w 411"/>
                    <a:gd name="T23" fmla="*/ 119 h 302"/>
                    <a:gd name="T24" fmla="*/ 328 w 411"/>
                    <a:gd name="T25" fmla="*/ 91 h 302"/>
                    <a:gd name="T26" fmla="*/ 237 w 411"/>
                    <a:gd name="T27" fmla="*/ 146 h 302"/>
                    <a:gd name="T28" fmla="*/ 237 w 411"/>
                    <a:gd name="T29" fmla="*/ 55 h 302"/>
                    <a:gd name="T30" fmla="*/ 164 w 411"/>
                    <a:gd name="T31" fmla="*/ 55 h 302"/>
                    <a:gd name="T32" fmla="*/ 164 w 411"/>
                    <a:gd name="T33" fmla="*/ 0 h 30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11"/>
                    <a:gd name="T52" fmla="*/ 0 h 302"/>
                    <a:gd name="T53" fmla="*/ 411 w 411"/>
                    <a:gd name="T54" fmla="*/ 302 h 30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11" h="302">
                      <a:moveTo>
                        <a:pt x="164" y="0"/>
                      </a:moveTo>
                      <a:lnTo>
                        <a:pt x="155" y="0"/>
                      </a:lnTo>
                      <a:lnTo>
                        <a:pt x="109" y="91"/>
                      </a:lnTo>
                      <a:lnTo>
                        <a:pt x="82" y="91"/>
                      </a:lnTo>
                      <a:lnTo>
                        <a:pt x="0" y="182"/>
                      </a:lnTo>
                      <a:lnTo>
                        <a:pt x="36" y="283"/>
                      </a:lnTo>
                      <a:lnTo>
                        <a:pt x="164" y="301"/>
                      </a:lnTo>
                      <a:lnTo>
                        <a:pt x="191" y="283"/>
                      </a:lnTo>
                      <a:lnTo>
                        <a:pt x="228" y="210"/>
                      </a:lnTo>
                      <a:lnTo>
                        <a:pt x="237" y="201"/>
                      </a:lnTo>
                      <a:lnTo>
                        <a:pt x="410" y="146"/>
                      </a:lnTo>
                      <a:lnTo>
                        <a:pt x="392" y="119"/>
                      </a:lnTo>
                      <a:lnTo>
                        <a:pt x="328" y="91"/>
                      </a:lnTo>
                      <a:lnTo>
                        <a:pt x="237" y="146"/>
                      </a:lnTo>
                      <a:lnTo>
                        <a:pt x="237" y="55"/>
                      </a:lnTo>
                      <a:lnTo>
                        <a:pt x="164" y="55"/>
                      </a:lnTo>
                      <a:lnTo>
                        <a:pt x="164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3" name="Freeform 100"/>
                <p:cNvSpPr>
                  <a:spLocks/>
                </p:cNvSpPr>
                <p:nvPr/>
              </p:nvSpPr>
              <p:spPr bwMode="auto">
                <a:xfrm>
                  <a:off x="4350" y="2233"/>
                  <a:ext cx="649" cy="229"/>
                </a:xfrm>
                <a:custGeom>
                  <a:avLst/>
                  <a:gdLst>
                    <a:gd name="T0" fmla="*/ 0 w 649"/>
                    <a:gd name="T1" fmla="*/ 228 h 229"/>
                    <a:gd name="T2" fmla="*/ 18 w 649"/>
                    <a:gd name="T3" fmla="*/ 210 h 229"/>
                    <a:gd name="T4" fmla="*/ 164 w 649"/>
                    <a:gd name="T5" fmla="*/ 137 h 229"/>
                    <a:gd name="T6" fmla="*/ 292 w 649"/>
                    <a:gd name="T7" fmla="*/ 155 h 229"/>
                    <a:gd name="T8" fmla="*/ 329 w 649"/>
                    <a:gd name="T9" fmla="*/ 137 h 229"/>
                    <a:gd name="T10" fmla="*/ 365 w 649"/>
                    <a:gd name="T11" fmla="*/ 55 h 229"/>
                    <a:gd name="T12" fmla="*/ 538 w 649"/>
                    <a:gd name="T13" fmla="*/ 0 h 229"/>
                    <a:gd name="T14" fmla="*/ 566 w 649"/>
                    <a:gd name="T15" fmla="*/ 100 h 229"/>
                    <a:gd name="T16" fmla="*/ 648 w 649"/>
                    <a:gd name="T17" fmla="*/ 119 h 229"/>
                    <a:gd name="T18" fmla="*/ 611 w 649"/>
                    <a:gd name="T19" fmla="*/ 173 h 229"/>
                    <a:gd name="T20" fmla="*/ 639 w 649"/>
                    <a:gd name="T21" fmla="*/ 228 h 229"/>
                    <a:gd name="T22" fmla="*/ 0 w 649"/>
                    <a:gd name="T23" fmla="*/ 228 h 2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49"/>
                    <a:gd name="T37" fmla="*/ 0 h 229"/>
                    <a:gd name="T38" fmla="*/ 649 w 649"/>
                    <a:gd name="T39" fmla="*/ 229 h 2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49" h="229">
                      <a:moveTo>
                        <a:pt x="0" y="228"/>
                      </a:moveTo>
                      <a:lnTo>
                        <a:pt x="18" y="210"/>
                      </a:lnTo>
                      <a:lnTo>
                        <a:pt x="164" y="137"/>
                      </a:lnTo>
                      <a:lnTo>
                        <a:pt x="292" y="155"/>
                      </a:lnTo>
                      <a:lnTo>
                        <a:pt x="329" y="137"/>
                      </a:lnTo>
                      <a:lnTo>
                        <a:pt x="365" y="55"/>
                      </a:lnTo>
                      <a:lnTo>
                        <a:pt x="538" y="0"/>
                      </a:lnTo>
                      <a:lnTo>
                        <a:pt x="566" y="100"/>
                      </a:lnTo>
                      <a:lnTo>
                        <a:pt x="648" y="119"/>
                      </a:lnTo>
                      <a:lnTo>
                        <a:pt x="611" y="173"/>
                      </a:lnTo>
                      <a:lnTo>
                        <a:pt x="639" y="228"/>
                      </a:lnTo>
                      <a:lnTo>
                        <a:pt x="0" y="22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4" name="Freeform 101"/>
                <p:cNvSpPr>
                  <a:spLocks/>
                </p:cNvSpPr>
                <p:nvPr/>
              </p:nvSpPr>
              <p:spPr bwMode="auto">
                <a:xfrm>
                  <a:off x="3948" y="2178"/>
                  <a:ext cx="567" cy="302"/>
                </a:xfrm>
                <a:custGeom>
                  <a:avLst/>
                  <a:gdLst>
                    <a:gd name="T0" fmla="*/ 0 w 567"/>
                    <a:gd name="T1" fmla="*/ 301 h 302"/>
                    <a:gd name="T2" fmla="*/ 37 w 567"/>
                    <a:gd name="T3" fmla="*/ 228 h 302"/>
                    <a:gd name="T4" fmla="*/ 110 w 567"/>
                    <a:gd name="T5" fmla="*/ 173 h 302"/>
                    <a:gd name="T6" fmla="*/ 265 w 567"/>
                    <a:gd name="T7" fmla="*/ 146 h 302"/>
                    <a:gd name="T8" fmla="*/ 356 w 567"/>
                    <a:gd name="T9" fmla="*/ 18 h 302"/>
                    <a:gd name="T10" fmla="*/ 356 w 567"/>
                    <a:gd name="T11" fmla="*/ 0 h 302"/>
                    <a:gd name="T12" fmla="*/ 456 w 567"/>
                    <a:gd name="T13" fmla="*/ 82 h 302"/>
                    <a:gd name="T14" fmla="*/ 502 w 567"/>
                    <a:gd name="T15" fmla="*/ 73 h 302"/>
                    <a:gd name="T16" fmla="*/ 529 w 567"/>
                    <a:gd name="T17" fmla="*/ 91 h 302"/>
                    <a:gd name="T18" fmla="*/ 566 w 567"/>
                    <a:gd name="T19" fmla="*/ 192 h 302"/>
                    <a:gd name="T20" fmla="*/ 420 w 567"/>
                    <a:gd name="T21" fmla="*/ 265 h 302"/>
                    <a:gd name="T22" fmla="*/ 402 w 567"/>
                    <a:gd name="T23" fmla="*/ 283 h 302"/>
                    <a:gd name="T24" fmla="*/ 119 w 567"/>
                    <a:gd name="T25" fmla="*/ 283 h 302"/>
                    <a:gd name="T26" fmla="*/ 119 w 567"/>
                    <a:gd name="T27" fmla="*/ 301 h 302"/>
                    <a:gd name="T28" fmla="*/ 0 w 567"/>
                    <a:gd name="T29" fmla="*/ 301 h 3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67"/>
                    <a:gd name="T46" fmla="*/ 0 h 302"/>
                    <a:gd name="T47" fmla="*/ 567 w 567"/>
                    <a:gd name="T48" fmla="*/ 302 h 30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67" h="302">
                      <a:moveTo>
                        <a:pt x="0" y="301"/>
                      </a:moveTo>
                      <a:lnTo>
                        <a:pt x="37" y="228"/>
                      </a:lnTo>
                      <a:lnTo>
                        <a:pt x="110" y="173"/>
                      </a:lnTo>
                      <a:lnTo>
                        <a:pt x="265" y="146"/>
                      </a:lnTo>
                      <a:lnTo>
                        <a:pt x="356" y="18"/>
                      </a:lnTo>
                      <a:lnTo>
                        <a:pt x="356" y="0"/>
                      </a:lnTo>
                      <a:lnTo>
                        <a:pt x="456" y="82"/>
                      </a:lnTo>
                      <a:lnTo>
                        <a:pt x="502" y="73"/>
                      </a:lnTo>
                      <a:lnTo>
                        <a:pt x="529" y="91"/>
                      </a:lnTo>
                      <a:lnTo>
                        <a:pt x="566" y="192"/>
                      </a:lnTo>
                      <a:lnTo>
                        <a:pt x="420" y="265"/>
                      </a:lnTo>
                      <a:lnTo>
                        <a:pt x="402" y="283"/>
                      </a:lnTo>
                      <a:lnTo>
                        <a:pt x="119" y="283"/>
                      </a:lnTo>
                      <a:lnTo>
                        <a:pt x="119" y="301"/>
                      </a:lnTo>
                      <a:lnTo>
                        <a:pt x="0" y="301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5" name="Freeform 102"/>
                <p:cNvSpPr>
                  <a:spLocks/>
                </p:cNvSpPr>
                <p:nvPr/>
              </p:nvSpPr>
              <p:spPr bwMode="auto">
                <a:xfrm>
                  <a:off x="3556" y="2461"/>
                  <a:ext cx="384" cy="348"/>
                </a:xfrm>
                <a:custGeom>
                  <a:avLst/>
                  <a:gdLst>
                    <a:gd name="T0" fmla="*/ 0 w 384"/>
                    <a:gd name="T1" fmla="*/ 0 h 348"/>
                    <a:gd name="T2" fmla="*/ 347 w 384"/>
                    <a:gd name="T3" fmla="*/ 0 h 348"/>
                    <a:gd name="T4" fmla="*/ 337 w 384"/>
                    <a:gd name="T5" fmla="*/ 46 h 348"/>
                    <a:gd name="T6" fmla="*/ 383 w 384"/>
                    <a:gd name="T7" fmla="*/ 46 h 348"/>
                    <a:gd name="T8" fmla="*/ 337 w 384"/>
                    <a:gd name="T9" fmla="*/ 174 h 348"/>
                    <a:gd name="T10" fmla="*/ 292 w 384"/>
                    <a:gd name="T11" fmla="*/ 237 h 348"/>
                    <a:gd name="T12" fmla="*/ 255 w 384"/>
                    <a:gd name="T13" fmla="*/ 347 h 348"/>
                    <a:gd name="T14" fmla="*/ 55 w 384"/>
                    <a:gd name="T15" fmla="*/ 347 h 348"/>
                    <a:gd name="T16" fmla="*/ 55 w 384"/>
                    <a:gd name="T17" fmla="*/ 292 h 348"/>
                    <a:gd name="T18" fmla="*/ 18 w 384"/>
                    <a:gd name="T19" fmla="*/ 283 h 348"/>
                    <a:gd name="T20" fmla="*/ 18 w 384"/>
                    <a:gd name="T21" fmla="*/ 73 h 348"/>
                    <a:gd name="T22" fmla="*/ 0 w 384"/>
                    <a:gd name="T23" fmla="*/ 0 h 3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84"/>
                    <a:gd name="T37" fmla="*/ 0 h 348"/>
                    <a:gd name="T38" fmla="*/ 384 w 384"/>
                    <a:gd name="T39" fmla="*/ 348 h 3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84" h="348">
                      <a:moveTo>
                        <a:pt x="0" y="0"/>
                      </a:moveTo>
                      <a:lnTo>
                        <a:pt x="347" y="0"/>
                      </a:lnTo>
                      <a:lnTo>
                        <a:pt x="337" y="46"/>
                      </a:lnTo>
                      <a:lnTo>
                        <a:pt x="383" y="46"/>
                      </a:lnTo>
                      <a:lnTo>
                        <a:pt x="337" y="174"/>
                      </a:lnTo>
                      <a:lnTo>
                        <a:pt x="292" y="237"/>
                      </a:lnTo>
                      <a:lnTo>
                        <a:pt x="255" y="347"/>
                      </a:lnTo>
                      <a:lnTo>
                        <a:pt x="55" y="347"/>
                      </a:lnTo>
                      <a:lnTo>
                        <a:pt x="55" y="292"/>
                      </a:lnTo>
                      <a:lnTo>
                        <a:pt x="18" y="283"/>
                      </a:lnTo>
                      <a:lnTo>
                        <a:pt x="18" y="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6" name="Freeform 103"/>
                <p:cNvSpPr>
                  <a:spLocks/>
                </p:cNvSpPr>
                <p:nvPr/>
              </p:nvSpPr>
              <p:spPr bwMode="auto">
                <a:xfrm>
                  <a:off x="3894" y="2461"/>
                  <a:ext cx="658" cy="165"/>
                </a:xfrm>
                <a:custGeom>
                  <a:avLst/>
                  <a:gdLst>
                    <a:gd name="T0" fmla="*/ 64 w 658"/>
                    <a:gd name="T1" fmla="*/ 18 h 165"/>
                    <a:gd name="T2" fmla="*/ 173 w 658"/>
                    <a:gd name="T3" fmla="*/ 18 h 165"/>
                    <a:gd name="T4" fmla="*/ 173 w 658"/>
                    <a:gd name="T5" fmla="*/ 0 h 165"/>
                    <a:gd name="T6" fmla="*/ 657 w 658"/>
                    <a:gd name="T7" fmla="*/ 0 h 165"/>
                    <a:gd name="T8" fmla="*/ 648 w 658"/>
                    <a:gd name="T9" fmla="*/ 36 h 165"/>
                    <a:gd name="T10" fmla="*/ 456 w 658"/>
                    <a:gd name="T11" fmla="*/ 118 h 165"/>
                    <a:gd name="T12" fmla="*/ 438 w 658"/>
                    <a:gd name="T13" fmla="*/ 164 h 165"/>
                    <a:gd name="T14" fmla="*/ 0 w 658"/>
                    <a:gd name="T15" fmla="*/ 164 h 165"/>
                    <a:gd name="T16" fmla="*/ 64 w 658"/>
                    <a:gd name="T17" fmla="*/ 18 h 1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8"/>
                    <a:gd name="T28" fmla="*/ 0 h 165"/>
                    <a:gd name="T29" fmla="*/ 658 w 658"/>
                    <a:gd name="T30" fmla="*/ 165 h 1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8" h="165">
                      <a:moveTo>
                        <a:pt x="64" y="18"/>
                      </a:moveTo>
                      <a:lnTo>
                        <a:pt x="173" y="18"/>
                      </a:lnTo>
                      <a:lnTo>
                        <a:pt x="173" y="0"/>
                      </a:lnTo>
                      <a:lnTo>
                        <a:pt x="657" y="0"/>
                      </a:lnTo>
                      <a:lnTo>
                        <a:pt x="648" y="36"/>
                      </a:lnTo>
                      <a:lnTo>
                        <a:pt x="456" y="118"/>
                      </a:lnTo>
                      <a:lnTo>
                        <a:pt x="438" y="164"/>
                      </a:lnTo>
                      <a:lnTo>
                        <a:pt x="0" y="164"/>
                      </a:lnTo>
                      <a:lnTo>
                        <a:pt x="64" y="1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7" name="Freeform 104"/>
                <p:cNvSpPr>
                  <a:spLocks/>
                </p:cNvSpPr>
                <p:nvPr/>
              </p:nvSpPr>
              <p:spPr bwMode="auto">
                <a:xfrm>
                  <a:off x="4332" y="2461"/>
                  <a:ext cx="685" cy="266"/>
                </a:xfrm>
                <a:custGeom>
                  <a:avLst/>
                  <a:gdLst>
                    <a:gd name="T0" fmla="*/ 219 w 685"/>
                    <a:gd name="T1" fmla="*/ 0 h 266"/>
                    <a:gd name="T2" fmla="*/ 657 w 685"/>
                    <a:gd name="T3" fmla="*/ 0 h 266"/>
                    <a:gd name="T4" fmla="*/ 684 w 685"/>
                    <a:gd name="T5" fmla="*/ 82 h 266"/>
                    <a:gd name="T6" fmla="*/ 611 w 685"/>
                    <a:gd name="T7" fmla="*/ 164 h 266"/>
                    <a:gd name="T8" fmla="*/ 502 w 685"/>
                    <a:gd name="T9" fmla="*/ 201 h 266"/>
                    <a:gd name="T10" fmla="*/ 456 w 685"/>
                    <a:gd name="T11" fmla="*/ 265 h 266"/>
                    <a:gd name="T12" fmla="*/ 347 w 685"/>
                    <a:gd name="T13" fmla="*/ 155 h 266"/>
                    <a:gd name="T14" fmla="*/ 264 w 685"/>
                    <a:gd name="T15" fmla="*/ 155 h 266"/>
                    <a:gd name="T16" fmla="*/ 255 w 685"/>
                    <a:gd name="T17" fmla="*/ 128 h 266"/>
                    <a:gd name="T18" fmla="*/ 137 w 685"/>
                    <a:gd name="T19" fmla="*/ 128 h 266"/>
                    <a:gd name="T20" fmla="*/ 91 w 685"/>
                    <a:gd name="T21" fmla="*/ 164 h 266"/>
                    <a:gd name="T22" fmla="*/ 0 w 685"/>
                    <a:gd name="T23" fmla="*/ 164 h 266"/>
                    <a:gd name="T24" fmla="*/ 18 w 685"/>
                    <a:gd name="T25" fmla="*/ 119 h 266"/>
                    <a:gd name="T26" fmla="*/ 210 w 685"/>
                    <a:gd name="T27" fmla="*/ 37 h 266"/>
                    <a:gd name="T28" fmla="*/ 219 w 685"/>
                    <a:gd name="T29" fmla="*/ 0 h 26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85"/>
                    <a:gd name="T46" fmla="*/ 0 h 266"/>
                    <a:gd name="T47" fmla="*/ 685 w 685"/>
                    <a:gd name="T48" fmla="*/ 266 h 26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85" h="266">
                      <a:moveTo>
                        <a:pt x="219" y="0"/>
                      </a:moveTo>
                      <a:lnTo>
                        <a:pt x="657" y="0"/>
                      </a:lnTo>
                      <a:lnTo>
                        <a:pt x="684" y="82"/>
                      </a:lnTo>
                      <a:lnTo>
                        <a:pt x="611" y="164"/>
                      </a:lnTo>
                      <a:lnTo>
                        <a:pt x="502" y="201"/>
                      </a:lnTo>
                      <a:lnTo>
                        <a:pt x="456" y="265"/>
                      </a:lnTo>
                      <a:lnTo>
                        <a:pt x="347" y="155"/>
                      </a:lnTo>
                      <a:lnTo>
                        <a:pt x="264" y="155"/>
                      </a:lnTo>
                      <a:lnTo>
                        <a:pt x="255" y="128"/>
                      </a:lnTo>
                      <a:lnTo>
                        <a:pt x="137" y="128"/>
                      </a:lnTo>
                      <a:lnTo>
                        <a:pt x="91" y="164"/>
                      </a:lnTo>
                      <a:lnTo>
                        <a:pt x="0" y="164"/>
                      </a:lnTo>
                      <a:lnTo>
                        <a:pt x="18" y="119"/>
                      </a:lnTo>
                      <a:lnTo>
                        <a:pt x="210" y="37"/>
                      </a:lnTo>
                      <a:lnTo>
                        <a:pt x="219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8" name="Freeform 105"/>
                <p:cNvSpPr>
                  <a:spLocks/>
                </p:cNvSpPr>
                <p:nvPr/>
              </p:nvSpPr>
              <p:spPr bwMode="auto">
                <a:xfrm>
                  <a:off x="4414" y="2589"/>
                  <a:ext cx="375" cy="329"/>
                </a:xfrm>
                <a:custGeom>
                  <a:avLst/>
                  <a:gdLst>
                    <a:gd name="T0" fmla="*/ 18 w 375"/>
                    <a:gd name="T1" fmla="*/ 36 h 329"/>
                    <a:gd name="T2" fmla="*/ 55 w 375"/>
                    <a:gd name="T3" fmla="*/ 0 h 329"/>
                    <a:gd name="T4" fmla="*/ 173 w 375"/>
                    <a:gd name="T5" fmla="*/ 0 h 329"/>
                    <a:gd name="T6" fmla="*/ 182 w 375"/>
                    <a:gd name="T7" fmla="*/ 27 h 329"/>
                    <a:gd name="T8" fmla="*/ 265 w 375"/>
                    <a:gd name="T9" fmla="*/ 27 h 329"/>
                    <a:gd name="T10" fmla="*/ 374 w 375"/>
                    <a:gd name="T11" fmla="*/ 137 h 329"/>
                    <a:gd name="T12" fmla="*/ 274 w 375"/>
                    <a:gd name="T13" fmla="*/ 237 h 329"/>
                    <a:gd name="T14" fmla="*/ 201 w 375"/>
                    <a:gd name="T15" fmla="*/ 264 h 329"/>
                    <a:gd name="T16" fmla="*/ 192 w 375"/>
                    <a:gd name="T17" fmla="*/ 328 h 329"/>
                    <a:gd name="T18" fmla="*/ 155 w 375"/>
                    <a:gd name="T19" fmla="*/ 255 h 329"/>
                    <a:gd name="T20" fmla="*/ 0 w 375"/>
                    <a:gd name="T21" fmla="*/ 73 h 329"/>
                    <a:gd name="T22" fmla="*/ 18 w 375"/>
                    <a:gd name="T23" fmla="*/ 36 h 3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75"/>
                    <a:gd name="T37" fmla="*/ 0 h 329"/>
                    <a:gd name="T38" fmla="*/ 375 w 375"/>
                    <a:gd name="T39" fmla="*/ 329 h 3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75" h="329">
                      <a:moveTo>
                        <a:pt x="18" y="36"/>
                      </a:moveTo>
                      <a:lnTo>
                        <a:pt x="55" y="0"/>
                      </a:lnTo>
                      <a:lnTo>
                        <a:pt x="173" y="0"/>
                      </a:lnTo>
                      <a:lnTo>
                        <a:pt x="182" y="27"/>
                      </a:lnTo>
                      <a:lnTo>
                        <a:pt x="265" y="27"/>
                      </a:lnTo>
                      <a:lnTo>
                        <a:pt x="374" y="137"/>
                      </a:lnTo>
                      <a:lnTo>
                        <a:pt x="274" y="237"/>
                      </a:lnTo>
                      <a:lnTo>
                        <a:pt x="201" y="264"/>
                      </a:lnTo>
                      <a:lnTo>
                        <a:pt x="192" y="328"/>
                      </a:lnTo>
                      <a:lnTo>
                        <a:pt x="155" y="255"/>
                      </a:lnTo>
                      <a:lnTo>
                        <a:pt x="0" y="73"/>
                      </a:lnTo>
                      <a:lnTo>
                        <a:pt x="18" y="36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9" name="Freeform 106"/>
                <p:cNvSpPr>
                  <a:spLocks/>
                </p:cNvSpPr>
                <p:nvPr/>
              </p:nvSpPr>
              <p:spPr bwMode="auto">
                <a:xfrm>
                  <a:off x="4250" y="2625"/>
                  <a:ext cx="356" cy="412"/>
                </a:xfrm>
                <a:custGeom>
                  <a:avLst/>
                  <a:gdLst>
                    <a:gd name="T0" fmla="*/ 0 w 356"/>
                    <a:gd name="T1" fmla="*/ 0 h 412"/>
                    <a:gd name="T2" fmla="*/ 182 w 356"/>
                    <a:gd name="T3" fmla="*/ 0 h 412"/>
                    <a:gd name="T4" fmla="*/ 164 w 356"/>
                    <a:gd name="T5" fmla="*/ 37 h 412"/>
                    <a:gd name="T6" fmla="*/ 319 w 356"/>
                    <a:gd name="T7" fmla="*/ 219 h 412"/>
                    <a:gd name="T8" fmla="*/ 355 w 356"/>
                    <a:gd name="T9" fmla="*/ 292 h 412"/>
                    <a:gd name="T10" fmla="*/ 309 w 356"/>
                    <a:gd name="T11" fmla="*/ 411 h 412"/>
                    <a:gd name="T12" fmla="*/ 64 w 356"/>
                    <a:gd name="T13" fmla="*/ 411 h 412"/>
                    <a:gd name="T14" fmla="*/ 36 w 356"/>
                    <a:gd name="T15" fmla="*/ 356 h 412"/>
                    <a:gd name="T16" fmla="*/ 27 w 356"/>
                    <a:gd name="T17" fmla="*/ 292 h 412"/>
                    <a:gd name="T18" fmla="*/ 55 w 356"/>
                    <a:gd name="T19" fmla="*/ 256 h 412"/>
                    <a:gd name="T20" fmla="*/ 0 w 356"/>
                    <a:gd name="T21" fmla="*/ 0 h 4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6"/>
                    <a:gd name="T34" fmla="*/ 0 h 412"/>
                    <a:gd name="T35" fmla="*/ 356 w 356"/>
                    <a:gd name="T36" fmla="*/ 412 h 4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6" h="412"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164" y="37"/>
                      </a:lnTo>
                      <a:lnTo>
                        <a:pt x="319" y="219"/>
                      </a:lnTo>
                      <a:lnTo>
                        <a:pt x="355" y="292"/>
                      </a:lnTo>
                      <a:lnTo>
                        <a:pt x="309" y="411"/>
                      </a:lnTo>
                      <a:lnTo>
                        <a:pt x="64" y="411"/>
                      </a:lnTo>
                      <a:lnTo>
                        <a:pt x="36" y="356"/>
                      </a:lnTo>
                      <a:lnTo>
                        <a:pt x="27" y="292"/>
                      </a:lnTo>
                      <a:lnTo>
                        <a:pt x="55" y="256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0" name="Freeform 107"/>
                <p:cNvSpPr>
                  <a:spLocks/>
                </p:cNvSpPr>
                <p:nvPr/>
              </p:nvSpPr>
              <p:spPr bwMode="auto">
                <a:xfrm>
                  <a:off x="4012" y="2625"/>
                  <a:ext cx="293" cy="430"/>
                </a:xfrm>
                <a:custGeom>
                  <a:avLst/>
                  <a:gdLst>
                    <a:gd name="T0" fmla="*/ 55 w 293"/>
                    <a:gd name="T1" fmla="*/ 0 h 430"/>
                    <a:gd name="T2" fmla="*/ 237 w 293"/>
                    <a:gd name="T3" fmla="*/ 0 h 430"/>
                    <a:gd name="T4" fmla="*/ 292 w 293"/>
                    <a:gd name="T5" fmla="*/ 265 h 430"/>
                    <a:gd name="T6" fmla="*/ 265 w 293"/>
                    <a:gd name="T7" fmla="*/ 292 h 430"/>
                    <a:gd name="T8" fmla="*/ 274 w 293"/>
                    <a:gd name="T9" fmla="*/ 356 h 430"/>
                    <a:gd name="T10" fmla="*/ 73 w 293"/>
                    <a:gd name="T11" fmla="*/ 356 h 430"/>
                    <a:gd name="T12" fmla="*/ 73 w 293"/>
                    <a:gd name="T13" fmla="*/ 420 h 430"/>
                    <a:gd name="T14" fmla="*/ 0 w 293"/>
                    <a:gd name="T15" fmla="*/ 429 h 430"/>
                    <a:gd name="T16" fmla="*/ 0 w 293"/>
                    <a:gd name="T17" fmla="*/ 310 h 430"/>
                    <a:gd name="T18" fmla="*/ 55 w 293"/>
                    <a:gd name="T19" fmla="*/ 0 h 4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3"/>
                    <a:gd name="T31" fmla="*/ 0 h 430"/>
                    <a:gd name="T32" fmla="*/ 293 w 293"/>
                    <a:gd name="T33" fmla="*/ 430 h 4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3" h="430">
                      <a:moveTo>
                        <a:pt x="55" y="0"/>
                      </a:moveTo>
                      <a:lnTo>
                        <a:pt x="237" y="0"/>
                      </a:lnTo>
                      <a:lnTo>
                        <a:pt x="292" y="265"/>
                      </a:lnTo>
                      <a:lnTo>
                        <a:pt x="265" y="292"/>
                      </a:lnTo>
                      <a:lnTo>
                        <a:pt x="274" y="356"/>
                      </a:lnTo>
                      <a:lnTo>
                        <a:pt x="73" y="356"/>
                      </a:lnTo>
                      <a:lnTo>
                        <a:pt x="73" y="420"/>
                      </a:lnTo>
                      <a:lnTo>
                        <a:pt x="0" y="429"/>
                      </a:lnTo>
                      <a:lnTo>
                        <a:pt x="0" y="310"/>
                      </a:lnTo>
                      <a:lnTo>
                        <a:pt x="55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1" name="Freeform 108"/>
                <p:cNvSpPr>
                  <a:spLocks/>
                </p:cNvSpPr>
                <p:nvPr/>
              </p:nvSpPr>
              <p:spPr bwMode="auto">
                <a:xfrm>
                  <a:off x="3811" y="2625"/>
                  <a:ext cx="257" cy="458"/>
                </a:xfrm>
                <a:custGeom>
                  <a:avLst/>
                  <a:gdLst>
                    <a:gd name="T0" fmla="*/ 82 w 257"/>
                    <a:gd name="T1" fmla="*/ 0 h 458"/>
                    <a:gd name="T2" fmla="*/ 256 w 257"/>
                    <a:gd name="T3" fmla="*/ 0 h 458"/>
                    <a:gd name="T4" fmla="*/ 201 w 257"/>
                    <a:gd name="T5" fmla="*/ 311 h 458"/>
                    <a:gd name="T6" fmla="*/ 201 w 257"/>
                    <a:gd name="T7" fmla="*/ 430 h 458"/>
                    <a:gd name="T8" fmla="*/ 146 w 257"/>
                    <a:gd name="T9" fmla="*/ 457 h 458"/>
                    <a:gd name="T10" fmla="*/ 119 w 257"/>
                    <a:gd name="T11" fmla="*/ 384 h 458"/>
                    <a:gd name="T12" fmla="*/ 0 w 257"/>
                    <a:gd name="T13" fmla="*/ 384 h 458"/>
                    <a:gd name="T14" fmla="*/ 37 w 257"/>
                    <a:gd name="T15" fmla="*/ 247 h 458"/>
                    <a:gd name="T16" fmla="*/ 0 w 257"/>
                    <a:gd name="T17" fmla="*/ 183 h 458"/>
                    <a:gd name="T18" fmla="*/ 37 w 257"/>
                    <a:gd name="T19" fmla="*/ 73 h 458"/>
                    <a:gd name="T20" fmla="*/ 82 w 257"/>
                    <a:gd name="T21" fmla="*/ 0 h 4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7"/>
                    <a:gd name="T34" fmla="*/ 0 h 458"/>
                    <a:gd name="T35" fmla="*/ 257 w 257"/>
                    <a:gd name="T36" fmla="*/ 458 h 45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7" h="458">
                      <a:moveTo>
                        <a:pt x="82" y="0"/>
                      </a:moveTo>
                      <a:lnTo>
                        <a:pt x="256" y="0"/>
                      </a:lnTo>
                      <a:lnTo>
                        <a:pt x="201" y="311"/>
                      </a:lnTo>
                      <a:lnTo>
                        <a:pt x="201" y="430"/>
                      </a:lnTo>
                      <a:lnTo>
                        <a:pt x="146" y="457"/>
                      </a:lnTo>
                      <a:lnTo>
                        <a:pt x="119" y="384"/>
                      </a:lnTo>
                      <a:lnTo>
                        <a:pt x="0" y="384"/>
                      </a:lnTo>
                      <a:lnTo>
                        <a:pt x="37" y="247"/>
                      </a:lnTo>
                      <a:lnTo>
                        <a:pt x="0" y="183"/>
                      </a:lnTo>
                      <a:lnTo>
                        <a:pt x="37" y="73"/>
                      </a:lnTo>
                      <a:lnTo>
                        <a:pt x="82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2" name="Freeform 109"/>
                <p:cNvSpPr>
                  <a:spLocks/>
                </p:cNvSpPr>
                <p:nvPr/>
              </p:nvSpPr>
              <p:spPr bwMode="auto">
                <a:xfrm>
                  <a:off x="4085" y="2981"/>
                  <a:ext cx="622" cy="549"/>
                </a:xfrm>
                <a:custGeom>
                  <a:avLst/>
                  <a:gdLst>
                    <a:gd name="T0" fmla="*/ 0 w 622"/>
                    <a:gd name="T1" fmla="*/ 0 h 549"/>
                    <a:gd name="T2" fmla="*/ 201 w 622"/>
                    <a:gd name="T3" fmla="*/ 0 h 549"/>
                    <a:gd name="T4" fmla="*/ 228 w 622"/>
                    <a:gd name="T5" fmla="*/ 55 h 549"/>
                    <a:gd name="T6" fmla="*/ 484 w 622"/>
                    <a:gd name="T7" fmla="*/ 55 h 549"/>
                    <a:gd name="T8" fmla="*/ 484 w 622"/>
                    <a:gd name="T9" fmla="*/ 100 h 549"/>
                    <a:gd name="T10" fmla="*/ 575 w 622"/>
                    <a:gd name="T11" fmla="*/ 265 h 549"/>
                    <a:gd name="T12" fmla="*/ 612 w 622"/>
                    <a:gd name="T13" fmla="*/ 374 h 549"/>
                    <a:gd name="T14" fmla="*/ 621 w 622"/>
                    <a:gd name="T15" fmla="*/ 457 h 549"/>
                    <a:gd name="T16" fmla="*/ 530 w 622"/>
                    <a:gd name="T17" fmla="*/ 539 h 549"/>
                    <a:gd name="T18" fmla="*/ 466 w 622"/>
                    <a:gd name="T19" fmla="*/ 548 h 549"/>
                    <a:gd name="T20" fmla="*/ 438 w 622"/>
                    <a:gd name="T21" fmla="*/ 384 h 549"/>
                    <a:gd name="T22" fmla="*/ 420 w 622"/>
                    <a:gd name="T23" fmla="*/ 384 h 549"/>
                    <a:gd name="T24" fmla="*/ 347 w 622"/>
                    <a:gd name="T25" fmla="*/ 283 h 549"/>
                    <a:gd name="T26" fmla="*/ 365 w 622"/>
                    <a:gd name="T27" fmla="*/ 201 h 549"/>
                    <a:gd name="T28" fmla="*/ 283 w 622"/>
                    <a:gd name="T29" fmla="*/ 110 h 549"/>
                    <a:gd name="T30" fmla="*/ 183 w 622"/>
                    <a:gd name="T31" fmla="*/ 137 h 549"/>
                    <a:gd name="T32" fmla="*/ 100 w 622"/>
                    <a:gd name="T33" fmla="*/ 64 h 549"/>
                    <a:gd name="T34" fmla="*/ 0 w 622"/>
                    <a:gd name="T35" fmla="*/ 64 h 549"/>
                    <a:gd name="T36" fmla="*/ 0 w 622"/>
                    <a:gd name="T37" fmla="*/ 0 h 54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22"/>
                    <a:gd name="T58" fmla="*/ 0 h 549"/>
                    <a:gd name="T59" fmla="*/ 622 w 622"/>
                    <a:gd name="T60" fmla="*/ 549 h 54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22" h="549">
                      <a:moveTo>
                        <a:pt x="0" y="0"/>
                      </a:moveTo>
                      <a:lnTo>
                        <a:pt x="201" y="0"/>
                      </a:lnTo>
                      <a:lnTo>
                        <a:pt x="228" y="55"/>
                      </a:lnTo>
                      <a:lnTo>
                        <a:pt x="484" y="55"/>
                      </a:lnTo>
                      <a:lnTo>
                        <a:pt x="484" y="100"/>
                      </a:lnTo>
                      <a:lnTo>
                        <a:pt x="575" y="265"/>
                      </a:lnTo>
                      <a:lnTo>
                        <a:pt x="612" y="374"/>
                      </a:lnTo>
                      <a:lnTo>
                        <a:pt x="621" y="457"/>
                      </a:lnTo>
                      <a:lnTo>
                        <a:pt x="530" y="539"/>
                      </a:lnTo>
                      <a:lnTo>
                        <a:pt x="466" y="548"/>
                      </a:lnTo>
                      <a:lnTo>
                        <a:pt x="438" y="384"/>
                      </a:lnTo>
                      <a:lnTo>
                        <a:pt x="420" y="384"/>
                      </a:lnTo>
                      <a:lnTo>
                        <a:pt x="347" y="283"/>
                      </a:lnTo>
                      <a:lnTo>
                        <a:pt x="365" y="201"/>
                      </a:lnTo>
                      <a:lnTo>
                        <a:pt x="283" y="110"/>
                      </a:lnTo>
                      <a:lnTo>
                        <a:pt x="183" y="137"/>
                      </a:lnTo>
                      <a:lnTo>
                        <a:pt x="100" y="64"/>
                      </a:lnTo>
                      <a:lnTo>
                        <a:pt x="0" y="64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3" name="Freeform 110"/>
                <p:cNvSpPr>
                  <a:spLocks/>
                </p:cNvSpPr>
                <p:nvPr/>
              </p:nvSpPr>
              <p:spPr bwMode="auto">
                <a:xfrm>
                  <a:off x="3602" y="2799"/>
                  <a:ext cx="384" cy="366"/>
                </a:xfrm>
                <a:custGeom>
                  <a:avLst/>
                  <a:gdLst>
                    <a:gd name="T0" fmla="*/ 9 w 384"/>
                    <a:gd name="T1" fmla="*/ 0 h 366"/>
                    <a:gd name="T2" fmla="*/ 210 w 384"/>
                    <a:gd name="T3" fmla="*/ 0 h 366"/>
                    <a:gd name="T4" fmla="*/ 246 w 384"/>
                    <a:gd name="T5" fmla="*/ 73 h 366"/>
                    <a:gd name="T6" fmla="*/ 210 w 384"/>
                    <a:gd name="T7" fmla="*/ 201 h 366"/>
                    <a:gd name="T8" fmla="*/ 328 w 384"/>
                    <a:gd name="T9" fmla="*/ 201 h 366"/>
                    <a:gd name="T10" fmla="*/ 356 w 384"/>
                    <a:gd name="T11" fmla="*/ 283 h 366"/>
                    <a:gd name="T12" fmla="*/ 383 w 384"/>
                    <a:gd name="T13" fmla="*/ 365 h 366"/>
                    <a:gd name="T14" fmla="*/ 219 w 384"/>
                    <a:gd name="T15" fmla="*/ 356 h 366"/>
                    <a:gd name="T16" fmla="*/ 27 w 384"/>
                    <a:gd name="T17" fmla="*/ 283 h 366"/>
                    <a:gd name="T18" fmla="*/ 55 w 384"/>
                    <a:gd name="T19" fmla="*/ 228 h 366"/>
                    <a:gd name="T20" fmla="*/ 0 w 384"/>
                    <a:gd name="T21" fmla="*/ 110 h 366"/>
                    <a:gd name="T22" fmla="*/ 9 w 384"/>
                    <a:gd name="T23" fmla="*/ 0 h 3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84"/>
                    <a:gd name="T37" fmla="*/ 0 h 366"/>
                    <a:gd name="T38" fmla="*/ 384 w 384"/>
                    <a:gd name="T39" fmla="*/ 366 h 36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84" h="366">
                      <a:moveTo>
                        <a:pt x="9" y="0"/>
                      </a:moveTo>
                      <a:lnTo>
                        <a:pt x="210" y="0"/>
                      </a:lnTo>
                      <a:lnTo>
                        <a:pt x="246" y="73"/>
                      </a:lnTo>
                      <a:lnTo>
                        <a:pt x="210" y="201"/>
                      </a:lnTo>
                      <a:lnTo>
                        <a:pt x="328" y="201"/>
                      </a:lnTo>
                      <a:lnTo>
                        <a:pt x="356" y="283"/>
                      </a:lnTo>
                      <a:lnTo>
                        <a:pt x="383" y="365"/>
                      </a:lnTo>
                      <a:lnTo>
                        <a:pt x="219" y="356"/>
                      </a:lnTo>
                      <a:lnTo>
                        <a:pt x="27" y="283"/>
                      </a:lnTo>
                      <a:lnTo>
                        <a:pt x="55" y="228"/>
                      </a:lnTo>
                      <a:lnTo>
                        <a:pt x="0" y="110"/>
                      </a:lnTo>
                      <a:lnTo>
                        <a:pt x="9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4" name="Freeform 111"/>
                <p:cNvSpPr>
                  <a:spLocks/>
                </p:cNvSpPr>
                <p:nvPr/>
              </p:nvSpPr>
              <p:spPr bwMode="auto">
                <a:xfrm>
                  <a:off x="2908" y="2415"/>
                  <a:ext cx="658" cy="339"/>
                </a:xfrm>
                <a:custGeom>
                  <a:avLst/>
                  <a:gdLst>
                    <a:gd name="T0" fmla="*/ 0 w 658"/>
                    <a:gd name="T1" fmla="*/ 0 h 339"/>
                    <a:gd name="T2" fmla="*/ 630 w 658"/>
                    <a:gd name="T3" fmla="*/ 0 h 339"/>
                    <a:gd name="T4" fmla="*/ 648 w 658"/>
                    <a:gd name="T5" fmla="*/ 55 h 339"/>
                    <a:gd name="T6" fmla="*/ 657 w 658"/>
                    <a:gd name="T7" fmla="*/ 128 h 339"/>
                    <a:gd name="T8" fmla="*/ 657 w 658"/>
                    <a:gd name="T9" fmla="*/ 338 h 339"/>
                    <a:gd name="T10" fmla="*/ 548 w 658"/>
                    <a:gd name="T11" fmla="*/ 311 h 339"/>
                    <a:gd name="T12" fmla="*/ 502 w 658"/>
                    <a:gd name="T13" fmla="*/ 320 h 339"/>
                    <a:gd name="T14" fmla="*/ 228 w 658"/>
                    <a:gd name="T15" fmla="*/ 256 h 339"/>
                    <a:gd name="T16" fmla="*/ 228 w 658"/>
                    <a:gd name="T17" fmla="*/ 91 h 339"/>
                    <a:gd name="T18" fmla="*/ 0 w 658"/>
                    <a:gd name="T19" fmla="*/ 91 h 339"/>
                    <a:gd name="T20" fmla="*/ 0 w 658"/>
                    <a:gd name="T21" fmla="*/ 0 h 3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58"/>
                    <a:gd name="T34" fmla="*/ 0 h 339"/>
                    <a:gd name="T35" fmla="*/ 658 w 658"/>
                    <a:gd name="T36" fmla="*/ 339 h 3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58" h="339">
                      <a:moveTo>
                        <a:pt x="0" y="0"/>
                      </a:moveTo>
                      <a:lnTo>
                        <a:pt x="630" y="0"/>
                      </a:lnTo>
                      <a:lnTo>
                        <a:pt x="648" y="55"/>
                      </a:lnTo>
                      <a:lnTo>
                        <a:pt x="657" y="128"/>
                      </a:lnTo>
                      <a:lnTo>
                        <a:pt x="657" y="338"/>
                      </a:lnTo>
                      <a:lnTo>
                        <a:pt x="548" y="311"/>
                      </a:lnTo>
                      <a:lnTo>
                        <a:pt x="502" y="320"/>
                      </a:lnTo>
                      <a:lnTo>
                        <a:pt x="228" y="256"/>
                      </a:lnTo>
                      <a:lnTo>
                        <a:pt x="228" y="91"/>
                      </a:lnTo>
                      <a:lnTo>
                        <a:pt x="0" y="91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5" name="Freeform 112"/>
                <p:cNvSpPr>
                  <a:spLocks/>
                </p:cNvSpPr>
                <p:nvPr/>
              </p:nvSpPr>
              <p:spPr bwMode="auto">
                <a:xfrm>
                  <a:off x="2625" y="2507"/>
                  <a:ext cx="1032" cy="922"/>
                </a:xfrm>
                <a:custGeom>
                  <a:avLst/>
                  <a:gdLst>
                    <a:gd name="T0" fmla="*/ 283 w 1032"/>
                    <a:gd name="T1" fmla="*/ 0 h 922"/>
                    <a:gd name="T2" fmla="*/ 511 w 1032"/>
                    <a:gd name="T3" fmla="*/ 0 h 922"/>
                    <a:gd name="T4" fmla="*/ 511 w 1032"/>
                    <a:gd name="T5" fmla="*/ 164 h 922"/>
                    <a:gd name="T6" fmla="*/ 785 w 1032"/>
                    <a:gd name="T7" fmla="*/ 228 h 922"/>
                    <a:gd name="T8" fmla="*/ 830 w 1032"/>
                    <a:gd name="T9" fmla="*/ 219 h 922"/>
                    <a:gd name="T10" fmla="*/ 940 w 1032"/>
                    <a:gd name="T11" fmla="*/ 246 h 922"/>
                    <a:gd name="T12" fmla="*/ 985 w 1032"/>
                    <a:gd name="T13" fmla="*/ 246 h 922"/>
                    <a:gd name="T14" fmla="*/ 976 w 1032"/>
                    <a:gd name="T15" fmla="*/ 410 h 922"/>
                    <a:gd name="T16" fmla="*/ 1031 w 1032"/>
                    <a:gd name="T17" fmla="*/ 529 h 922"/>
                    <a:gd name="T18" fmla="*/ 1004 w 1032"/>
                    <a:gd name="T19" fmla="*/ 584 h 922"/>
                    <a:gd name="T20" fmla="*/ 903 w 1032"/>
                    <a:gd name="T21" fmla="*/ 602 h 922"/>
                    <a:gd name="T22" fmla="*/ 766 w 1032"/>
                    <a:gd name="T23" fmla="*/ 720 h 922"/>
                    <a:gd name="T24" fmla="*/ 730 w 1032"/>
                    <a:gd name="T25" fmla="*/ 821 h 922"/>
                    <a:gd name="T26" fmla="*/ 748 w 1032"/>
                    <a:gd name="T27" fmla="*/ 921 h 922"/>
                    <a:gd name="T28" fmla="*/ 566 w 1032"/>
                    <a:gd name="T29" fmla="*/ 848 h 922"/>
                    <a:gd name="T30" fmla="*/ 447 w 1032"/>
                    <a:gd name="T31" fmla="*/ 647 h 922"/>
                    <a:gd name="T32" fmla="*/ 347 w 1032"/>
                    <a:gd name="T33" fmla="*/ 620 h 922"/>
                    <a:gd name="T34" fmla="*/ 292 w 1032"/>
                    <a:gd name="T35" fmla="*/ 675 h 922"/>
                    <a:gd name="T36" fmla="*/ 219 w 1032"/>
                    <a:gd name="T37" fmla="*/ 629 h 922"/>
                    <a:gd name="T38" fmla="*/ 155 w 1032"/>
                    <a:gd name="T39" fmla="*/ 511 h 922"/>
                    <a:gd name="T40" fmla="*/ 0 w 1032"/>
                    <a:gd name="T41" fmla="*/ 374 h 922"/>
                    <a:gd name="T42" fmla="*/ 283 w 1032"/>
                    <a:gd name="T43" fmla="*/ 374 h 922"/>
                    <a:gd name="T44" fmla="*/ 283 w 1032"/>
                    <a:gd name="T45" fmla="*/ 0 h 9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32"/>
                    <a:gd name="T70" fmla="*/ 0 h 922"/>
                    <a:gd name="T71" fmla="*/ 1032 w 1032"/>
                    <a:gd name="T72" fmla="*/ 922 h 9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32" h="922">
                      <a:moveTo>
                        <a:pt x="283" y="0"/>
                      </a:moveTo>
                      <a:lnTo>
                        <a:pt x="511" y="0"/>
                      </a:lnTo>
                      <a:lnTo>
                        <a:pt x="511" y="164"/>
                      </a:lnTo>
                      <a:lnTo>
                        <a:pt x="785" y="228"/>
                      </a:lnTo>
                      <a:lnTo>
                        <a:pt x="830" y="219"/>
                      </a:lnTo>
                      <a:lnTo>
                        <a:pt x="940" y="246"/>
                      </a:lnTo>
                      <a:lnTo>
                        <a:pt x="985" y="246"/>
                      </a:lnTo>
                      <a:lnTo>
                        <a:pt x="976" y="410"/>
                      </a:lnTo>
                      <a:lnTo>
                        <a:pt x="1031" y="529"/>
                      </a:lnTo>
                      <a:lnTo>
                        <a:pt x="1004" y="584"/>
                      </a:lnTo>
                      <a:lnTo>
                        <a:pt x="903" y="602"/>
                      </a:lnTo>
                      <a:lnTo>
                        <a:pt x="766" y="720"/>
                      </a:lnTo>
                      <a:lnTo>
                        <a:pt x="730" y="821"/>
                      </a:lnTo>
                      <a:lnTo>
                        <a:pt x="748" y="921"/>
                      </a:lnTo>
                      <a:lnTo>
                        <a:pt x="566" y="848"/>
                      </a:lnTo>
                      <a:lnTo>
                        <a:pt x="447" y="647"/>
                      </a:lnTo>
                      <a:lnTo>
                        <a:pt x="347" y="620"/>
                      </a:lnTo>
                      <a:lnTo>
                        <a:pt x="292" y="675"/>
                      </a:lnTo>
                      <a:lnTo>
                        <a:pt x="219" y="629"/>
                      </a:lnTo>
                      <a:lnTo>
                        <a:pt x="155" y="511"/>
                      </a:lnTo>
                      <a:lnTo>
                        <a:pt x="0" y="374"/>
                      </a:lnTo>
                      <a:lnTo>
                        <a:pt x="283" y="374"/>
                      </a:lnTo>
                      <a:lnTo>
                        <a:pt x="283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6" name="Freeform 113"/>
                <p:cNvSpPr>
                  <a:spLocks/>
                </p:cNvSpPr>
                <p:nvPr/>
              </p:nvSpPr>
              <p:spPr bwMode="auto">
                <a:xfrm>
                  <a:off x="2470" y="2406"/>
                  <a:ext cx="439" cy="558"/>
                </a:xfrm>
                <a:custGeom>
                  <a:avLst/>
                  <a:gdLst>
                    <a:gd name="T0" fmla="*/ 0 w 439"/>
                    <a:gd name="T1" fmla="*/ 0 h 558"/>
                    <a:gd name="T2" fmla="*/ 438 w 439"/>
                    <a:gd name="T3" fmla="*/ 0 h 558"/>
                    <a:gd name="T4" fmla="*/ 438 w 439"/>
                    <a:gd name="T5" fmla="*/ 484 h 558"/>
                    <a:gd name="T6" fmla="*/ 155 w 439"/>
                    <a:gd name="T7" fmla="*/ 484 h 558"/>
                    <a:gd name="T8" fmla="*/ 73 w 439"/>
                    <a:gd name="T9" fmla="*/ 484 h 558"/>
                    <a:gd name="T10" fmla="*/ 73 w 439"/>
                    <a:gd name="T11" fmla="*/ 557 h 558"/>
                    <a:gd name="T12" fmla="*/ 0 w 439"/>
                    <a:gd name="T13" fmla="*/ 557 h 558"/>
                    <a:gd name="T14" fmla="*/ 0 w 439"/>
                    <a:gd name="T15" fmla="*/ 0 h 5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9"/>
                    <a:gd name="T25" fmla="*/ 0 h 558"/>
                    <a:gd name="T26" fmla="*/ 439 w 439"/>
                    <a:gd name="T27" fmla="*/ 558 h 5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9" h="558">
                      <a:moveTo>
                        <a:pt x="0" y="0"/>
                      </a:moveTo>
                      <a:lnTo>
                        <a:pt x="438" y="0"/>
                      </a:lnTo>
                      <a:lnTo>
                        <a:pt x="438" y="484"/>
                      </a:lnTo>
                      <a:lnTo>
                        <a:pt x="155" y="484"/>
                      </a:lnTo>
                      <a:lnTo>
                        <a:pt x="73" y="484"/>
                      </a:lnTo>
                      <a:lnTo>
                        <a:pt x="73" y="557"/>
                      </a:lnTo>
                      <a:lnTo>
                        <a:pt x="0" y="557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44" name="Group 114"/>
              <p:cNvGrpSpPr>
                <a:grpSpLocks/>
              </p:cNvGrpSpPr>
              <p:nvPr/>
            </p:nvGrpSpPr>
            <p:grpSpPr bwMode="auto">
              <a:xfrm>
                <a:off x="1311" y="1211"/>
                <a:ext cx="1160" cy="1753"/>
                <a:chOff x="1311" y="1211"/>
                <a:chExt cx="1160" cy="1753"/>
              </a:xfrm>
            </p:grpSpPr>
            <p:sp>
              <p:nvSpPr>
                <p:cNvPr id="20545" name="Freeform 115"/>
                <p:cNvSpPr>
                  <a:spLocks/>
                </p:cNvSpPr>
                <p:nvPr/>
              </p:nvSpPr>
              <p:spPr bwMode="auto">
                <a:xfrm>
                  <a:off x="2087" y="1932"/>
                  <a:ext cx="384" cy="484"/>
                </a:xfrm>
                <a:custGeom>
                  <a:avLst/>
                  <a:gdLst>
                    <a:gd name="T0" fmla="*/ 228 w 384"/>
                    <a:gd name="T1" fmla="*/ 91 h 484"/>
                    <a:gd name="T2" fmla="*/ 383 w 384"/>
                    <a:gd name="T3" fmla="*/ 91 h 484"/>
                    <a:gd name="T4" fmla="*/ 383 w 384"/>
                    <a:gd name="T5" fmla="*/ 483 h 484"/>
                    <a:gd name="T6" fmla="*/ 0 w 384"/>
                    <a:gd name="T7" fmla="*/ 483 h 484"/>
                    <a:gd name="T8" fmla="*/ 0 w 384"/>
                    <a:gd name="T9" fmla="*/ 0 h 484"/>
                    <a:gd name="T10" fmla="*/ 228 w 384"/>
                    <a:gd name="T11" fmla="*/ 0 h 484"/>
                    <a:gd name="T12" fmla="*/ 228 w 384"/>
                    <a:gd name="T13" fmla="*/ 91 h 4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484"/>
                    <a:gd name="T23" fmla="*/ 384 w 384"/>
                    <a:gd name="T24" fmla="*/ 484 h 4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484">
                      <a:moveTo>
                        <a:pt x="228" y="91"/>
                      </a:moveTo>
                      <a:lnTo>
                        <a:pt x="383" y="91"/>
                      </a:lnTo>
                      <a:lnTo>
                        <a:pt x="383" y="483"/>
                      </a:lnTo>
                      <a:lnTo>
                        <a:pt x="0" y="483"/>
                      </a:lnTo>
                      <a:lnTo>
                        <a:pt x="0" y="0"/>
                      </a:lnTo>
                      <a:lnTo>
                        <a:pt x="228" y="0"/>
                      </a:lnTo>
                      <a:lnTo>
                        <a:pt x="228" y="91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6" name="Freeform 116"/>
                <p:cNvSpPr>
                  <a:spLocks/>
                </p:cNvSpPr>
                <p:nvPr/>
              </p:nvSpPr>
              <p:spPr bwMode="auto">
                <a:xfrm>
                  <a:off x="1311" y="1211"/>
                  <a:ext cx="549" cy="339"/>
                </a:xfrm>
                <a:custGeom>
                  <a:avLst/>
                  <a:gdLst>
                    <a:gd name="T0" fmla="*/ 119 w 549"/>
                    <a:gd name="T1" fmla="*/ 0 h 339"/>
                    <a:gd name="T2" fmla="*/ 146 w 549"/>
                    <a:gd name="T3" fmla="*/ 100 h 339"/>
                    <a:gd name="T4" fmla="*/ 128 w 549"/>
                    <a:gd name="T5" fmla="*/ 128 h 339"/>
                    <a:gd name="T6" fmla="*/ 0 w 549"/>
                    <a:gd name="T7" fmla="*/ 100 h 339"/>
                    <a:gd name="T8" fmla="*/ 37 w 549"/>
                    <a:gd name="T9" fmla="*/ 283 h 339"/>
                    <a:gd name="T10" fmla="*/ 100 w 549"/>
                    <a:gd name="T11" fmla="*/ 283 h 339"/>
                    <a:gd name="T12" fmla="*/ 119 w 549"/>
                    <a:gd name="T13" fmla="*/ 338 h 339"/>
                    <a:gd name="T14" fmla="*/ 365 w 549"/>
                    <a:gd name="T15" fmla="*/ 292 h 339"/>
                    <a:gd name="T16" fmla="*/ 548 w 549"/>
                    <a:gd name="T17" fmla="*/ 292 h 339"/>
                    <a:gd name="T18" fmla="*/ 548 w 549"/>
                    <a:gd name="T19" fmla="*/ 0 h 339"/>
                    <a:gd name="T20" fmla="*/ 119 w 549"/>
                    <a:gd name="T21" fmla="*/ 0 h 3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49"/>
                    <a:gd name="T34" fmla="*/ 0 h 339"/>
                    <a:gd name="T35" fmla="*/ 549 w 549"/>
                    <a:gd name="T36" fmla="*/ 339 h 3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49" h="339">
                      <a:moveTo>
                        <a:pt x="119" y="0"/>
                      </a:moveTo>
                      <a:lnTo>
                        <a:pt x="146" y="100"/>
                      </a:lnTo>
                      <a:lnTo>
                        <a:pt x="128" y="128"/>
                      </a:lnTo>
                      <a:lnTo>
                        <a:pt x="0" y="100"/>
                      </a:lnTo>
                      <a:lnTo>
                        <a:pt x="37" y="283"/>
                      </a:lnTo>
                      <a:lnTo>
                        <a:pt x="100" y="283"/>
                      </a:lnTo>
                      <a:lnTo>
                        <a:pt x="119" y="338"/>
                      </a:lnTo>
                      <a:lnTo>
                        <a:pt x="365" y="292"/>
                      </a:lnTo>
                      <a:lnTo>
                        <a:pt x="548" y="292"/>
                      </a:lnTo>
                      <a:lnTo>
                        <a:pt x="548" y="0"/>
                      </a:lnTo>
                      <a:lnTo>
                        <a:pt x="119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7" name="Freeform 117"/>
                <p:cNvSpPr>
                  <a:spLocks/>
                </p:cNvSpPr>
                <p:nvPr/>
              </p:nvSpPr>
              <p:spPr bwMode="auto">
                <a:xfrm>
                  <a:off x="1311" y="1494"/>
                  <a:ext cx="576" cy="439"/>
                </a:xfrm>
                <a:custGeom>
                  <a:avLst/>
                  <a:gdLst>
                    <a:gd name="T0" fmla="*/ 37 w 576"/>
                    <a:gd name="T1" fmla="*/ 0 h 439"/>
                    <a:gd name="T2" fmla="*/ 100 w 576"/>
                    <a:gd name="T3" fmla="*/ 0 h 439"/>
                    <a:gd name="T4" fmla="*/ 119 w 576"/>
                    <a:gd name="T5" fmla="*/ 55 h 439"/>
                    <a:gd name="T6" fmla="*/ 356 w 576"/>
                    <a:gd name="T7" fmla="*/ 9 h 439"/>
                    <a:gd name="T8" fmla="*/ 548 w 576"/>
                    <a:gd name="T9" fmla="*/ 9 h 439"/>
                    <a:gd name="T10" fmla="*/ 575 w 576"/>
                    <a:gd name="T11" fmla="*/ 55 h 439"/>
                    <a:gd name="T12" fmla="*/ 538 w 576"/>
                    <a:gd name="T13" fmla="*/ 219 h 439"/>
                    <a:gd name="T14" fmla="*/ 557 w 576"/>
                    <a:gd name="T15" fmla="*/ 219 h 439"/>
                    <a:gd name="T16" fmla="*/ 557 w 576"/>
                    <a:gd name="T17" fmla="*/ 438 h 439"/>
                    <a:gd name="T18" fmla="*/ 18 w 576"/>
                    <a:gd name="T19" fmla="*/ 438 h 439"/>
                    <a:gd name="T20" fmla="*/ 0 w 576"/>
                    <a:gd name="T21" fmla="*/ 338 h 439"/>
                    <a:gd name="T22" fmla="*/ 37 w 576"/>
                    <a:gd name="T23" fmla="*/ 0 h 4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6"/>
                    <a:gd name="T37" fmla="*/ 0 h 439"/>
                    <a:gd name="T38" fmla="*/ 576 w 576"/>
                    <a:gd name="T39" fmla="*/ 439 h 4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6" h="439">
                      <a:moveTo>
                        <a:pt x="37" y="0"/>
                      </a:moveTo>
                      <a:lnTo>
                        <a:pt x="100" y="0"/>
                      </a:lnTo>
                      <a:lnTo>
                        <a:pt x="119" y="55"/>
                      </a:lnTo>
                      <a:lnTo>
                        <a:pt x="356" y="9"/>
                      </a:lnTo>
                      <a:lnTo>
                        <a:pt x="548" y="9"/>
                      </a:lnTo>
                      <a:lnTo>
                        <a:pt x="575" y="55"/>
                      </a:lnTo>
                      <a:lnTo>
                        <a:pt x="538" y="219"/>
                      </a:lnTo>
                      <a:lnTo>
                        <a:pt x="557" y="219"/>
                      </a:lnTo>
                      <a:lnTo>
                        <a:pt x="557" y="438"/>
                      </a:lnTo>
                      <a:lnTo>
                        <a:pt x="18" y="438"/>
                      </a:lnTo>
                      <a:lnTo>
                        <a:pt x="0" y="338"/>
                      </a:lnTo>
                      <a:lnTo>
                        <a:pt x="37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8" name="Freeform 118"/>
                <p:cNvSpPr>
                  <a:spLocks/>
                </p:cNvSpPr>
                <p:nvPr/>
              </p:nvSpPr>
              <p:spPr bwMode="auto">
                <a:xfrm>
                  <a:off x="1840" y="1211"/>
                  <a:ext cx="467" cy="722"/>
                </a:xfrm>
                <a:custGeom>
                  <a:avLst/>
                  <a:gdLst>
                    <a:gd name="T0" fmla="*/ 18 w 467"/>
                    <a:gd name="T1" fmla="*/ 0 h 722"/>
                    <a:gd name="T2" fmla="*/ 101 w 467"/>
                    <a:gd name="T3" fmla="*/ 0 h 722"/>
                    <a:gd name="T4" fmla="*/ 101 w 467"/>
                    <a:gd name="T5" fmla="*/ 119 h 722"/>
                    <a:gd name="T6" fmla="*/ 238 w 467"/>
                    <a:gd name="T7" fmla="*/ 265 h 722"/>
                    <a:gd name="T8" fmla="*/ 210 w 467"/>
                    <a:gd name="T9" fmla="*/ 329 h 722"/>
                    <a:gd name="T10" fmla="*/ 219 w 467"/>
                    <a:gd name="T11" fmla="*/ 365 h 722"/>
                    <a:gd name="T12" fmla="*/ 274 w 467"/>
                    <a:gd name="T13" fmla="*/ 347 h 722"/>
                    <a:gd name="T14" fmla="*/ 347 w 467"/>
                    <a:gd name="T15" fmla="*/ 475 h 722"/>
                    <a:gd name="T16" fmla="*/ 466 w 467"/>
                    <a:gd name="T17" fmla="*/ 438 h 722"/>
                    <a:gd name="T18" fmla="*/ 466 w 467"/>
                    <a:gd name="T19" fmla="*/ 721 h 722"/>
                    <a:gd name="T20" fmla="*/ 247 w 467"/>
                    <a:gd name="T21" fmla="*/ 721 h 722"/>
                    <a:gd name="T22" fmla="*/ 27 w 467"/>
                    <a:gd name="T23" fmla="*/ 721 h 722"/>
                    <a:gd name="T24" fmla="*/ 27 w 467"/>
                    <a:gd name="T25" fmla="*/ 502 h 722"/>
                    <a:gd name="T26" fmla="*/ 0 w 467"/>
                    <a:gd name="T27" fmla="*/ 502 h 722"/>
                    <a:gd name="T28" fmla="*/ 46 w 467"/>
                    <a:gd name="T29" fmla="*/ 338 h 722"/>
                    <a:gd name="T30" fmla="*/ 18 w 467"/>
                    <a:gd name="T31" fmla="*/ 292 h 722"/>
                    <a:gd name="T32" fmla="*/ 18 w 467"/>
                    <a:gd name="T33" fmla="*/ 0 h 7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67"/>
                    <a:gd name="T52" fmla="*/ 0 h 722"/>
                    <a:gd name="T53" fmla="*/ 467 w 467"/>
                    <a:gd name="T54" fmla="*/ 722 h 7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67" h="722">
                      <a:moveTo>
                        <a:pt x="18" y="0"/>
                      </a:moveTo>
                      <a:lnTo>
                        <a:pt x="101" y="0"/>
                      </a:lnTo>
                      <a:lnTo>
                        <a:pt x="101" y="119"/>
                      </a:lnTo>
                      <a:lnTo>
                        <a:pt x="238" y="265"/>
                      </a:lnTo>
                      <a:lnTo>
                        <a:pt x="210" y="329"/>
                      </a:lnTo>
                      <a:lnTo>
                        <a:pt x="219" y="365"/>
                      </a:lnTo>
                      <a:lnTo>
                        <a:pt x="274" y="347"/>
                      </a:lnTo>
                      <a:lnTo>
                        <a:pt x="347" y="475"/>
                      </a:lnTo>
                      <a:lnTo>
                        <a:pt x="466" y="438"/>
                      </a:lnTo>
                      <a:lnTo>
                        <a:pt x="466" y="721"/>
                      </a:lnTo>
                      <a:lnTo>
                        <a:pt x="247" y="721"/>
                      </a:lnTo>
                      <a:lnTo>
                        <a:pt x="27" y="721"/>
                      </a:lnTo>
                      <a:lnTo>
                        <a:pt x="27" y="502"/>
                      </a:lnTo>
                      <a:lnTo>
                        <a:pt x="0" y="502"/>
                      </a:lnTo>
                      <a:lnTo>
                        <a:pt x="46" y="338"/>
                      </a:lnTo>
                      <a:lnTo>
                        <a:pt x="18" y="292"/>
                      </a:lnTo>
                      <a:lnTo>
                        <a:pt x="18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9" name="Freeform 119"/>
                <p:cNvSpPr>
                  <a:spLocks/>
                </p:cNvSpPr>
                <p:nvPr/>
              </p:nvSpPr>
              <p:spPr bwMode="auto">
                <a:xfrm>
                  <a:off x="1649" y="1932"/>
                  <a:ext cx="439" cy="703"/>
                </a:xfrm>
                <a:custGeom>
                  <a:avLst/>
                  <a:gdLst>
                    <a:gd name="T0" fmla="*/ 0 w 439"/>
                    <a:gd name="T1" fmla="*/ 0 h 703"/>
                    <a:gd name="T2" fmla="*/ 438 w 439"/>
                    <a:gd name="T3" fmla="*/ 0 h 703"/>
                    <a:gd name="T4" fmla="*/ 438 w 439"/>
                    <a:gd name="T5" fmla="*/ 483 h 703"/>
                    <a:gd name="T6" fmla="*/ 438 w 439"/>
                    <a:gd name="T7" fmla="*/ 583 h 703"/>
                    <a:gd name="T8" fmla="*/ 392 w 439"/>
                    <a:gd name="T9" fmla="*/ 574 h 703"/>
                    <a:gd name="T10" fmla="*/ 411 w 439"/>
                    <a:gd name="T11" fmla="*/ 702 h 703"/>
                    <a:gd name="T12" fmla="*/ 0 w 439"/>
                    <a:gd name="T13" fmla="*/ 301 h 703"/>
                    <a:gd name="T14" fmla="*/ 0 w 439"/>
                    <a:gd name="T15" fmla="*/ 0 h 7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9"/>
                    <a:gd name="T25" fmla="*/ 0 h 703"/>
                    <a:gd name="T26" fmla="*/ 439 w 439"/>
                    <a:gd name="T27" fmla="*/ 703 h 7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9" h="703">
                      <a:moveTo>
                        <a:pt x="0" y="0"/>
                      </a:moveTo>
                      <a:lnTo>
                        <a:pt x="438" y="0"/>
                      </a:lnTo>
                      <a:lnTo>
                        <a:pt x="438" y="483"/>
                      </a:lnTo>
                      <a:lnTo>
                        <a:pt x="438" y="583"/>
                      </a:lnTo>
                      <a:lnTo>
                        <a:pt x="392" y="574"/>
                      </a:lnTo>
                      <a:lnTo>
                        <a:pt x="411" y="702"/>
                      </a:lnTo>
                      <a:lnTo>
                        <a:pt x="0" y="301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0" name="Freeform 120"/>
                <p:cNvSpPr>
                  <a:spLocks/>
                </p:cNvSpPr>
                <p:nvPr/>
              </p:nvSpPr>
              <p:spPr bwMode="auto">
                <a:xfrm>
                  <a:off x="2041" y="2415"/>
                  <a:ext cx="430" cy="549"/>
                </a:xfrm>
                <a:custGeom>
                  <a:avLst/>
                  <a:gdLst>
                    <a:gd name="T0" fmla="*/ 46 w 430"/>
                    <a:gd name="T1" fmla="*/ 0 h 549"/>
                    <a:gd name="T2" fmla="*/ 429 w 430"/>
                    <a:gd name="T3" fmla="*/ 0 h 549"/>
                    <a:gd name="T4" fmla="*/ 429 w 430"/>
                    <a:gd name="T5" fmla="*/ 548 h 549"/>
                    <a:gd name="T6" fmla="*/ 292 w 430"/>
                    <a:gd name="T7" fmla="*/ 548 h 549"/>
                    <a:gd name="T8" fmla="*/ 46 w 430"/>
                    <a:gd name="T9" fmla="*/ 429 h 549"/>
                    <a:gd name="T10" fmla="*/ 46 w 430"/>
                    <a:gd name="T11" fmla="*/ 393 h 549"/>
                    <a:gd name="T12" fmla="*/ 55 w 430"/>
                    <a:gd name="T13" fmla="*/ 274 h 549"/>
                    <a:gd name="T14" fmla="*/ 18 w 430"/>
                    <a:gd name="T15" fmla="*/ 219 h 549"/>
                    <a:gd name="T16" fmla="*/ 0 w 430"/>
                    <a:gd name="T17" fmla="*/ 91 h 549"/>
                    <a:gd name="T18" fmla="*/ 46 w 430"/>
                    <a:gd name="T19" fmla="*/ 100 h 549"/>
                    <a:gd name="T20" fmla="*/ 46 w 430"/>
                    <a:gd name="T21" fmla="*/ 0 h 5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30"/>
                    <a:gd name="T34" fmla="*/ 0 h 549"/>
                    <a:gd name="T35" fmla="*/ 430 w 430"/>
                    <a:gd name="T36" fmla="*/ 549 h 54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30" h="549">
                      <a:moveTo>
                        <a:pt x="46" y="0"/>
                      </a:moveTo>
                      <a:lnTo>
                        <a:pt x="429" y="0"/>
                      </a:lnTo>
                      <a:lnTo>
                        <a:pt x="429" y="548"/>
                      </a:lnTo>
                      <a:lnTo>
                        <a:pt x="292" y="548"/>
                      </a:lnTo>
                      <a:lnTo>
                        <a:pt x="46" y="429"/>
                      </a:lnTo>
                      <a:lnTo>
                        <a:pt x="46" y="393"/>
                      </a:lnTo>
                      <a:lnTo>
                        <a:pt x="55" y="274"/>
                      </a:lnTo>
                      <a:lnTo>
                        <a:pt x="18" y="219"/>
                      </a:lnTo>
                      <a:lnTo>
                        <a:pt x="0" y="91"/>
                      </a:lnTo>
                      <a:lnTo>
                        <a:pt x="46" y="100"/>
                      </a:lnTo>
                      <a:lnTo>
                        <a:pt x="46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1" name="Freeform 121"/>
                <p:cNvSpPr>
                  <a:spLocks/>
                </p:cNvSpPr>
                <p:nvPr/>
              </p:nvSpPr>
              <p:spPr bwMode="auto">
                <a:xfrm>
                  <a:off x="1311" y="1923"/>
                  <a:ext cx="786" cy="886"/>
                </a:xfrm>
                <a:custGeom>
                  <a:avLst/>
                  <a:gdLst>
                    <a:gd name="T0" fmla="*/ 18 w 786"/>
                    <a:gd name="T1" fmla="*/ 0 h 886"/>
                    <a:gd name="T2" fmla="*/ 338 w 786"/>
                    <a:gd name="T3" fmla="*/ 0 h 886"/>
                    <a:gd name="T4" fmla="*/ 338 w 786"/>
                    <a:gd name="T5" fmla="*/ 301 h 886"/>
                    <a:gd name="T6" fmla="*/ 748 w 786"/>
                    <a:gd name="T7" fmla="*/ 712 h 886"/>
                    <a:gd name="T8" fmla="*/ 785 w 786"/>
                    <a:gd name="T9" fmla="*/ 766 h 886"/>
                    <a:gd name="T10" fmla="*/ 767 w 786"/>
                    <a:gd name="T11" fmla="*/ 885 h 886"/>
                    <a:gd name="T12" fmla="*/ 566 w 786"/>
                    <a:gd name="T13" fmla="*/ 885 h 886"/>
                    <a:gd name="T14" fmla="*/ 383 w 786"/>
                    <a:gd name="T15" fmla="*/ 739 h 886"/>
                    <a:gd name="T16" fmla="*/ 310 w 786"/>
                    <a:gd name="T17" fmla="*/ 739 h 886"/>
                    <a:gd name="T18" fmla="*/ 155 w 786"/>
                    <a:gd name="T19" fmla="*/ 456 h 886"/>
                    <a:gd name="T20" fmla="*/ 46 w 786"/>
                    <a:gd name="T21" fmla="*/ 292 h 886"/>
                    <a:gd name="T22" fmla="*/ 64 w 786"/>
                    <a:gd name="T23" fmla="*/ 228 h 886"/>
                    <a:gd name="T24" fmla="*/ 0 w 786"/>
                    <a:gd name="T25" fmla="*/ 137 h 886"/>
                    <a:gd name="T26" fmla="*/ 18 w 786"/>
                    <a:gd name="T27" fmla="*/ 0 h 88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6"/>
                    <a:gd name="T43" fmla="*/ 0 h 886"/>
                    <a:gd name="T44" fmla="*/ 786 w 786"/>
                    <a:gd name="T45" fmla="*/ 886 h 88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6" h="886">
                      <a:moveTo>
                        <a:pt x="18" y="0"/>
                      </a:moveTo>
                      <a:lnTo>
                        <a:pt x="338" y="0"/>
                      </a:lnTo>
                      <a:lnTo>
                        <a:pt x="338" y="301"/>
                      </a:lnTo>
                      <a:lnTo>
                        <a:pt x="748" y="712"/>
                      </a:lnTo>
                      <a:lnTo>
                        <a:pt x="785" y="766"/>
                      </a:lnTo>
                      <a:lnTo>
                        <a:pt x="767" y="885"/>
                      </a:lnTo>
                      <a:lnTo>
                        <a:pt x="566" y="885"/>
                      </a:lnTo>
                      <a:lnTo>
                        <a:pt x="383" y="739"/>
                      </a:lnTo>
                      <a:lnTo>
                        <a:pt x="310" y="739"/>
                      </a:lnTo>
                      <a:lnTo>
                        <a:pt x="155" y="456"/>
                      </a:lnTo>
                      <a:lnTo>
                        <a:pt x="46" y="292"/>
                      </a:lnTo>
                      <a:lnTo>
                        <a:pt x="64" y="228"/>
                      </a:lnTo>
                      <a:lnTo>
                        <a:pt x="0" y="137"/>
                      </a:lnTo>
                      <a:lnTo>
                        <a:pt x="18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122"/>
          <p:cNvGrpSpPr>
            <a:grpSpLocks/>
          </p:cNvGrpSpPr>
          <p:nvPr/>
        </p:nvGrpSpPr>
        <p:grpSpPr bwMode="auto">
          <a:xfrm>
            <a:off x="6659563" y="2179638"/>
            <a:ext cx="1625600" cy="1538287"/>
            <a:chOff x="4642" y="1384"/>
            <a:chExt cx="1023" cy="969"/>
          </a:xfrm>
        </p:grpSpPr>
        <p:sp>
          <p:nvSpPr>
            <p:cNvPr id="20528" name="Freeform 123"/>
            <p:cNvSpPr>
              <a:spLocks/>
            </p:cNvSpPr>
            <p:nvPr/>
          </p:nvSpPr>
          <p:spPr bwMode="auto">
            <a:xfrm>
              <a:off x="4642" y="1886"/>
              <a:ext cx="430" cy="257"/>
            </a:xfrm>
            <a:custGeom>
              <a:avLst/>
              <a:gdLst>
                <a:gd name="T0" fmla="*/ 0 w 430"/>
                <a:gd name="T1" fmla="*/ 46 h 257"/>
                <a:gd name="T2" fmla="*/ 64 w 430"/>
                <a:gd name="T3" fmla="*/ 0 h 257"/>
                <a:gd name="T4" fmla="*/ 64 w 430"/>
                <a:gd name="T5" fmla="*/ 46 h 257"/>
                <a:gd name="T6" fmla="*/ 383 w 430"/>
                <a:gd name="T7" fmla="*/ 46 h 257"/>
                <a:gd name="T8" fmla="*/ 429 w 430"/>
                <a:gd name="T9" fmla="*/ 119 h 257"/>
                <a:gd name="T10" fmla="*/ 402 w 430"/>
                <a:gd name="T11" fmla="*/ 146 h 257"/>
                <a:gd name="T12" fmla="*/ 420 w 430"/>
                <a:gd name="T13" fmla="*/ 210 h 257"/>
                <a:gd name="T14" fmla="*/ 402 w 430"/>
                <a:gd name="T15" fmla="*/ 238 h 257"/>
                <a:gd name="T16" fmla="*/ 329 w 430"/>
                <a:gd name="T17" fmla="*/ 238 h 257"/>
                <a:gd name="T18" fmla="*/ 329 w 430"/>
                <a:gd name="T19" fmla="*/ 256 h 257"/>
                <a:gd name="T20" fmla="*/ 0 w 430"/>
                <a:gd name="T21" fmla="*/ 256 h 257"/>
                <a:gd name="T22" fmla="*/ 0 w 430"/>
                <a:gd name="T23" fmla="*/ 46 h 2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257"/>
                <a:gd name="T38" fmla="*/ 430 w 430"/>
                <a:gd name="T39" fmla="*/ 257 h 2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257">
                  <a:moveTo>
                    <a:pt x="0" y="46"/>
                  </a:moveTo>
                  <a:lnTo>
                    <a:pt x="64" y="0"/>
                  </a:lnTo>
                  <a:lnTo>
                    <a:pt x="64" y="46"/>
                  </a:lnTo>
                  <a:lnTo>
                    <a:pt x="383" y="46"/>
                  </a:lnTo>
                  <a:lnTo>
                    <a:pt x="429" y="119"/>
                  </a:lnTo>
                  <a:lnTo>
                    <a:pt x="402" y="146"/>
                  </a:lnTo>
                  <a:lnTo>
                    <a:pt x="420" y="210"/>
                  </a:lnTo>
                  <a:lnTo>
                    <a:pt x="402" y="238"/>
                  </a:lnTo>
                  <a:lnTo>
                    <a:pt x="329" y="238"/>
                  </a:lnTo>
                  <a:lnTo>
                    <a:pt x="329" y="256"/>
                  </a:lnTo>
                  <a:lnTo>
                    <a:pt x="0" y="256"/>
                  </a:lnTo>
                  <a:lnTo>
                    <a:pt x="0" y="4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124"/>
            <p:cNvSpPr>
              <a:spLocks/>
            </p:cNvSpPr>
            <p:nvPr/>
          </p:nvSpPr>
          <p:spPr bwMode="auto">
            <a:xfrm>
              <a:off x="4706" y="1612"/>
              <a:ext cx="475" cy="430"/>
            </a:xfrm>
            <a:custGeom>
              <a:avLst/>
              <a:gdLst>
                <a:gd name="T0" fmla="*/ 0 w 475"/>
                <a:gd name="T1" fmla="*/ 274 h 430"/>
                <a:gd name="T2" fmla="*/ 0 w 475"/>
                <a:gd name="T3" fmla="*/ 319 h 430"/>
                <a:gd name="T4" fmla="*/ 310 w 475"/>
                <a:gd name="T5" fmla="*/ 319 h 430"/>
                <a:gd name="T6" fmla="*/ 365 w 475"/>
                <a:gd name="T7" fmla="*/ 392 h 430"/>
                <a:gd name="T8" fmla="*/ 419 w 475"/>
                <a:gd name="T9" fmla="*/ 402 h 430"/>
                <a:gd name="T10" fmla="*/ 419 w 475"/>
                <a:gd name="T11" fmla="*/ 429 h 430"/>
                <a:gd name="T12" fmla="*/ 465 w 475"/>
                <a:gd name="T13" fmla="*/ 392 h 430"/>
                <a:gd name="T14" fmla="*/ 474 w 475"/>
                <a:gd name="T15" fmla="*/ 256 h 430"/>
                <a:gd name="T16" fmla="*/ 474 w 475"/>
                <a:gd name="T17" fmla="*/ 155 h 430"/>
                <a:gd name="T18" fmla="*/ 456 w 475"/>
                <a:gd name="T19" fmla="*/ 137 h 430"/>
                <a:gd name="T20" fmla="*/ 465 w 475"/>
                <a:gd name="T21" fmla="*/ 0 h 430"/>
                <a:gd name="T22" fmla="*/ 365 w 475"/>
                <a:gd name="T23" fmla="*/ 0 h 430"/>
                <a:gd name="T24" fmla="*/ 255 w 475"/>
                <a:gd name="T25" fmla="*/ 110 h 430"/>
                <a:gd name="T26" fmla="*/ 273 w 475"/>
                <a:gd name="T27" fmla="*/ 146 h 430"/>
                <a:gd name="T28" fmla="*/ 210 w 475"/>
                <a:gd name="T29" fmla="*/ 201 h 430"/>
                <a:gd name="T30" fmla="*/ 119 w 475"/>
                <a:gd name="T31" fmla="*/ 183 h 430"/>
                <a:gd name="T32" fmla="*/ 46 w 475"/>
                <a:gd name="T33" fmla="*/ 183 h 430"/>
                <a:gd name="T34" fmla="*/ 27 w 475"/>
                <a:gd name="T35" fmla="*/ 237 h 430"/>
                <a:gd name="T36" fmla="*/ 0 w 475"/>
                <a:gd name="T37" fmla="*/ 274 h 4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5"/>
                <a:gd name="T58" fmla="*/ 0 h 430"/>
                <a:gd name="T59" fmla="*/ 475 w 475"/>
                <a:gd name="T60" fmla="*/ 430 h 4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5" h="430">
                  <a:moveTo>
                    <a:pt x="0" y="274"/>
                  </a:moveTo>
                  <a:lnTo>
                    <a:pt x="0" y="319"/>
                  </a:lnTo>
                  <a:lnTo>
                    <a:pt x="310" y="319"/>
                  </a:lnTo>
                  <a:lnTo>
                    <a:pt x="365" y="392"/>
                  </a:lnTo>
                  <a:lnTo>
                    <a:pt x="419" y="402"/>
                  </a:lnTo>
                  <a:lnTo>
                    <a:pt x="419" y="429"/>
                  </a:lnTo>
                  <a:lnTo>
                    <a:pt x="465" y="392"/>
                  </a:lnTo>
                  <a:lnTo>
                    <a:pt x="474" y="256"/>
                  </a:lnTo>
                  <a:lnTo>
                    <a:pt x="474" y="155"/>
                  </a:lnTo>
                  <a:lnTo>
                    <a:pt x="456" y="137"/>
                  </a:lnTo>
                  <a:lnTo>
                    <a:pt x="465" y="0"/>
                  </a:lnTo>
                  <a:lnTo>
                    <a:pt x="365" y="0"/>
                  </a:lnTo>
                  <a:lnTo>
                    <a:pt x="255" y="110"/>
                  </a:lnTo>
                  <a:lnTo>
                    <a:pt x="273" y="146"/>
                  </a:lnTo>
                  <a:lnTo>
                    <a:pt x="210" y="201"/>
                  </a:lnTo>
                  <a:lnTo>
                    <a:pt x="119" y="183"/>
                  </a:lnTo>
                  <a:lnTo>
                    <a:pt x="46" y="183"/>
                  </a:lnTo>
                  <a:lnTo>
                    <a:pt x="27" y="237"/>
                  </a:lnTo>
                  <a:lnTo>
                    <a:pt x="0" y="27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125"/>
            <p:cNvSpPr>
              <a:spLocks/>
            </p:cNvSpPr>
            <p:nvPr/>
          </p:nvSpPr>
          <p:spPr bwMode="auto">
            <a:xfrm>
              <a:off x="5162" y="1622"/>
              <a:ext cx="174" cy="210"/>
            </a:xfrm>
            <a:custGeom>
              <a:avLst/>
              <a:gdLst>
                <a:gd name="T0" fmla="*/ 9 w 174"/>
                <a:gd name="T1" fmla="*/ 0 h 210"/>
                <a:gd name="T2" fmla="*/ 173 w 174"/>
                <a:gd name="T3" fmla="*/ 0 h 210"/>
                <a:gd name="T4" fmla="*/ 164 w 174"/>
                <a:gd name="T5" fmla="*/ 55 h 210"/>
                <a:gd name="T6" fmla="*/ 137 w 174"/>
                <a:gd name="T7" fmla="*/ 64 h 210"/>
                <a:gd name="T8" fmla="*/ 91 w 174"/>
                <a:gd name="T9" fmla="*/ 209 h 210"/>
                <a:gd name="T10" fmla="*/ 18 w 174"/>
                <a:gd name="T11" fmla="*/ 209 h 210"/>
                <a:gd name="T12" fmla="*/ 18 w 174"/>
                <a:gd name="T13" fmla="*/ 145 h 210"/>
                <a:gd name="T14" fmla="*/ 0 w 174"/>
                <a:gd name="T15" fmla="*/ 127 h 210"/>
                <a:gd name="T16" fmla="*/ 9 w 174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210"/>
                <a:gd name="T29" fmla="*/ 174 w 174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210">
                  <a:moveTo>
                    <a:pt x="9" y="0"/>
                  </a:moveTo>
                  <a:lnTo>
                    <a:pt x="173" y="0"/>
                  </a:lnTo>
                  <a:lnTo>
                    <a:pt x="164" y="55"/>
                  </a:lnTo>
                  <a:lnTo>
                    <a:pt x="137" y="64"/>
                  </a:lnTo>
                  <a:lnTo>
                    <a:pt x="91" y="209"/>
                  </a:lnTo>
                  <a:lnTo>
                    <a:pt x="18" y="209"/>
                  </a:lnTo>
                  <a:lnTo>
                    <a:pt x="18" y="145"/>
                  </a:lnTo>
                  <a:lnTo>
                    <a:pt x="0" y="127"/>
                  </a:lnTo>
                  <a:lnTo>
                    <a:pt x="9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126"/>
            <p:cNvSpPr>
              <a:spLocks/>
            </p:cNvSpPr>
            <p:nvPr/>
          </p:nvSpPr>
          <p:spPr bwMode="auto">
            <a:xfrm>
              <a:off x="5253" y="1539"/>
              <a:ext cx="138" cy="293"/>
            </a:xfrm>
            <a:custGeom>
              <a:avLst/>
              <a:gdLst>
                <a:gd name="T0" fmla="*/ 82 w 138"/>
                <a:gd name="T1" fmla="*/ 82 h 293"/>
                <a:gd name="T2" fmla="*/ 137 w 138"/>
                <a:gd name="T3" fmla="*/ 0 h 293"/>
                <a:gd name="T4" fmla="*/ 137 w 138"/>
                <a:gd name="T5" fmla="*/ 274 h 293"/>
                <a:gd name="T6" fmla="*/ 82 w 138"/>
                <a:gd name="T7" fmla="*/ 292 h 293"/>
                <a:gd name="T8" fmla="*/ 0 w 138"/>
                <a:gd name="T9" fmla="*/ 292 h 293"/>
                <a:gd name="T10" fmla="*/ 46 w 138"/>
                <a:gd name="T11" fmla="*/ 146 h 293"/>
                <a:gd name="T12" fmla="*/ 82 w 138"/>
                <a:gd name="T13" fmla="*/ 137 h 293"/>
                <a:gd name="T14" fmla="*/ 82 w 138"/>
                <a:gd name="T15" fmla="*/ 82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293"/>
                <a:gd name="T26" fmla="*/ 138 w 138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293">
                  <a:moveTo>
                    <a:pt x="82" y="82"/>
                  </a:moveTo>
                  <a:lnTo>
                    <a:pt x="137" y="0"/>
                  </a:lnTo>
                  <a:lnTo>
                    <a:pt x="137" y="274"/>
                  </a:lnTo>
                  <a:lnTo>
                    <a:pt x="82" y="292"/>
                  </a:lnTo>
                  <a:lnTo>
                    <a:pt x="0" y="292"/>
                  </a:lnTo>
                  <a:lnTo>
                    <a:pt x="46" y="146"/>
                  </a:lnTo>
                  <a:lnTo>
                    <a:pt x="82" y="137"/>
                  </a:lnTo>
                  <a:lnTo>
                    <a:pt x="82" y="82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127"/>
            <p:cNvSpPr>
              <a:spLocks/>
            </p:cNvSpPr>
            <p:nvPr/>
          </p:nvSpPr>
          <p:spPr bwMode="auto">
            <a:xfrm>
              <a:off x="5390" y="1384"/>
              <a:ext cx="275" cy="421"/>
            </a:xfrm>
            <a:custGeom>
              <a:avLst/>
              <a:gdLst>
                <a:gd name="T0" fmla="*/ 0 w 275"/>
                <a:gd name="T1" fmla="*/ 164 h 421"/>
                <a:gd name="T2" fmla="*/ 0 w 275"/>
                <a:gd name="T3" fmla="*/ 420 h 421"/>
                <a:gd name="T4" fmla="*/ 64 w 275"/>
                <a:gd name="T5" fmla="*/ 383 h 421"/>
                <a:gd name="T6" fmla="*/ 64 w 275"/>
                <a:gd name="T7" fmla="*/ 356 h 421"/>
                <a:gd name="T8" fmla="*/ 274 w 275"/>
                <a:gd name="T9" fmla="*/ 201 h 421"/>
                <a:gd name="T10" fmla="*/ 265 w 275"/>
                <a:gd name="T11" fmla="*/ 146 h 421"/>
                <a:gd name="T12" fmla="*/ 228 w 275"/>
                <a:gd name="T13" fmla="*/ 128 h 421"/>
                <a:gd name="T14" fmla="*/ 201 w 275"/>
                <a:gd name="T15" fmla="*/ 9 h 421"/>
                <a:gd name="T16" fmla="*/ 146 w 275"/>
                <a:gd name="T17" fmla="*/ 18 h 421"/>
                <a:gd name="T18" fmla="*/ 119 w 275"/>
                <a:gd name="T19" fmla="*/ 0 h 421"/>
                <a:gd name="T20" fmla="*/ 64 w 275"/>
                <a:gd name="T21" fmla="*/ 46 h 421"/>
                <a:gd name="T22" fmla="*/ 0 w 275"/>
                <a:gd name="T23" fmla="*/ 164 h 4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5"/>
                <a:gd name="T37" fmla="*/ 0 h 421"/>
                <a:gd name="T38" fmla="*/ 275 w 275"/>
                <a:gd name="T39" fmla="*/ 421 h 4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5" h="421">
                  <a:moveTo>
                    <a:pt x="0" y="164"/>
                  </a:moveTo>
                  <a:lnTo>
                    <a:pt x="0" y="420"/>
                  </a:lnTo>
                  <a:lnTo>
                    <a:pt x="64" y="383"/>
                  </a:lnTo>
                  <a:lnTo>
                    <a:pt x="64" y="356"/>
                  </a:lnTo>
                  <a:lnTo>
                    <a:pt x="274" y="201"/>
                  </a:lnTo>
                  <a:lnTo>
                    <a:pt x="265" y="146"/>
                  </a:lnTo>
                  <a:lnTo>
                    <a:pt x="228" y="128"/>
                  </a:lnTo>
                  <a:lnTo>
                    <a:pt x="201" y="9"/>
                  </a:lnTo>
                  <a:lnTo>
                    <a:pt x="146" y="18"/>
                  </a:lnTo>
                  <a:lnTo>
                    <a:pt x="119" y="0"/>
                  </a:lnTo>
                  <a:lnTo>
                    <a:pt x="64" y="46"/>
                  </a:lnTo>
                  <a:lnTo>
                    <a:pt x="0" y="16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128"/>
            <p:cNvSpPr>
              <a:spLocks/>
            </p:cNvSpPr>
            <p:nvPr/>
          </p:nvSpPr>
          <p:spPr bwMode="auto">
            <a:xfrm>
              <a:off x="5171" y="1813"/>
              <a:ext cx="275" cy="156"/>
            </a:xfrm>
            <a:custGeom>
              <a:avLst/>
              <a:gdLst>
                <a:gd name="T0" fmla="*/ 9 w 275"/>
                <a:gd name="T1" fmla="*/ 18 h 156"/>
                <a:gd name="T2" fmla="*/ 164 w 275"/>
                <a:gd name="T3" fmla="*/ 18 h 156"/>
                <a:gd name="T4" fmla="*/ 210 w 275"/>
                <a:gd name="T5" fmla="*/ 0 h 156"/>
                <a:gd name="T6" fmla="*/ 228 w 275"/>
                <a:gd name="T7" fmla="*/ 46 h 156"/>
                <a:gd name="T8" fmla="*/ 201 w 275"/>
                <a:gd name="T9" fmla="*/ 73 h 156"/>
                <a:gd name="T10" fmla="*/ 237 w 275"/>
                <a:gd name="T11" fmla="*/ 137 h 156"/>
                <a:gd name="T12" fmla="*/ 274 w 275"/>
                <a:gd name="T13" fmla="*/ 137 h 156"/>
                <a:gd name="T14" fmla="*/ 219 w 275"/>
                <a:gd name="T15" fmla="*/ 155 h 156"/>
                <a:gd name="T16" fmla="*/ 164 w 275"/>
                <a:gd name="T17" fmla="*/ 109 h 156"/>
                <a:gd name="T18" fmla="*/ 0 w 275"/>
                <a:gd name="T19" fmla="*/ 109 h 156"/>
                <a:gd name="T20" fmla="*/ 9 w 275"/>
                <a:gd name="T21" fmla="*/ 18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5"/>
                <a:gd name="T34" fmla="*/ 0 h 156"/>
                <a:gd name="T35" fmla="*/ 275 w 275"/>
                <a:gd name="T36" fmla="*/ 156 h 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5" h="156">
                  <a:moveTo>
                    <a:pt x="9" y="18"/>
                  </a:moveTo>
                  <a:lnTo>
                    <a:pt x="164" y="18"/>
                  </a:lnTo>
                  <a:lnTo>
                    <a:pt x="210" y="0"/>
                  </a:lnTo>
                  <a:lnTo>
                    <a:pt x="228" y="46"/>
                  </a:lnTo>
                  <a:lnTo>
                    <a:pt x="201" y="73"/>
                  </a:lnTo>
                  <a:lnTo>
                    <a:pt x="237" y="137"/>
                  </a:lnTo>
                  <a:lnTo>
                    <a:pt x="274" y="137"/>
                  </a:lnTo>
                  <a:lnTo>
                    <a:pt x="219" y="155"/>
                  </a:lnTo>
                  <a:lnTo>
                    <a:pt x="164" y="109"/>
                  </a:lnTo>
                  <a:lnTo>
                    <a:pt x="0" y="109"/>
                  </a:lnTo>
                  <a:lnTo>
                    <a:pt x="9" y="1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129"/>
            <p:cNvSpPr>
              <a:spLocks/>
            </p:cNvSpPr>
            <p:nvPr/>
          </p:nvSpPr>
          <p:spPr bwMode="auto">
            <a:xfrm>
              <a:off x="5299" y="1923"/>
              <a:ext cx="56" cy="65"/>
            </a:xfrm>
            <a:custGeom>
              <a:avLst/>
              <a:gdLst>
                <a:gd name="T0" fmla="*/ 0 w 56"/>
                <a:gd name="T1" fmla="*/ 0 h 65"/>
                <a:gd name="T2" fmla="*/ 37 w 56"/>
                <a:gd name="T3" fmla="*/ 0 h 65"/>
                <a:gd name="T4" fmla="*/ 55 w 56"/>
                <a:gd name="T5" fmla="*/ 18 h 65"/>
                <a:gd name="T6" fmla="*/ 37 w 56"/>
                <a:gd name="T7" fmla="*/ 64 h 65"/>
                <a:gd name="T8" fmla="*/ 0 w 56"/>
                <a:gd name="T9" fmla="*/ 64 h 65"/>
                <a:gd name="T10" fmla="*/ 0 w 56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65"/>
                <a:gd name="T20" fmla="*/ 56 w 56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65">
                  <a:moveTo>
                    <a:pt x="0" y="0"/>
                  </a:moveTo>
                  <a:lnTo>
                    <a:pt x="37" y="0"/>
                  </a:lnTo>
                  <a:lnTo>
                    <a:pt x="55" y="18"/>
                  </a:lnTo>
                  <a:lnTo>
                    <a:pt x="37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130"/>
            <p:cNvSpPr>
              <a:spLocks/>
            </p:cNvSpPr>
            <p:nvPr/>
          </p:nvSpPr>
          <p:spPr bwMode="auto">
            <a:xfrm>
              <a:off x="5171" y="1923"/>
              <a:ext cx="129" cy="83"/>
            </a:xfrm>
            <a:custGeom>
              <a:avLst/>
              <a:gdLst>
                <a:gd name="T0" fmla="*/ 0 w 129"/>
                <a:gd name="T1" fmla="*/ 0 h 83"/>
                <a:gd name="T2" fmla="*/ 128 w 129"/>
                <a:gd name="T3" fmla="*/ 0 h 83"/>
                <a:gd name="T4" fmla="*/ 128 w 129"/>
                <a:gd name="T5" fmla="*/ 64 h 83"/>
                <a:gd name="T6" fmla="*/ 0 w 129"/>
                <a:gd name="T7" fmla="*/ 82 h 83"/>
                <a:gd name="T8" fmla="*/ 0 w 129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83"/>
                <a:gd name="T17" fmla="*/ 129 w 12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83">
                  <a:moveTo>
                    <a:pt x="0" y="0"/>
                  </a:moveTo>
                  <a:lnTo>
                    <a:pt x="128" y="0"/>
                  </a:lnTo>
                  <a:lnTo>
                    <a:pt x="128" y="64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131"/>
            <p:cNvSpPr>
              <a:spLocks/>
            </p:cNvSpPr>
            <p:nvPr/>
          </p:nvSpPr>
          <p:spPr bwMode="auto">
            <a:xfrm>
              <a:off x="5016" y="2005"/>
              <a:ext cx="111" cy="220"/>
            </a:xfrm>
            <a:custGeom>
              <a:avLst/>
              <a:gdLst>
                <a:gd name="T0" fmla="*/ 55 w 111"/>
                <a:gd name="T1" fmla="*/ 0 h 220"/>
                <a:gd name="T2" fmla="*/ 28 w 111"/>
                <a:gd name="T3" fmla="*/ 27 h 220"/>
                <a:gd name="T4" fmla="*/ 46 w 111"/>
                <a:gd name="T5" fmla="*/ 91 h 220"/>
                <a:gd name="T6" fmla="*/ 28 w 111"/>
                <a:gd name="T7" fmla="*/ 119 h 220"/>
                <a:gd name="T8" fmla="*/ 0 w 111"/>
                <a:gd name="T9" fmla="*/ 155 h 220"/>
                <a:gd name="T10" fmla="*/ 46 w 111"/>
                <a:gd name="T11" fmla="*/ 219 h 220"/>
                <a:gd name="T12" fmla="*/ 101 w 111"/>
                <a:gd name="T13" fmla="*/ 155 h 220"/>
                <a:gd name="T14" fmla="*/ 110 w 111"/>
                <a:gd name="T15" fmla="*/ 73 h 220"/>
                <a:gd name="T16" fmla="*/ 92 w 111"/>
                <a:gd name="T17" fmla="*/ 73 h 220"/>
                <a:gd name="T18" fmla="*/ 110 w 111"/>
                <a:gd name="T19" fmla="*/ 37 h 220"/>
                <a:gd name="T20" fmla="*/ 110 w 111"/>
                <a:gd name="T21" fmla="*/ 9 h 220"/>
                <a:gd name="T22" fmla="*/ 55 w 111"/>
                <a:gd name="T23" fmla="*/ 0 h 2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"/>
                <a:gd name="T37" fmla="*/ 0 h 220"/>
                <a:gd name="T38" fmla="*/ 111 w 111"/>
                <a:gd name="T39" fmla="*/ 220 h 2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" h="220">
                  <a:moveTo>
                    <a:pt x="55" y="0"/>
                  </a:moveTo>
                  <a:lnTo>
                    <a:pt x="28" y="27"/>
                  </a:lnTo>
                  <a:lnTo>
                    <a:pt x="46" y="91"/>
                  </a:lnTo>
                  <a:lnTo>
                    <a:pt x="28" y="119"/>
                  </a:lnTo>
                  <a:lnTo>
                    <a:pt x="0" y="155"/>
                  </a:lnTo>
                  <a:lnTo>
                    <a:pt x="46" y="219"/>
                  </a:lnTo>
                  <a:lnTo>
                    <a:pt x="101" y="155"/>
                  </a:lnTo>
                  <a:lnTo>
                    <a:pt x="110" y="73"/>
                  </a:lnTo>
                  <a:lnTo>
                    <a:pt x="92" y="73"/>
                  </a:lnTo>
                  <a:lnTo>
                    <a:pt x="110" y="37"/>
                  </a:lnTo>
                  <a:lnTo>
                    <a:pt x="110" y="9"/>
                  </a:lnTo>
                  <a:lnTo>
                    <a:pt x="55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132"/>
            <p:cNvSpPr>
              <a:spLocks/>
            </p:cNvSpPr>
            <p:nvPr/>
          </p:nvSpPr>
          <p:spPr bwMode="auto">
            <a:xfrm>
              <a:off x="4970" y="2123"/>
              <a:ext cx="84" cy="147"/>
            </a:xfrm>
            <a:custGeom>
              <a:avLst/>
              <a:gdLst>
                <a:gd name="T0" fmla="*/ 74 w 84"/>
                <a:gd name="T1" fmla="*/ 0 h 147"/>
                <a:gd name="T2" fmla="*/ 0 w 84"/>
                <a:gd name="T3" fmla="*/ 0 h 147"/>
                <a:gd name="T4" fmla="*/ 0 w 84"/>
                <a:gd name="T5" fmla="*/ 146 h 147"/>
                <a:gd name="T6" fmla="*/ 74 w 84"/>
                <a:gd name="T7" fmla="*/ 146 h 147"/>
                <a:gd name="T8" fmla="*/ 83 w 84"/>
                <a:gd name="T9" fmla="*/ 128 h 147"/>
                <a:gd name="T10" fmla="*/ 46 w 84"/>
                <a:gd name="T11" fmla="*/ 82 h 147"/>
                <a:gd name="T12" fmla="*/ 46 w 84"/>
                <a:gd name="T13" fmla="*/ 37 h 147"/>
                <a:gd name="T14" fmla="*/ 74 w 84"/>
                <a:gd name="T15" fmla="*/ 0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47"/>
                <a:gd name="T26" fmla="*/ 84 w 84"/>
                <a:gd name="T27" fmla="*/ 147 h 1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47">
                  <a:moveTo>
                    <a:pt x="74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74" y="146"/>
                  </a:lnTo>
                  <a:lnTo>
                    <a:pt x="83" y="128"/>
                  </a:lnTo>
                  <a:lnTo>
                    <a:pt x="46" y="82"/>
                  </a:lnTo>
                  <a:lnTo>
                    <a:pt x="46" y="37"/>
                  </a:lnTo>
                  <a:lnTo>
                    <a:pt x="74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133"/>
            <p:cNvSpPr>
              <a:spLocks/>
            </p:cNvSpPr>
            <p:nvPr/>
          </p:nvSpPr>
          <p:spPr bwMode="auto">
            <a:xfrm>
              <a:off x="4715" y="2142"/>
              <a:ext cx="329" cy="211"/>
            </a:xfrm>
            <a:custGeom>
              <a:avLst/>
              <a:gdLst>
                <a:gd name="T0" fmla="*/ 0 w 329"/>
                <a:gd name="T1" fmla="*/ 0 h 211"/>
                <a:gd name="T2" fmla="*/ 255 w 329"/>
                <a:gd name="T3" fmla="*/ 0 h 211"/>
                <a:gd name="T4" fmla="*/ 255 w 329"/>
                <a:gd name="T5" fmla="*/ 137 h 211"/>
                <a:gd name="T6" fmla="*/ 328 w 329"/>
                <a:gd name="T7" fmla="*/ 137 h 211"/>
                <a:gd name="T8" fmla="*/ 282 w 329"/>
                <a:gd name="T9" fmla="*/ 210 h 211"/>
                <a:gd name="T10" fmla="*/ 200 w 329"/>
                <a:gd name="T11" fmla="*/ 192 h 211"/>
                <a:gd name="T12" fmla="*/ 173 w 329"/>
                <a:gd name="T13" fmla="*/ 82 h 211"/>
                <a:gd name="T14" fmla="*/ 164 w 329"/>
                <a:gd name="T15" fmla="*/ 64 h 211"/>
                <a:gd name="T16" fmla="*/ 100 w 329"/>
                <a:gd name="T17" fmla="*/ 37 h 211"/>
                <a:gd name="T18" fmla="*/ 0 w 329"/>
                <a:gd name="T19" fmla="*/ 91 h 211"/>
                <a:gd name="T20" fmla="*/ 0 w 329"/>
                <a:gd name="T21" fmla="*/ 0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9"/>
                <a:gd name="T34" fmla="*/ 0 h 211"/>
                <a:gd name="T35" fmla="*/ 329 w 329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9" h="211">
                  <a:moveTo>
                    <a:pt x="0" y="0"/>
                  </a:moveTo>
                  <a:lnTo>
                    <a:pt x="255" y="0"/>
                  </a:lnTo>
                  <a:lnTo>
                    <a:pt x="255" y="137"/>
                  </a:lnTo>
                  <a:lnTo>
                    <a:pt x="328" y="137"/>
                  </a:lnTo>
                  <a:lnTo>
                    <a:pt x="282" y="210"/>
                  </a:lnTo>
                  <a:lnTo>
                    <a:pt x="200" y="192"/>
                  </a:lnTo>
                  <a:lnTo>
                    <a:pt x="173" y="82"/>
                  </a:lnTo>
                  <a:lnTo>
                    <a:pt x="164" y="64"/>
                  </a:lnTo>
                  <a:lnTo>
                    <a:pt x="100" y="37"/>
                  </a:lnTo>
                  <a:lnTo>
                    <a:pt x="0" y="9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34"/>
          <p:cNvGrpSpPr>
            <a:grpSpLocks/>
          </p:cNvGrpSpPr>
          <p:nvPr/>
        </p:nvGrpSpPr>
        <p:grpSpPr bwMode="auto">
          <a:xfrm>
            <a:off x="2373313" y="1905000"/>
            <a:ext cx="4287837" cy="2058988"/>
            <a:chOff x="1941" y="1211"/>
            <a:chExt cx="2702" cy="1297"/>
          </a:xfrm>
        </p:grpSpPr>
        <p:sp>
          <p:nvSpPr>
            <p:cNvPr id="20512" name="Freeform 135"/>
            <p:cNvSpPr>
              <a:spLocks/>
            </p:cNvSpPr>
            <p:nvPr/>
          </p:nvSpPr>
          <p:spPr bwMode="auto">
            <a:xfrm>
              <a:off x="2990" y="2123"/>
              <a:ext cx="549" cy="293"/>
            </a:xfrm>
            <a:custGeom>
              <a:avLst/>
              <a:gdLst>
                <a:gd name="T0" fmla="*/ 0 w 549"/>
                <a:gd name="T1" fmla="*/ 0 h 293"/>
                <a:gd name="T2" fmla="*/ 521 w 549"/>
                <a:gd name="T3" fmla="*/ 0 h 293"/>
                <a:gd name="T4" fmla="*/ 539 w 549"/>
                <a:gd name="T5" fmla="*/ 18 h 293"/>
                <a:gd name="T6" fmla="*/ 511 w 549"/>
                <a:gd name="T7" fmla="*/ 46 h 293"/>
                <a:gd name="T8" fmla="*/ 548 w 549"/>
                <a:gd name="T9" fmla="*/ 82 h 293"/>
                <a:gd name="T10" fmla="*/ 548 w 549"/>
                <a:gd name="T11" fmla="*/ 292 h 293"/>
                <a:gd name="T12" fmla="*/ 0 w 549"/>
                <a:gd name="T13" fmla="*/ 292 h 293"/>
                <a:gd name="T14" fmla="*/ 0 w 549"/>
                <a:gd name="T15" fmla="*/ 0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9"/>
                <a:gd name="T25" fmla="*/ 0 h 293"/>
                <a:gd name="T26" fmla="*/ 549 w 549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9" h="293">
                  <a:moveTo>
                    <a:pt x="0" y="0"/>
                  </a:moveTo>
                  <a:lnTo>
                    <a:pt x="521" y="0"/>
                  </a:lnTo>
                  <a:lnTo>
                    <a:pt x="539" y="18"/>
                  </a:lnTo>
                  <a:lnTo>
                    <a:pt x="511" y="46"/>
                  </a:lnTo>
                  <a:lnTo>
                    <a:pt x="548" y="82"/>
                  </a:lnTo>
                  <a:lnTo>
                    <a:pt x="548" y="292"/>
                  </a:ln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136"/>
            <p:cNvSpPr>
              <a:spLocks/>
            </p:cNvSpPr>
            <p:nvPr/>
          </p:nvSpPr>
          <p:spPr bwMode="auto">
            <a:xfrm>
              <a:off x="2844" y="1512"/>
              <a:ext cx="576" cy="366"/>
            </a:xfrm>
            <a:custGeom>
              <a:avLst/>
              <a:gdLst>
                <a:gd name="T0" fmla="*/ 0 w 576"/>
                <a:gd name="T1" fmla="*/ 0 h 366"/>
                <a:gd name="T2" fmla="*/ 566 w 576"/>
                <a:gd name="T3" fmla="*/ 0 h 366"/>
                <a:gd name="T4" fmla="*/ 566 w 576"/>
                <a:gd name="T5" fmla="*/ 27 h 366"/>
                <a:gd name="T6" fmla="*/ 538 w 576"/>
                <a:gd name="T7" fmla="*/ 64 h 366"/>
                <a:gd name="T8" fmla="*/ 575 w 576"/>
                <a:gd name="T9" fmla="*/ 100 h 366"/>
                <a:gd name="T10" fmla="*/ 575 w 576"/>
                <a:gd name="T11" fmla="*/ 265 h 366"/>
                <a:gd name="T12" fmla="*/ 557 w 576"/>
                <a:gd name="T13" fmla="*/ 265 h 366"/>
                <a:gd name="T14" fmla="*/ 557 w 576"/>
                <a:gd name="T15" fmla="*/ 365 h 366"/>
                <a:gd name="T16" fmla="*/ 456 w 576"/>
                <a:gd name="T17" fmla="*/ 338 h 366"/>
                <a:gd name="T18" fmla="*/ 420 w 576"/>
                <a:gd name="T19" fmla="*/ 310 h 366"/>
                <a:gd name="T20" fmla="*/ 0 w 576"/>
                <a:gd name="T21" fmla="*/ 310 h 366"/>
                <a:gd name="T22" fmla="*/ 0 w 576"/>
                <a:gd name="T23" fmla="*/ 0 h 3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6"/>
                <a:gd name="T37" fmla="*/ 0 h 366"/>
                <a:gd name="T38" fmla="*/ 576 w 576"/>
                <a:gd name="T39" fmla="*/ 366 h 3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6" h="366">
                  <a:moveTo>
                    <a:pt x="0" y="0"/>
                  </a:moveTo>
                  <a:lnTo>
                    <a:pt x="566" y="0"/>
                  </a:lnTo>
                  <a:lnTo>
                    <a:pt x="566" y="27"/>
                  </a:lnTo>
                  <a:lnTo>
                    <a:pt x="538" y="64"/>
                  </a:lnTo>
                  <a:lnTo>
                    <a:pt x="575" y="100"/>
                  </a:lnTo>
                  <a:lnTo>
                    <a:pt x="575" y="265"/>
                  </a:lnTo>
                  <a:lnTo>
                    <a:pt x="557" y="265"/>
                  </a:lnTo>
                  <a:lnTo>
                    <a:pt x="557" y="365"/>
                  </a:lnTo>
                  <a:lnTo>
                    <a:pt x="456" y="338"/>
                  </a:lnTo>
                  <a:lnTo>
                    <a:pt x="420" y="310"/>
                  </a:lnTo>
                  <a:lnTo>
                    <a:pt x="0" y="31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137"/>
            <p:cNvSpPr>
              <a:spLocks/>
            </p:cNvSpPr>
            <p:nvPr/>
          </p:nvSpPr>
          <p:spPr bwMode="auto">
            <a:xfrm>
              <a:off x="3401" y="1777"/>
              <a:ext cx="503" cy="284"/>
            </a:xfrm>
            <a:custGeom>
              <a:avLst/>
              <a:gdLst>
                <a:gd name="T0" fmla="*/ 0 w 503"/>
                <a:gd name="T1" fmla="*/ 0 h 284"/>
                <a:gd name="T2" fmla="*/ 420 w 503"/>
                <a:gd name="T3" fmla="*/ 0 h 284"/>
                <a:gd name="T4" fmla="*/ 438 w 503"/>
                <a:gd name="T5" fmla="*/ 27 h 284"/>
                <a:gd name="T6" fmla="*/ 438 w 503"/>
                <a:gd name="T7" fmla="*/ 64 h 284"/>
                <a:gd name="T8" fmla="*/ 475 w 503"/>
                <a:gd name="T9" fmla="*/ 110 h 284"/>
                <a:gd name="T10" fmla="*/ 502 w 503"/>
                <a:gd name="T11" fmla="*/ 155 h 284"/>
                <a:gd name="T12" fmla="*/ 438 w 503"/>
                <a:gd name="T13" fmla="*/ 201 h 284"/>
                <a:gd name="T14" fmla="*/ 447 w 503"/>
                <a:gd name="T15" fmla="*/ 228 h 284"/>
                <a:gd name="T16" fmla="*/ 402 w 503"/>
                <a:gd name="T17" fmla="*/ 283 h 284"/>
                <a:gd name="T18" fmla="*/ 55 w 503"/>
                <a:gd name="T19" fmla="*/ 283 h 284"/>
                <a:gd name="T20" fmla="*/ 0 w 503"/>
                <a:gd name="T21" fmla="*/ 100 h 284"/>
                <a:gd name="T22" fmla="*/ 0 w 503"/>
                <a:gd name="T23" fmla="*/ 0 h 2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3"/>
                <a:gd name="T37" fmla="*/ 0 h 284"/>
                <a:gd name="T38" fmla="*/ 503 w 503"/>
                <a:gd name="T39" fmla="*/ 284 h 2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3" h="284">
                  <a:moveTo>
                    <a:pt x="0" y="0"/>
                  </a:moveTo>
                  <a:lnTo>
                    <a:pt x="420" y="0"/>
                  </a:lnTo>
                  <a:lnTo>
                    <a:pt x="438" y="27"/>
                  </a:lnTo>
                  <a:lnTo>
                    <a:pt x="438" y="64"/>
                  </a:lnTo>
                  <a:lnTo>
                    <a:pt x="475" y="110"/>
                  </a:lnTo>
                  <a:lnTo>
                    <a:pt x="502" y="155"/>
                  </a:lnTo>
                  <a:lnTo>
                    <a:pt x="438" y="201"/>
                  </a:lnTo>
                  <a:lnTo>
                    <a:pt x="447" y="228"/>
                  </a:lnTo>
                  <a:lnTo>
                    <a:pt x="402" y="283"/>
                  </a:lnTo>
                  <a:lnTo>
                    <a:pt x="55" y="283"/>
                  </a:lnTo>
                  <a:lnTo>
                    <a:pt x="0" y="10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138"/>
            <p:cNvSpPr>
              <a:spLocks/>
            </p:cNvSpPr>
            <p:nvPr/>
          </p:nvSpPr>
          <p:spPr bwMode="auto">
            <a:xfrm>
              <a:off x="3355" y="1211"/>
              <a:ext cx="512" cy="567"/>
            </a:xfrm>
            <a:custGeom>
              <a:avLst/>
              <a:gdLst>
                <a:gd name="T0" fmla="*/ 0 w 512"/>
                <a:gd name="T1" fmla="*/ 0 h 567"/>
                <a:gd name="T2" fmla="*/ 173 w 512"/>
                <a:gd name="T3" fmla="*/ 0 h 567"/>
                <a:gd name="T4" fmla="*/ 511 w 512"/>
                <a:gd name="T5" fmla="*/ 73 h 567"/>
                <a:gd name="T6" fmla="*/ 392 w 512"/>
                <a:gd name="T7" fmla="*/ 183 h 567"/>
                <a:gd name="T8" fmla="*/ 347 w 512"/>
                <a:gd name="T9" fmla="*/ 347 h 567"/>
                <a:gd name="T10" fmla="*/ 347 w 512"/>
                <a:gd name="T11" fmla="*/ 438 h 567"/>
                <a:gd name="T12" fmla="*/ 465 w 512"/>
                <a:gd name="T13" fmla="*/ 520 h 567"/>
                <a:gd name="T14" fmla="*/ 475 w 512"/>
                <a:gd name="T15" fmla="*/ 566 h 567"/>
                <a:gd name="T16" fmla="*/ 64 w 512"/>
                <a:gd name="T17" fmla="*/ 566 h 567"/>
                <a:gd name="T18" fmla="*/ 64 w 512"/>
                <a:gd name="T19" fmla="*/ 402 h 567"/>
                <a:gd name="T20" fmla="*/ 37 w 512"/>
                <a:gd name="T21" fmla="*/ 365 h 567"/>
                <a:gd name="T22" fmla="*/ 55 w 512"/>
                <a:gd name="T23" fmla="*/ 338 h 567"/>
                <a:gd name="T24" fmla="*/ 55 w 512"/>
                <a:gd name="T25" fmla="*/ 301 h 567"/>
                <a:gd name="T26" fmla="*/ 46 w 512"/>
                <a:gd name="T27" fmla="*/ 201 h 567"/>
                <a:gd name="T28" fmla="*/ 0 w 512"/>
                <a:gd name="T29" fmla="*/ 0 h 5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567"/>
                <a:gd name="T47" fmla="*/ 512 w 512"/>
                <a:gd name="T48" fmla="*/ 567 h 5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567">
                  <a:moveTo>
                    <a:pt x="0" y="0"/>
                  </a:moveTo>
                  <a:lnTo>
                    <a:pt x="173" y="0"/>
                  </a:lnTo>
                  <a:lnTo>
                    <a:pt x="511" y="73"/>
                  </a:lnTo>
                  <a:lnTo>
                    <a:pt x="392" y="183"/>
                  </a:lnTo>
                  <a:lnTo>
                    <a:pt x="347" y="347"/>
                  </a:lnTo>
                  <a:lnTo>
                    <a:pt x="347" y="438"/>
                  </a:lnTo>
                  <a:lnTo>
                    <a:pt x="465" y="520"/>
                  </a:lnTo>
                  <a:lnTo>
                    <a:pt x="475" y="566"/>
                  </a:lnTo>
                  <a:lnTo>
                    <a:pt x="64" y="566"/>
                  </a:lnTo>
                  <a:lnTo>
                    <a:pt x="64" y="402"/>
                  </a:lnTo>
                  <a:lnTo>
                    <a:pt x="37" y="365"/>
                  </a:lnTo>
                  <a:lnTo>
                    <a:pt x="55" y="338"/>
                  </a:lnTo>
                  <a:lnTo>
                    <a:pt x="55" y="301"/>
                  </a:lnTo>
                  <a:lnTo>
                    <a:pt x="46" y="20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139"/>
            <p:cNvSpPr>
              <a:spLocks/>
            </p:cNvSpPr>
            <p:nvPr/>
          </p:nvSpPr>
          <p:spPr bwMode="auto">
            <a:xfrm>
              <a:off x="3702" y="1421"/>
              <a:ext cx="448" cy="457"/>
            </a:xfrm>
            <a:custGeom>
              <a:avLst/>
              <a:gdLst>
                <a:gd name="T0" fmla="*/ 27 w 448"/>
                <a:gd name="T1" fmla="*/ 36 h 457"/>
                <a:gd name="T2" fmla="*/ 137 w 448"/>
                <a:gd name="T3" fmla="*/ 0 h 457"/>
                <a:gd name="T4" fmla="*/ 164 w 448"/>
                <a:gd name="T5" fmla="*/ 46 h 457"/>
                <a:gd name="T6" fmla="*/ 319 w 448"/>
                <a:gd name="T7" fmla="*/ 119 h 457"/>
                <a:gd name="T8" fmla="*/ 356 w 448"/>
                <a:gd name="T9" fmla="*/ 164 h 457"/>
                <a:gd name="T10" fmla="*/ 365 w 448"/>
                <a:gd name="T11" fmla="*/ 210 h 457"/>
                <a:gd name="T12" fmla="*/ 420 w 448"/>
                <a:gd name="T13" fmla="*/ 192 h 457"/>
                <a:gd name="T14" fmla="*/ 447 w 448"/>
                <a:gd name="T15" fmla="*/ 219 h 457"/>
                <a:gd name="T16" fmla="*/ 392 w 448"/>
                <a:gd name="T17" fmla="*/ 292 h 457"/>
                <a:gd name="T18" fmla="*/ 374 w 448"/>
                <a:gd name="T19" fmla="*/ 456 h 457"/>
                <a:gd name="T20" fmla="*/ 173 w 448"/>
                <a:gd name="T21" fmla="*/ 456 h 457"/>
                <a:gd name="T22" fmla="*/ 137 w 448"/>
                <a:gd name="T23" fmla="*/ 429 h 457"/>
                <a:gd name="T24" fmla="*/ 137 w 448"/>
                <a:gd name="T25" fmla="*/ 383 h 457"/>
                <a:gd name="T26" fmla="*/ 119 w 448"/>
                <a:gd name="T27" fmla="*/ 347 h 457"/>
                <a:gd name="T28" fmla="*/ 119 w 448"/>
                <a:gd name="T29" fmla="*/ 310 h 457"/>
                <a:gd name="T30" fmla="*/ 0 w 448"/>
                <a:gd name="T31" fmla="*/ 228 h 457"/>
                <a:gd name="T32" fmla="*/ 0 w 448"/>
                <a:gd name="T33" fmla="*/ 137 h 457"/>
                <a:gd name="T34" fmla="*/ 27 w 448"/>
                <a:gd name="T35" fmla="*/ 36 h 4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8"/>
                <a:gd name="T55" fmla="*/ 0 h 457"/>
                <a:gd name="T56" fmla="*/ 448 w 448"/>
                <a:gd name="T57" fmla="*/ 457 h 4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8" h="457">
                  <a:moveTo>
                    <a:pt x="27" y="36"/>
                  </a:moveTo>
                  <a:lnTo>
                    <a:pt x="137" y="0"/>
                  </a:lnTo>
                  <a:lnTo>
                    <a:pt x="164" y="46"/>
                  </a:lnTo>
                  <a:lnTo>
                    <a:pt x="319" y="119"/>
                  </a:lnTo>
                  <a:lnTo>
                    <a:pt x="356" y="164"/>
                  </a:lnTo>
                  <a:lnTo>
                    <a:pt x="365" y="210"/>
                  </a:lnTo>
                  <a:lnTo>
                    <a:pt x="420" y="192"/>
                  </a:lnTo>
                  <a:lnTo>
                    <a:pt x="447" y="219"/>
                  </a:lnTo>
                  <a:lnTo>
                    <a:pt x="392" y="292"/>
                  </a:lnTo>
                  <a:lnTo>
                    <a:pt x="374" y="456"/>
                  </a:lnTo>
                  <a:lnTo>
                    <a:pt x="173" y="456"/>
                  </a:lnTo>
                  <a:lnTo>
                    <a:pt x="137" y="429"/>
                  </a:lnTo>
                  <a:lnTo>
                    <a:pt x="137" y="383"/>
                  </a:lnTo>
                  <a:lnTo>
                    <a:pt x="119" y="347"/>
                  </a:lnTo>
                  <a:lnTo>
                    <a:pt x="119" y="310"/>
                  </a:lnTo>
                  <a:lnTo>
                    <a:pt x="0" y="228"/>
                  </a:lnTo>
                  <a:lnTo>
                    <a:pt x="0" y="137"/>
                  </a:lnTo>
                  <a:lnTo>
                    <a:pt x="27" y="3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140"/>
            <p:cNvSpPr>
              <a:spLocks/>
            </p:cNvSpPr>
            <p:nvPr/>
          </p:nvSpPr>
          <p:spPr bwMode="auto">
            <a:xfrm>
              <a:off x="3866" y="1375"/>
              <a:ext cx="512" cy="248"/>
            </a:xfrm>
            <a:custGeom>
              <a:avLst/>
              <a:gdLst>
                <a:gd name="T0" fmla="*/ 0 w 512"/>
                <a:gd name="T1" fmla="*/ 82 h 248"/>
                <a:gd name="T2" fmla="*/ 155 w 512"/>
                <a:gd name="T3" fmla="*/ 174 h 248"/>
                <a:gd name="T4" fmla="*/ 192 w 512"/>
                <a:gd name="T5" fmla="*/ 210 h 248"/>
                <a:gd name="T6" fmla="*/ 201 w 512"/>
                <a:gd name="T7" fmla="*/ 247 h 248"/>
                <a:gd name="T8" fmla="*/ 292 w 512"/>
                <a:gd name="T9" fmla="*/ 165 h 248"/>
                <a:gd name="T10" fmla="*/ 511 w 512"/>
                <a:gd name="T11" fmla="*/ 128 h 248"/>
                <a:gd name="T12" fmla="*/ 411 w 512"/>
                <a:gd name="T13" fmla="*/ 64 h 248"/>
                <a:gd name="T14" fmla="*/ 283 w 512"/>
                <a:gd name="T15" fmla="*/ 119 h 248"/>
                <a:gd name="T16" fmla="*/ 155 w 512"/>
                <a:gd name="T17" fmla="*/ 73 h 248"/>
                <a:gd name="T18" fmla="*/ 228 w 512"/>
                <a:gd name="T19" fmla="*/ 9 h 248"/>
                <a:gd name="T20" fmla="*/ 164 w 512"/>
                <a:gd name="T21" fmla="*/ 0 h 248"/>
                <a:gd name="T22" fmla="*/ 0 w 512"/>
                <a:gd name="T23" fmla="*/ 82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2"/>
                <a:gd name="T37" fmla="*/ 0 h 248"/>
                <a:gd name="T38" fmla="*/ 512 w 512"/>
                <a:gd name="T39" fmla="*/ 248 h 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2" h="248">
                  <a:moveTo>
                    <a:pt x="0" y="82"/>
                  </a:moveTo>
                  <a:lnTo>
                    <a:pt x="155" y="174"/>
                  </a:lnTo>
                  <a:lnTo>
                    <a:pt x="192" y="210"/>
                  </a:lnTo>
                  <a:lnTo>
                    <a:pt x="201" y="247"/>
                  </a:lnTo>
                  <a:lnTo>
                    <a:pt x="292" y="165"/>
                  </a:lnTo>
                  <a:lnTo>
                    <a:pt x="511" y="128"/>
                  </a:lnTo>
                  <a:lnTo>
                    <a:pt x="411" y="64"/>
                  </a:lnTo>
                  <a:lnTo>
                    <a:pt x="283" y="119"/>
                  </a:lnTo>
                  <a:lnTo>
                    <a:pt x="155" y="73"/>
                  </a:lnTo>
                  <a:lnTo>
                    <a:pt x="228" y="9"/>
                  </a:lnTo>
                  <a:lnTo>
                    <a:pt x="164" y="0"/>
                  </a:lnTo>
                  <a:lnTo>
                    <a:pt x="0" y="82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141"/>
            <p:cNvSpPr>
              <a:spLocks/>
            </p:cNvSpPr>
            <p:nvPr/>
          </p:nvSpPr>
          <p:spPr bwMode="auto">
            <a:xfrm>
              <a:off x="4158" y="1567"/>
              <a:ext cx="339" cy="384"/>
            </a:xfrm>
            <a:custGeom>
              <a:avLst/>
              <a:gdLst>
                <a:gd name="T0" fmla="*/ 164 w 339"/>
                <a:gd name="T1" fmla="*/ 0 h 384"/>
                <a:gd name="T2" fmla="*/ 265 w 339"/>
                <a:gd name="T3" fmla="*/ 27 h 384"/>
                <a:gd name="T4" fmla="*/ 292 w 339"/>
                <a:gd name="T5" fmla="*/ 109 h 384"/>
                <a:gd name="T6" fmla="*/ 228 w 339"/>
                <a:gd name="T7" fmla="*/ 173 h 384"/>
                <a:gd name="T8" fmla="*/ 247 w 339"/>
                <a:gd name="T9" fmla="*/ 201 h 384"/>
                <a:gd name="T10" fmla="*/ 301 w 339"/>
                <a:gd name="T11" fmla="*/ 164 h 384"/>
                <a:gd name="T12" fmla="*/ 329 w 339"/>
                <a:gd name="T13" fmla="*/ 173 h 384"/>
                <a:gd name="T14" fmla="*/ 338 w 339"/>
                <a:gd name="T15" fmla="*/ 274 h 384"/>
                <a:gd name="T16" fmla="*/ 274 w 339"/>
                <a:gd name="T17" fmla="*/ 365 h 384"/>
                <a:gd name="T18" fmla="*/ 274 w 339"/>
                <a:gd name="T19" fmla="*/ 383 h 384"/>
                <a:gd name="T20" fmla="*/ 0 w 339"/>
                <a:gd name="T21" fmla="*/ 383 h 384"/>
                <a:gd name="T22" fmla="*/ 37 w 339"/>
                <a:gd name="T23" fmla="*/ 274 h 384"/>
                <a:gd name="T24" fmla="*/ 18 w 339"/>
                <a:gd name="T25" fmla="*/ 192 h 384"/>
                <a:gd name="T26" fmla="*/ 55 w 339"/>
                <a:gd name="T27" fmla="*/ 100 h 384"/>
                <a:gd name="T28" fmla="*/ 164 w 339"/>
                <a:gd name="T29" fmla="*/ 0 h 3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9"/>
                <a:gd name="T46" fmla="*/ 0 h 384"/>
                <a:gd name="T47" fmla="*/ 339 w 339"/>
                <a:gd name="T48" fmla="*/ 384 h 3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9" h="384">
                  <a:moveTo>
                    <a:pt x="164" y="0"/>
                  </a:moveTo>
                  <a:lnTo>
                    <a:pt x="265" y="27"/>
                  </a:lnTo>
                  <a:lnTo>
                    <a:pt x="292" y="109"/>
                  </a:lnTo>
                  <a:lnTo>
                    <a:pt x="228" y="173"/>
                  </a:lnTo>
                  <a:lnTo>
                    <a:pt x="247" y="201"/>
                  </a:lnTo>
                  <a:lnTo>
                    <a:pt x="301" y="164"/>
                  </a:lnTo>
                  <a:lnTo>
                    <a:pt x="329" y="173"/>
                  </a:lnTo>
                  <a:lnTo>
                    <a:pt x="338" y="274"/>
                  </a:lnTo>
                  <a:lnTo>
                    <a:pt x="274" y="365"/>
                  </a:lnTo>
                  <a:lnTo>
                    <a:pt x="274" y="383"/>
                  </a:lnTo>
                  <a:lnTo>
                    <a:pt x="0" y="383"/>
                  </a:lnTo>
                  <a:lnTo>
                    <a:pt x="37" y="274"/>
                  </a:lnTo>
                  <a:lnTo>
                    <a:pt x="18" y="192"/>
                  </a:lnTo>
                  <a:lnTo>
                    <a:pt x="55" y="100"/>
                  </a:lnTo>
                  <a:lnTo>
                    <a:pt x="164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142"/>
            <p:cNvSpPr>
              <a:spLocks/>
            </p:cNvSpPr>
            <p:nvPr/>
          </p:nvSpPr>
          <p:spPr bwMode="auto">
            <a:xfrm>
              <a:off x="3802" y="1877"/>
              <a:ext cx="302" cy="530"/>
            </a:xfrm>
            <a:custGeom>
              <a:avLst/>
              <a:gdLst>
                <a:gd name="T0" fmla="*/ 73 w 302"/>
                <a:gd name="T1" fmla="*/ 0 h 530"/>
                <a:gd name="T2" fmla="*/ 274 w 302"/>
                <a:gd name="T3" fmla="*/ 0 h 530"/>
                <a:gd name="T4" fmla="*/ 301 w 302"/>
                <a:gd name="T5" fmla="*/ 82 h 530"/>
                <a:gd name="T6" fmla="*/ 301 w 302"/>
                <a:gd name="T7" fmla="*/ 347 h 530"/>
                <a:gd name="T8" fmla="*/ 301 w 302"/>
                <a:gd name="T9" fmla="*/ 374 h 530"/>
                <a:gd name="T10" fmla="*/ 265 w 302"/>
                <a:gd name="T11" fmla="*/ 420 h 530"/>
                <a:gd name="T12" fmla="*/ 255 w 302"/>
                <a:gd name="T13" fmla="*/ 474 h 530"/>
                <a:gd name="T14" fmla="*/ 182 w 302"/>
                <a:gd name="T15" fmla="*/ 529 h 530"/>
                <a:gd name="T16" fmla="*/ 146 w 302"/>
                <a:gd name="T17" fmla="*/ 511 h 530"/>
                <a:gd name="T18" fmla="*/ 73 w 302"/>
                <a:gd name="T19" fmla="*/ 401 h 530"/>
                <a:gd name="T20" fmla="*/ 91 w 302"/>
                <a:gd name="T21" fmla="*/ 365 h 530"/>
                <a:gd name="T22" fmla="*/ 64 w 302"/>
                <a:gd name="T23" fmla="*/ 347 h 530"/>
                <a:gd name="T24" fmla="*/ 0 w 302"/>
                <a:gd name="T25" fmla="*/ 246 h 530"/>
                <a:gd name="T26" fmla="*/ 0 w 302"/>
                <a:gd name="T27" fmla="*/ 173 h 530"/>
                <a:gd name="T28" fmla="*/ 46 w 302"/>
                <a:gd name="T29" fmla="*/ 128 h 530"/>
                <a:gd name="T30" fmla="*/ 36 w 302"/>
                <a:gd name="T31" fmla="*/ 91 h 530"/>
                <a:gd name="T32" fmla="*/ 91 w 302"/>
                <a:gd name="T33" fmla="*/ 55 h 530"/>
                <a:gd name="T34" fmla="*/ 73 w 302"/>
                <a:gd name="T35" fmla="*/ 0 h 5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2"/>
                <a:gd name="T55" fmla="*/ 0 h 530"/>
                <a:gd name="T56" fmla="*/ 302 w 302"/>
                <a:gd name="T57" fmla="*/ 530 h 5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2" h="530">
                  <a:moveTo>
                    <a:pt x="73" y="0"/>
                  </a:moveTo>
                  <a:lnTo>
                    <a:pt x="274" y="0"/>
                  </a:lnTo>
                  <a:lnTo>
                    <a:pt x="301" y="82"/>
                  </a:lnTo>
                  <a:lnTo>
                    <a:pt x="301" y="347"/>
                  </a:lnTo>
                  <a:lnTo>
                    <a:pt x="301" y="374"/>
                  </a:lnTo>
                  <a:lnTo>
                    <a:pt x="265" y="420"/>
                  </a:lnTo>
                  <a:lnTo>
                    <a:pt x="255" y="474"/>
                  </a:lnTo>
                  <a:lnTo>
                    <a:pt x="182" y="529"/>
                  </a:lnTo>
                  <a:lnTo>
                    <a:pt x="146" y="511"/>
                  </a:lnTo>
                  <a:lnTo>
                    <a:pt x="73" y="401"/>
                  </a:lnTo>
                  <a:lnTo>
                    <a:pt x="91" y="365"/>
                  </a:lnTo>
                  <a:lnTo>
                    <a:pt x="64" y="347"/>
                  </a:lnTo>
                  <a:lnTo>
                    <a:pt x="0" y="246"/>
                  </a:lnTo>
                  <a:lnTo>
                    <a:pt x="0" y="173"/>
                  </a:lnTo>
                  <a:lnTo>
                    <a:pt x="46" y="128"/>
                  </a:lnTo>
                  <a:lnTo>
                    <a:pt x="36" y="91"/>
                  </a:lnTo>
                  <a:lnTo>
                    <a:pt x="91" y="55"/>
                  </a:lnTo>
                  <a:lnTo>
                    <a:pt x="73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143"/>
            <p:cNvSpPr>
              <a:spLocks/>
            </p:cNvSpPr>
            <p:nvPr/>
          </p:nvSpPr>
          <p:spPr bwMode="auto">
            <a:xfrm>
              <a:off x="3456" y="2060"/>
              <a:ext cx="530" cy="448"/>
            </a:xfrm>
            <a:custGeom>
              <a:avLst/>
              <a:gdLst>
                <a:gd name="T0" fmla="*/ 0 w 530"/>
                <a:gd name="T1" fmla="*/ 0 h 448"/>
                <a:gd name="T2" fmla="*/ 347 w 530"/>
                <a:gd name="T3" fmla="*/ 0 h 448"/>
                <a:gd name="T4" fmla="*/ 347 w 530"/>
                <a:gd name="T5" fmla="*/ 55 h 448"/>
                <a:gd name="T6" fmla="*/ 410 w 530"/>
                <a:gd name="T7" fmla="*/ 164 h 448"/>
                <a:gd name="T8" fmla="*/ 438 w 530"/>
                <a:gd name="T9" fmla="*/ 182 h 448"/>
                <a:gd name="T10" fmla="*/ 420 w 530"/>
                <a:gd name="T11" fmla="*/ 219 h 448"/>
                <a:gd name="T12" fmla="*/ 493 w 530"/>
                <a:gd name="T13" fmla="*/ 328 h 448"/>
                <a:gd name="T14" fmla="*/ 529 w 530"/>
                <a:gd name="T15" fmla="*/ 347 h 448"/>
                <a:gd name="T16" fmla="*/ 483 w 530"/>
                <a:gd name="T17" fmla="*/ 447 h 448"/>
                <a:gd name="T18" fmla="*/ 438 w 530"/>
                <a:gd name="T19" fmla="*/ 447 h 448"/>
                <a:gd name="T20" fmla="*/ 447 w 530"/>
                <a:gd name="T21" fmla="*/ 401 h 448"/>
                <a:gd name="T22" fmla="*/ 100 w 530"/>
                <a:gd name="T23" fmla="*/ 401 h 448"/>
                <a:gd name="T24" fmla="*/ 82 w 530"/>
                <a:gd name="T25" fmla="*/ 356 h 448"/>
                <a:gd name="T26" fmla="*/ 82 w 530"/>
                <a:gd name="T27" fmla="*/ 146 h 448"/>
                <a:gd name="T28" fmla="*/ 46 w 530"/>
                <a:gd name="T29" fmla="*/ 109 h 448"/>
                <a:gd name="T30" fmla="*/ 73 w 530"/>
                <a:gd name="T31" fmla="*/ 82 h 448"/>
                <a:gd name="T32" fmla="*/ 0 w 530"/>
                <a:gd name="T33" fmla="*/ 0 h 4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0"/>
                <a:gd name="T52" fmla="*/ 0 h 448"/>
                <a:gd name="T53" fmla="*/ 530 w 530"/>
                <a:gd name="T54" fmla="*/ 448 h 4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0" h="448">
                  <a:moveTo>
                    <a:pt x="0" y="0"/>
                  </a:moveTo>
                  <a:lnTo>
                    <a:pt x="347" y="0"/>
                  </a:lnTo>
                  <a:lnTo>
                    <a:pt x="347" y="55"/>
                  </a:lnTo>
                  <a:lnTo>
                    <a:pt x="410" y="164"/>
                  </a:lnTo>
                  <a:lnTo>
                    <a:pt x="438" y="182"/>
                  </a:lnTo>
                  <a:lnTo>
                    <a:pt x="420" y="219"/>
                  </a:lnTo>
                  <a:lnTo>
                    <a:pt x="493" y="328"/>
                  </a:lnTo>
                  <a:lnTo>
                    <a:pt x="529" y="347"/>
                  </a:lnTo>
                  <a:lnTo>
                    <a:pt x="483" y="447"/>
                  </a:lnTo>
                  <a:lnTo>
                    <a:pt x="438" y="447"/>
                  </a:lnTo>
                  <a:lnTo>
                    <a:pt x="447" y="401"/>
                  </a:lnTo>
                  <a:lnTo>
                    <a:pt x="100" y="401"/>
                  </a:lnTo>
                  <a:lnTo>
                    <a:pt x="82" y="356"/>
                  </a:lnTo>
                  <a:lnTo>
                    <a:pt x="82" y="146"/>
                  </a:lnTo>
                  <a:lnTo>
                    <a:pt x="46" y="109"/>
                  </a:lnTo>
                  <a:lnTo>
                    <a:pt x="73" y="8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144"/>
            <p:cNvSpPr>
              <a:spLocks/>
            </p:cNvSpPr>
            <p:nvPr/>
          </p:nvSpPr>
          <p:spPr bwMode="auto">
            <a:xfrm>
              <a:off x="4058" y="1950"/>
              <a:ext cx="247" cy="403"/>
            </a:xfrm>
            <a:custGeom>
              <a:avLst/>
              <a:gdLst>
                <a:gd name="T0" fmla="*/ 46 w 247"/>
                <a:gd name="T1" fmla="*/ 0 h 403"/>
                <a:gd name="T2" fmla="*/ 64 w 247"/>
                <a:gd name="T3" fmla="*/ 18 h 403"/>
                <a:gd name="T4" fmla="*/ 100 w 247"/>
                <a:gd name="T5" fmla="*/ 0 h 403"/>
                <a:gd name="T6" fmla="*/ 246 w 247"/>
                <a:gd name="T7" fmla="*/ 0 h 403"/>
                <a:gd name="T8" fmla="*/ 246 w 247"/>
                <a:gd name="T9" fmla="*/ 247 h 403"/>
                <a:gd name="T10" fmla="*/ 155 w 247"/>
                <a:gd name="T11" fmla="*/ 365 h 403"/>
                <a:gd name="T12" fmla="*/ 0 w 247"/>
                <a:gd name="T13" fmla="*/ 402 h 403"/>
                <a:gd name="T14" fmla="*/ 9 w 247"/>
                <a:gd name="T15" fmla="*/ 347 h 403"/>
                <a:gd name="T16" fmla="*/ 46 w 247"/>
                <a:gd name="T17" fmla="*/ 302 h 403"/>
                <a:gd name="T18" fmla="*/ 46 w 247"/>
                <a:gd name="T19" fmla="*/ 0 h 4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7"/>
                <a:gd name="T31" fmla="*/ 0 h 403"/>
                <a:gd name="T32" fmla="*/ 247 w 247"/>
                <a:gd name="T33" fmla="*/ 403 h 4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7" h="403">
                  <a:moveTo>
                    <a:pt x="46" y="0"/>
                  </a:moveTo>
                  <a:lnTo>
                    <a:pt x="64" y="18"/>
                  </a:lnTo>
                  <a:lnTo>
                    <a:pt x="100" y="0"/>
                  </a:lnTo>
                  <a:lnTo>
                    <a:pt x="246" y="0"/>
                  </a:lnTo>
                  <a:lnTo>
                    <a:pt x="246" y="247"/>
                  </a:lnTo>
                  <a:lnTo>
                    <a:pt x="155" y="365"/>
                  </a:lnTo>
                  <a:lnTo>
                    <a:pt x="0" y="402"/>
                  </a:lnTo>
                  <a:lnTo>
                    <a:pt x="9" y="347"/>
                  </a:lnTo>
                  <a:lnTo>
                    <a:pt x="46" y="302"/>
                  </a:lnTo>
                  <a:lnTo>
                    <a:pt x="46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145"/>
            <p:cNvSpPr>
              <a:spLocks/>
            </p:cNvSpPr>
            <p:nvPr/>
          </p:nvSpPr>
          <p:spPr bwMode="auto">
            <a:xfrm>
              <a:off x="4304" y="1932"/>
              <a:ext cx="339" cy="348"/>
            </a:xfrm>
            <a:custGeom>
              <a:avLst/>
              <a:gdLst>
                <a:gd name="T0" fmla="*/ 0 w 339"/>
                <a:gd name="T1" fmla="*/ 18 h 348"/>
                <a:gd name="T2" fmla="*/ 128 w 339"/>
                <a:gd name="T3" fmla="*/ 18 h 348"/>
                <a:gd name="T4" fmla="*/ 174 w 339"/>
                <a:gd name="T5" fmla="*/ 46 h 348"/>
                <a:gd name="T6" fmla="*/ 247 w 339"/>
                <a:gd name="T7" fmla="*/ 46 h 348"/>
                <a:gd name="T8" fmla="*/ 338 w 339"/>
                <a:gd name="T9" fmla="*/ 0 h 348"/>
                <a:gd name="T10" fmla="*/ 338 w 339"/>
                <a:gd name="T11" fmla="*/ 146 h 348"/>
                <a:gd name="T12" fmla="*/ 329 w 339"/>
                <a:gd name="T13" fmla="*/ 155 h 348"/>
                <a:gd name="T14" fmla="*/ 283 w 339"/>
                <a:gd name="T15" fmla="*/ 247 h 348"/>
                <a:gd name="T16" fmla="*/ 256 w 339"/>
                <a:gd name="T17" fmla="*/ 247 h 348"/>
                <a:gd name="T18" fmla="*/ 174 w 339"/>
                <a:gd name="T19" fmla="*/ 347 h 348"/>
                <a:gd name="T20" fmla="*/ 146 w 339"/>
                <a:gd name="T21" fmla="*/ 320 h 348"/>
                <a:gd name="T22" fmla="*/ 100 w 339"/>
                <a:gd name="T23" fmla="*/ 329 h 348"/>
                <a:gd name="T24" fmla="*/ 0 w 339"/>
                <a:gd name="T25" fmla="*/ 247 h 348"/>
                <a:gd name="T26" fmla="*/ 0 w 339"/>
                <a:gd name="T27" fmla="*/ 18 h 3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9"/>
                <a:gd name="T43" fmla="*/ 0 h 348"/>
                <a:gd name="T44" fmla="*/ 339 w 339"/>
                <a:gd name="T45" fmla="*/ 348 h 3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9" h="348">
                  <a:moveTo>
                    <a:pt x="0" y="18"/>
                  </a:moveTo>
                  <a:lnTo>
                    <a:pt x="128" y="18"/>
                  </a:lnTo>
                  <a:lnTo>
                    <a:pt x="174" y="46"/>
                  </a:lnTo>
                  <a:lnTo>
                    <a:pt x="247" y="46"/>
                  </a:lnTo>
                  <a:lnTo>
                    <a:pt x="338" y="0"/>
                  </a:lnTo>
                  <a:lnTo>
                    <a:pt x="338" y="146"/>
                  </a:lnTo>
                  <a:lnTo>
                    <a:pt x="329" y="155"/>
                  </a:lnTo>
                  <a:lnTo>
                    <a:pt x="283" y="247"/>
                  </a:lnTo>
                  <a:lnTo>
                    <a:pt x="256" y="247"/>
                  </a:lnTo>
                  <a:lnTo>
                    <a:pt x="174" y="347"/>
                  </a:lnTo>
                  <a:lnTo>
                    <a:pt x="146" y="320"/>
                  </a:lnTo>
                  <a:lnTo>
                    <a:pt x="100" y="329"/>
                  </a:lnTo>
                  <a:lnTo>
                    <a:pt x="0" y="247"/>
                  </a:lnTo>
                  <a:lnTo>
                    <a:pt x="0" y="1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146"/>
            <p:cNvSpPr>
              <a:spLocks/>
            </p:cNvSpPr>
            <p:nvPr/>
          </p:nvSpPr>
          <p:spPr bwMode="auto">
            <a:xfrm>
              <a:off x="1941" y="1211"/>
              <a:ext cx="904" cy="475"/>
            </a:xfrm>
            <a:custGeom>
              <a:avLst/>
              <a:gdLst>
                <a:gd name="T0" fmla="*/ 0 w 904"/>
                <a:gd name="T1" fmla="*/ 0 h 475"/>
                <a:gd name="T2" fmla="*/ 903 w 904"/>
                <a:gd name="T3" fmla="*/ 0 h 475"/>
                <a:gd name="T4" fmla="*/ 903 w 904"/>
                <a:gd name="T5" fmla="*/ 410 h 475"/>
                <a:gd name="T6" fmla="*/ 374 w 904"/>
                <a:gd name="T7" fmla="*/ 410 h 475"/>
                <a:gd name="T8" fmla="*/ 374 w 904"/>
                <a:gd name="T9" fmla="*/ 438 h 475"/>
                <a:gd name="T10" fmla="*/ 246 w 904"/>
                <a:gd name="T11" fmla="*/ 474 h 475"/>
                <a:gd name="T12" fmla="*/ 164 w 904"/>
                <a:gd name="T13" fmla="*/ 337 h 475"/>
                <a:gd name="T14" fmla="*/ 119 w 904"/>
                <a:gd name="T15" fmla="*/ 356 h 475"/>
                <a:gd name="T16" fmla="*/ 109 w 904"/>
                <a:gd name="T17" fmla="*/ 337 h 475"/>
                <a:gd name="T18" fmla="*/ 137 w 904"/>
                <a:gd name="T19" fmla="*/ 264 h 475"/>
                <a:gd name="T20" fmla="*/ 0 w 904"/>
                <a:gd name="T21" fmla="*/ 119 h 475"/>
                <a:gd name="T22" fmla="*/ 0 w 904"/>
                <a:gd name="T23" fmla="*/ 0 h 4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4"/>
                <a:gd name="T37" fmla="*/ 0 h 475"/>
                <a:gd name="T38" fmla="*/ 904 w 904"/>
                <a:gd name="T39" fmla="*/ 475 h 4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4" h="475">
                  <a:moveTo>
                    <a:pt x="0" y="0"/>
                  </a:moveTo>
                  <a:lnTo>
                    <a:pt x="903" y="0"/>
                  </a:lnTo>
                  <a:lnTo>
                    <a:pt x="903" y="410"/>
                  </a:lnTo>
                  <a:lnTo>
                    <a:pt x="374" y="410"/>
                  </a:lnTo>
                  <a:lnTo>
                    <a:pt x="374" y="438"/>
                  </a:lnTo>
                  <a:lnTo>
                    <a:pt x="246" y="474"/>
                  </a:lnTo>
                  <a:lnTo>
                    <a:pt x="164" y="337"/>
                  </a:lnTo>
                  <a:lnTo>
                    <a:pt x="119" y="356"/>
                  </a:lnTo>
                  <a:lnTo>
                    <a:pt x="109" y="337"/>
                  </a:lnTo>
                  <a:lnTo>
                    <a:pt x="137" y="264"/>
                  </a:lnTo>
                  <a:lnTo>
                    <a:pt x="0" y="119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147"/>
            <p:cNvSpPr>
              <a:spLocks/>
            </p:cNvSpPr>
            <p:nvPr/>
          </p:nvSpPr>
          <p:spPr bwMode="auto">
            <a:xfrm>
              <a:off x="2315" y="1622"/>
              <a:ext cx="530" cy="402"/>
            </a:xfrm>
            <a:custGeom>
              <a:avLst/>
              <a:gdLst>
                <a:gd name="T0" fmla="*/ 0 w 530"/>
                <a:gd name="T1" fmla="*/ 0 h 402"/>
                <a:gd name="T2" fmla="*/ 529 w 530"/>
                <a:gd name="T3" fmla="*/ 0 h 402"/>
                <a:gd name="T4" fmla="*/ 529 w 530"/>
                <a:gd name="T5" fmla="*/ 401 h 402"/>
                <a:gd name="T6" fmla="*/ 0 w 530"/>
                <a:gd name="T7" fmla="*/ 401 h 402"/>
                <a:gd name="T8" fmla="*/ 0 w 530"/>
                <a:gd name="T9" fmla="*/ 0 h 4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0"/>
                <a:gd name="T16" fmla="*/ 0 h 402"/>
                <a:gd name="T17" fmla="*/ 530 w 530"/>
                <a:gd name="T18" fmla="*/ 402 h 4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0" h="402">
                  <a:moveTo>
                    <a:pt x="0" y="0"/>
                  </a:moveTo>
                  <a:lnTo>
                    <a:pt x="529" y="0"/>
                  </a:lnTo>
                  <a:lnTo>
                    <a:pt x="529" y="401"/>
                  </a:lnTo>
                  <a:lnTo>
                    <a:pt x="0" y="40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148"/>
            <p:cNvSpPr>
              <a:spLocks/>
            </p:cNvSpPr>
            <p:nvPr/>
          </p:nvSpPr>
          <p:spPr bwMode="auto">
            <a:xfrm>
              <a:off x="2844" y="1211"/>
              <a:ext cx="567" cy="302"/>
            </a:xfrm>
            <a:custGeom>
              <a:avLst/>
              <a:gdLst>
                <a:gd name="T0" fmla="*/ 0 w 567"/>
                <a:gd name="T1" fmla="*/ 0 h 302"/>
                <a:gd name="T2" fmla="*/ 511 w 567"/>
                <a:gd name="T3" fmla="*/ 0 h 302"/>
                <a:gd name="T4" fmla="*/ 557 w 567"/>
                <a:gd name="T5" fmla="*/ 228 h 302"/>
                <a:gd name="T6" fmla="*/ 566 w 567"/>
                <a:gd name="T7" fmla="*/ 301 h 302"/>
                <a:gd name="T8" fmla="*/ 0 w 567"/>
                <a:gd name="T9" fmla="*/ 301 h 302"/>
                <a:gd name="T10" fmla="*/ 0 w 567"/>
                <a:gd name="T11" fmla="*/ 0 h 3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7"/>
                <a:gd name="T19" fmla="*/ 0 h 302"/>
                <a:gd name="T20" fmla="*/ 567 w 567"/>
                <a:gd name="T21" fmla="*/ 302 h 3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7" h="302">
                  <a:moveTo>
                    <a:pt x="0" y="0"/>
                  </a:moveTo>
                  <a:lnTo>
                    <a:pt x="511" y="0"/>
                  </a:lnTo>
                  <a:lnTo>
                    <a:pt x="557" y="228"/>
                  </a:lnTo>
                  <a:lnTo>
                    <a:pt x="566" y="301"/>
                  </a:lnTo>
                  <a:lnTo>
                    <a:pt x="0" y="30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149"/>
            <p:cNvSpPr>
              <a:spLocks/>
            </p:cNvSpPr>
            <p:nvPr/>
          </p:nvSpPr>
          <p:spPr bwMode="auto">
            <a:xfrm>
              <a:off x="2844" y="1822"/>
              <a:ext cx="667" cy="302"/>
            </a:xfrm>
            <a:custGeom>
              <a:avLst/>
              <a:gdLst>
                <a:gd name="T0" fmla="*/ 0 w 667"/>
                <a:gd name="T1" fmla="*/ 0 h 302"/>
                <a:gd name="T2" fmla="*/ 420 w 667"/>
                <a:gd name="T3" fmla="*/ 0 h 302"/>
                <a:gd name="T4" fmla="*/ 456 w 667"/>
                <a:gd name="T5" fmla="*/ 27 h 302"/>
                <a:gd name="T6" fmla="*/ 557 w 667"/>
                <a:gd name="T7" fmla="*/ 55 h 302"/>
                <a:gd name="T8" fmla="*/ 611 w 667"/>
                <a:gd name="T9" fmla="*/ 237 h 302"/>
                <a:gd name="T10" fmla="*/ 666 w 667"/>
                <a:gd name="T11" fmla="*/ 301 h 302"/>
                <a:gd name="T12" fmla="*/ 146 w 667"/>
                <a:gd name="T13" fmla="*/ 301 h 302"/>
                <a:gd name="T14" fmla="*/ 146 w 667"/>
                <a:gd name="T15" fmla="*/ 201 h 302"/>
                <a:gd name="T16" fmla="*/ 0 w 667"/>
                <a:gd name="T17" fmla="*/ 201 h 302"/>
                <a:gd name="T18" fmla="*/ 0 w 66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7"/>
                <a:gd name="T31" fmla="*/ 0 h 302"/>
                <a:gd name="T32" fmla="*/ 667 w 66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7" h="302">
                  <a:moveTo>
                    <a:pt x="0" y="0"/>
                  </a:moveTo>
                  <a:lnTo>
                    <a:pt x="420" y="0"/>
                  </a:lnTo>
                  <a:lnTo>
                    <a:pt x="456" y="27"/>
                  </a:lnTo>
                  <a:lnTo>
                    <a:pt x="557" y="55"/>
                  </a:lnTo>
                  <a:lnTo>
                    <a:pt x="611" y="237"/>
                  </a:lnTo>
                  <a:lnTo>
                    <a:pt x="666" y="301"/>
                  </a:lnTo>
                  <a:lnTo>
                    <a:pt x="146" y="301"/>
                  </a:lnTo>
                  <a:lnTo>
                    <a:pt x="146" y="201"/>
                  </a:lnTo>
                  <a:lnTo>
                    <a:pt x="0" y="20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150"/>
            <p:cNvSpPr>
              <a:spLocks/>
            </p:cNvSpPr>
            <p:nvPr/>
          </p:nvSpPr>
          <p:spPr bwMode="auto">
            <a:xfrm>
              <a:off x="2470" y="2023"/>
              <a:ext cx="521" cy="384"/>
            </a:xfrm>
            <a:custGeom>
              <a:avLst/>
              <a:gdLst>
                <a:gd name="T0" fmla="*/ 0 w 521"/>
                <a:gd name="T1" fmla="*/ 0 h 384"/>
                <a:gd name="T2" fmla="*/ 520 w 521"/>
                <a:gd name="T3" fmla="*/ 0 h 384"/>
                <a:gd name="T4" fmla="*/ 520 w 521"/>
                <a:gd name="T5" fmla="*/ 383 h 384"/>
                <a:gd name="T6" fmla="*/ 0 w 521"/>
                <a:gd name="T7" fmla="*/ 383 h 384"/>
                <a:gd name="T8" fmla="*/ 0 w 521"/>
                <a:gd name="T9" fmla="*/ 0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1"/>
                <a:gd name="T16" fmla="*/ 0 h 384"/>
                <a:gd name="T17" fmla="*/ 521 w 52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1" h="384">
                  <a:moveTo>
                    <a:pt x="0" y="0"/>
                  </a:moveTo>
                  <a:lnTo>
                    <a:pt x="520" y="0"/>
                  </a:lnTo>
                  <a:lnTo>
                    <a:pt x="520" y="383"/>
                  </a:lnTo>
                  <a:lnTo>
                    <a:pt x="0" y="38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51"/>
          <p:cNvGrpSpPr>
            <a:grpSpLocks/>
          </p:cNvGrpSpPr>
          <p:nvPr/>
        </p:nvGrpSpPr>
        <p:grpSpPr bwMode="auto">
          <a:xfrm>
            <a:off x="3211513" y="3295650"/>
            <a:ext cx="4044950" cy="2290763"/>
            <a:chOff x="2470" y="2087"/>
            <a:chExt cx="2547" cy="1443"/>
          </a:xfrm>
        </p:grpSpPr>
        <p:sp>
          <p:nvSpPr>
            <p:cNvPr id="20497" name="Freeform 152"/>
            <p:cNvSpPr>
              <a:spLocks/>
            </p:cNvSpPr>
            <p:nvPr/>
          </p:nvSpPr>
          <p:spPr bwMode="auto">
            <a:xfrm>
              <a:off x="4478" y="2087"/>
              <a:ext cx="411" cy="302"/>
            </a:xfrm>
            <a:custGeom>
              <a:avLst/>
              <a:gdLst>
                <a:gd name="T0" fmla="*/ 164 w 411"/>
                <a:gd name="T1" fmla="*/ 0 h 302"/>
                <a:gd name="T2" fmla="*/ 155 w 411"/>
                <a:gd name="T3" fmla="*/ 0 h 302"/>
                <a:gd name="T4" fmla="*/ 109 w 411"/>
                <a:gd name="T5" fmla="*/ 91 h 302"/>
                <a:gd name="T6" fmla="*/ 82 w 411"/>
                <a:gd name="T7" fmla="*/ 91 h 302"/>
                <a:gd name="T8" fmla="*/ 0 w 411"/>
                <a:gd name="T9" fmla="*/ 182 h 302"/>
                <a:gd name="T10" fmla="*/ 36 w 411"/>
                <a:gd name="T11" fmla="*/ 283 h 302"/>
                <a:gd name="T12" fmla="*/ 164 w 411"/>
                <a:gd name="T13" fmla="*/ 301 h 302"/>
                <a:gd name="T14" fmla="*/ 191 w 411"/>
                <a:gd name="T15" fmla="*/ 283 h 302"/>
                <a:gd name="T16" fmla="*/ 228 w 411"/>
                <a:gd name="T17" fmla="*/ 210 h 302"/>
                <a:gd name="T18" fmla="*/ 237 w 411"/>
                <a:gd name="T19" fmla="*/ 201 h 302"/>
                <a:gd name="T20" fmla="*/ 410 w 411"/>
                <a:gd name="T21" fmla="*/ 146 h 302"/>
                <a:gd name="T22" fmla="*/ 392 w 411"/>
                <a:gd name="T23" fmla="*/ 119 h 302"/>
                <a:gd name="T24" fmla="*/ 328 w 411"/>
                <a:gd name="T25" fmla="*/ 91 h 302"/>
                <a:gd name="T26" fmla="*/ 237 w 411"/>
                <a:gd name="T27" fmla="*/ 146 h 302"/>
                <a:gd name="T28" fmla="*/ 237 w 411"/>
                <a:gd name="T29" fmla="*/ 55 h 302"/>
                <a:gd name="T30" fmla="*/ 164 w 411"/>
                <a:gd name="T31" fmla="*/ 55 h 302"/>
                <a:gd name="T32" fmla="*/ 164 w 411"/>
                <a:gd name="T33" fmla="*/ 0 h 3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1"/>
                <a:gd name="T52" fmla="*/ 0 h 302"/>
                <a:gd name="T53" fmla="*/ 411 w 411"/>
                <a:gd name="T54" fmla="*/ 302 h 3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1" h="302">
                  <a:moveTo>
                    <a:pt x="164" y="0"/>
                  </a:moveTo>
                  <a:lnTo>
                    <a:pt x="155" y="0"/>
                  </a:lnTo>
                  <a:lnTo>
                    <a:pt x="109" y="91"/>
                  </a:lnTo>
                  <a:lnTo>
                    <a:pt x="82" y="91"/>
                  </a:lnTo>
                  <a:lnTo>
                    <a:pt x="0" y="182"/>
                  </a:lnTo>
                  <a:lnTo>
                    <a:pt x="36" y="283"/>
                  </a:lnTo>
                  <a:lnTo>
                    <a:pt x="164" y="301"/>
                  </a:lnTo>
                  <a:lnTo>
                    <a:pt x="191" y="283"/>
                  </a:lnTo>
                  <a:lnTo>
                    <a:pt x="228" y="210"/>
                  </a:lnTo>
                  <a:lnTo>
                    <a:pt x="237" y="201"/>
                  </a:lnTo>
                  <a:lnTo>
                    <a:pt x="410" y="146"/>
                  </a:lnTo>
                  <a:lnTo>
                    <a:pt x="392" y="119"/>
                  </a:lnTo>
                  <a:lnTo>
                    <a:pt x="328" y="91"/>
                  </a:lnTo>
                  <a:lnTo>
                    <a:pt x="237" y="146"/>
                  </a:lnTo>
                  <a:lnTo>
                    <a:pt x="237" y="55"/>
                  </a:lnTo>
                  <a:lnTo>
                    <a:pt x="164" y="55"/>
                  </a:lnTo>
                  <a:lnTo>
                    <a:pt x="164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153"/>
            <p:cNvSpPr>
              <a:spLocks/>
            </p:cNvSpPr>
            <p:nvPr/>
          </p:nvSpPr>
          <p:spPr bwMode="auto">
            <a:xfrm>
              <a:off x="4350" y="2233"/>
              <a:ext cx="649" cy="229"/>
            </a:xfrm>
            <a:custGeom>
              <a:avLst/>
              <a:gdLst>
                <a:gd name="T0" fmla="*/ 0 w 649"/>
                <a:gd name="T1" fmla="*/ 228 h 229"/>
                <a:gd name="T2" fmla="*/ 18 w 649"/>
                <a:gd name="T3" fmla="*/ 210 h 229"/>
                <a:gd name="T4" fmla="*/ 164 w 649"/>
                <a:gd name="T5" fmla="*/ 137 h 229"/>
                <a:gd name="T6" fmla="*/ 292 w 649"/>
                <a:gd name="T7" fmla="*/ 155 h 229"/>
                <a:gd name="T8" fmla="*/ 329 w 649"/>
                <a:gd name="T9" fmla="*/ 137 h 229"/>
                <a:gd name="T10" fmla="*/ 365 w 649"/>
                <a:gd name="T11" fmla="*/ 55 h 229"/>
                <a:gd name="T12" fmla="*/ 538 w 649"/>
                <a:gd name="T13" fmla="*/ 0 h 229"/>
                <a:gd name="T14" fmla="*/ 566 w 649"/>
                <a:gd name="T15" fmla="*/ 100 h 229"/>
                <a:gd name="T16" fmla="*/ 648 w 649"/>
                <a:gd name="T17" fmla="*/ 119 h 229"/>
                <a:gd name="T18" fmla="*/ 611 w 649"/>
                <a:gd name="T19" fmla="*/ 173 h 229"/>
                <a:gd name="T20" fmla="*/ 639 w 649"/>
                <a:gd name="T21" fmla="*/ 228 h 229"/>
                <a:gd name="T22" fmla="*/ 0 w 649"/>
                <a:gd name="T23" fmla="*/ 228 h 2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9"/>
                <a:gd name="T37" fmla="*/ 0 h 229"/>
                <a:gd name="T38" fmla="*/ 649 w 649"/>
                <a:gd name="T39" fmla="*/ 229 h 2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9" h="229">
                  <a:moveTo>
                    <a:pt x="0" y="228"/>
                  </a:moveTo>
                  <a:lnTo>
                    <a:pt x="18" y="210"/>
                  </a:lnTo>
                  <a:lnTo>
                    <a:pt x="164" y="137"/>
                  </a:lnTo>
                  <a:lnTo>
                    <a:pt x="292" y="155"/>
                  </a:lnTo>
                  <a:lnTo>
                    <a:pt x="329" y="137"/>
                  </a:lnTo>
                  <a:lnTo>
                    <a:pt x="365" y="55"/>
                  </a:lnTo>
                  <a:lnTo>
                    <a:pt x="538" y="0"/>
                  </a:lnTo>
                  <a:lnTo>
                    <a:pt x="566" y="100"/>
                  </a:lnTo>
                  <a:lnTo>
                    <a:pt x="648" y="119"/>
                  </a:lnTo>
                  <a:lnTo>
                    <a:pt x="611" y="173"/>
                  </a:lnTo>
                  <a:lnTo>
                    <a:pt x="639" y="228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154"/>
            <p:cNvSpPr>
              <a:spLocks/>
            </p:cNvSpPr>
            <p:nvPr/>
          </p:nvSpPr>
          <p:spPr bwMode="auto">
            <a:xfrm>
              <a:off x="3948" y="2178"/>
              <a:ext cx="567" cy="302"/>
            </a:xfrm>
            <a:custGeom>
              <a:avLst/>
              <a:gdLst>
                <a:gd name="T0" fmla="*/ 0 w 567"/>
                <a:gd name="T1" fmla="*/ 301 h 302"/>
                <a:gd name="T2" fmla="*/ 37 w 567"/>
                <a:gd name="T3" fmla="*/ 228 h 302"/>
                <a:gd name="T4" fmla="*/ 110 w 567"/>
                <a:gd name="T5" fmla="*/ 173 h 302"/>
                <a:gd name="T6" fmla="*/ 265 w 567"/>
                <a:gd name="T7" fmla="*/ 146 h 302"/>
                <a:gd name="T8" fmla="*/ 356 w 567"/>
                <a:gd name="T9" fmla="*/ 18 h 302"/>
                <a:gd name="T10" fmla="*/ 356 w 567"/>
                <a:gd name="T11" fmla="*/ 0 h 302"/>
                <a:gd name="T12" fmla="*/ 456 w 567"/>
                <a:gd name="T13" fmla="*/ 82 h 302"/>
                <a:gd name="T14" fmla="*/ 502 w 567"/>
                <a:gd name="T15" fmla="*/ 73 h 302"/>
                <a:gd name="T16" fmla="*/ 529 w 567"/>
                <a:gd name="T17" fmla="*/ 91 h 302"/>
                <a:gd name="T18" fmla="*/ 566 w 567"/>
                <a:gd name="T19" fmla="*/ 192 h 302"/>
                <a:gd name="T20" fmla="*/ 420 w 567"/>
                <a:gd name="T21" fmla="*/ 265 h 302"/>
                <a:gd name="T22" fmla="*/ 402 w 567"/>
                <a:gd name="T23" fmla="*/ 283 h 302"/>
                <a:gd name="T24" fmla="*/ 119 w 567"/>
                <a:gd name="T25" fmla="*/ 283 h 302"/>
                <a:gd name="T26" fmla="*/ 119 w 567"/>
                <a:gd name="T27" fmla="*/ 301 h 302"/>
                <a:gd name="T28" fmla="*/ 0 w 567"/>
                <a:gd name="T29" fmla="*/ 301 h 3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7"/>
                <a:gd name="T46" fmla="*/ 0 h 302"/>
                <a:gd name="T47" fmla="*/ 567 w 567"/>
                <a:gd name="T48" fmla="*/ 302 h 3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7" h="302">
                  <a:moveTo>
                    <a:pt x="0" y="301"/>
                  </a:moveTo>
                  <a:lnTo>
                    <a:pt x="37" y="228"/>
                  </a:lnTo>
                  <a:lnTo>
                    <a:pt x="110" y="173"/>
                  </a:lnTo>
                  <a:lnTo>
                    <a:pt x="265" y="146"/>
                  </a:lnTo>
                  <a:lnTo>
                    <a:pt x="356" y="18"/>
                  </a:lnTo>
                  <a:lnTo>
                    <a:pt x="356" y="0"/>
                  </a:lnTo>
                  <a:lnTo>
                    <a:pt x="456" y="82"/>
                  </a:lnTo>
                  <a:lnTo>
                    <a:pt x="502" y="73"/>
                  </a:lnTo>
                  <a:lnTo>
                    <a:pt x="529" y="91"/>
                  </a:lnTo>
                  <a:lnTo>
                    <a:pt x="566" y="192"/>
                  </a:lnTo>
                  <a:lnTo>
                    <a:pt x="420" y="265"/>
                  </a:lnTo>
                  <a:lnTo>
                    <a:pt x="402" y="283"/>
                  </a:lnTo>
                  <a:lnTo>
                    <a:pt x="119" y="283"/>
                  </a:lnTo>
                  <a:lnTo>
                    <a:pt x="119" y="301"/>
                  </a:lnTo>
                  <a:lnTo>
                    <a:pt x="0" y="301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155"/>
            <p:cNvSpPr>
              <a:spLocks/>
            </p:cNvSpPr>
            <p:nvPr/>
          </p:nvSpPr>
          <p:spPr bwMode="auto">
            <a:xfrm>
              <a:off x="3556" y="2461"/>
              <a:ext cx="384" cy="348"/>
            </a:xfrm>
            <a:custGeom>
              <a:avLst/>
              <a:gdLst>
                <a:gd name="T0" fmla="*/ 0 w 384"/>
                <a:gd name="T1" fmla="*/ 0 h 348"/>
                <a:gd name="T2" fmla="*/ 347 w 384"/>
                <a:gd name="T3" fmla="*/ 0 h 348"/>
                <a:gd name="T4" fmla="*/ 337 w 384"/>
                <a:gd name="T5" fmla="*/ 46 h 348"/>
                <a:gd name="T6" fmla="*/ 383 w 384"/>
                <a:gd name="T7" fmla="*/ 46 h 348"/>
                <a:gd name="T8" fmla="*/ 337 w 384"/>
                <a:gd name="T9" fmla="*/ 174 h 348"/>
                <a:gd name="T10" fmla="*/ 292 w 384"/>
                <a:gd name="T11" fmla="*/ 237 h 348"/>
                <a:gd name="T12" fmla="*/ 255 w 384"/>
                <a:gd name="T13" fmla="*/ 347 h 348"/>
                <a:gd name="T14" fmla="*/ 55 w 384"/>
                <a:gd name="T15" fmla="*/ 347 h 348"/>
                <a:gd name="T16" fmla="*/ 55 w 384"/>
                <a:gd name="T17" fmla="*/ 292 h 348"/>
                <a:gd name="T18" fmla="*/ 18 w 384"/>
                <a:gd name="T19" fmla="*/ 283 h 348"/>
                <a:gd name="T20" fmla="*/ 18 w 384"/>
                <a:gd name="T21" fmla="*/ 73 h 348"/>
                <a:gd name="T22" fmla="*/ 0 w 384"/>
                <a:gd name="T23" fmla="*/ 0 h 3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348"/>
                <a:gd name="T38" fmla="*/ 384 w 384"/>
                <a:gd name="T39" fmla="*/ 348 h 3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348">
                  <a:moveTo>
                    <a:pt x="0" y="0"/>
                  </a:moveTo>
                  <a:lnTo>
                    <a:pt x="347" y="0"/>
                  </a:lnTo>
                  <a:lnTo>
                    <a:pt x="337" y="46"/>
                  </a:lnTo>
                  <a:lnTo>
                    <a:pt x="383" y="46"/>
                  </a:lnTo>
                  <a:lnTo>
                    <a:pt x="337" y="174"/>
                  </a:lnTo>
                  <a:lnTo>
                    <a:pt x="292" y="237"/>
                  </a:lnTo>
                  <a:lnTo>
                    <a:pt x="255" y="347"/>
                  </a:lnTo>
                  <a:lnTo>
                    <a:pt x="55" y="347"/>
                  </a:lnTo>
                  <a:lnTo>
                    <a:pt x="55" y="292"/>
                  </a:lnTo>
                  <a:lnTo>
                    <a:pt x="18" y="283"/>
                  </a:lnTo>
                  <a:lnTo>
                    <a:pt x="18" y="7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156"/>
            <p:cNvSpPr>
              <a:spLocks/>
            </p:cNvSpPr>
            <p:nvPr/>
          </p:nvSpPr>
          <p:spPr bwMode="auto">
            <a:xfrm>
              <a:off x="3894" y="2461"/>
              <a:ext cx="658" cy="165"/>
            </a:xfrm>
            <a:custGeom>
              <a:avLst/>
              <a:gdLst>
                <a:gd name="T0" fmla="*/ 64 w 658"/>
                <a:gd name="T1" fmla="*/ 18 h 165"/>
                <a:gd name="T2" fmla="*/ 173 w 658"/>
                <a:gd name="T3" fmla="*/ 18 h 165"/>
                <a:gd name="T4" fmla="*/ 173 w 658"/>
                <a:gd name="T5" fmla="*/ 0 h 165"/>
                <a:gd name="T6" fmla="*/ 657 w 658"/>
                <a:gd name="T7" fmla="*/ 0 h 165"/>
                <a:gd name="T8" fmla="*/ 648 w 658"/>
                <a:gd name="T9" fmla="*/ 36 h 165"/>
                <a:gd name="T10" fmla="*/ 456 w 658"/>
                <a:gd name="T11" fmla="*/ 118 h 165"/>
                <a:gd name="T12" fmla="*/ 438 w 658"/>
                <a:gd name="T13" fmla="*/ 164 h 165"/>
                <a:gd name="T14" fmla="*/ 0 w 658"/>
                <a:gd name="T15" fmla="*/ 164 h 165"/>
                <a:gd name="T16" fmla="*/ 64 w 658"/>
                <a:gd name="T17" fmla="*/ 18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8"/>
                <a:gd name="T28" fmla="*/ 0 h 165"/>
                <a:gd name="T29" fmla="*/ 658 w 658"/>
                <a:gd name="T30" fmla="*/ 165 h 1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8" h="165">
                  <a:moveTo>
                    <a:pt x="64" y="18"/>
                  </a:moveTo>
                  <a:lnTo>
                    <a:pt x="173" y="18"/>
                  </a:lnTo>
                  <a:lnTo>
                    <a:pt x="173" y="0"/>
                  </a:lnTo>
                  <a:lnTo>
                    <a:pt x="657" y="0"/>
                  </a:lnTo>
                  <a:lnTo>
                    <a:pt x="648" y="36"/>
                  </a:lnTo>
                  <a:lnTo>
                    <a:pt x="456" y="118"/>
                  </a:lnTo>
                  <a:lnTo>
                    <a:pt x="438" y="164"/>
                  </a:lnTo>
                  <a:lnTo>
                    <a:pt x="0" y="164"/>
                  </a:lnTo>
                  <a:lnTo>
                    <a:pt x="64" y="1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157"/>
            <p:cNvSpPr>
              <a:spLocks/>
            </p:cNvSpPr>
            <p:nvPr/>
          </p:nvSpPr>
          <p:spPr bwMode="auto">
            <a:xfrm>
              <a:off x="4332" y="2461"/>
              <a:ext cx="685" cy="266"/>
            </a:xfrm>
            <a:custGeom>
              <a:avLst/>
              <a:gdLst>
                <a:gd name="T0" fmla="*/ 219 w 685"/>
                <a:gd name="T1" fmla="*/ 0 h 266"/>
                <a:gd name="T2" fmla="*/ 657 w 685"/>
                <a:gd name="T3" fmla="*/ 0 h 266"/>
                <a:gd name="T4" fmla="*/ 684 w 685"/>
                <a:gd name="T5" fmla="*/ 82 h 266"/>
                <a:gd name="T6" fmla="*/ 611 w 685"/>
                <a:gd name="T7" fmla="*/ 164 h 266"/>
                <a:gd name="T8" fmla="*/ 502 w 685"/>
                <a:gd name="T9" fmla="*/ 201 h 266"/>
                <a:gd name="T10" fmla="*/ 456 w 685"/>
                <a:gd name="T11" fmla="*/ 265 h 266"/>
                <a:gd name="T12" fmla="*/ 347 w 685"/>
                <a:gd name="T13" fmla="*/ 155 h 266"/>
                <a:gd name="T14" fmla="*/ 264 w 685"/>
                <a:gd name="T15" fmla="*/ 155 h 266"/>
                <a:gd name="T16" fmla="*/ 255 w 685"/>
                <a:gd name="T17" fmla="*/ 128 h 266"/>
                <a:gd name="T18" fmla="*/ 137 w 685"/>
                <a:gd name="T19" fmla="*/ 128 h 266"/>
                <a:gd name="T20" fmla="*/ 91 w 685"/>
                <a:gd name="T21" fmla="*/ 164 h 266"/>
                <a:gd name="T22" fmla="*/ 0 w 685"/>
                <a:gd name="T23" fmla="*/ 164 h 266"/>
                <a:gd name="T24" fmla="*/ 18 w 685"/>
                <a:gd name="T25" fmla="*/ 119 h 266"/>
                <a:gd name="T26" fmla="*/ 210 w 685"/>
                <a:gd name="T27" fmla="*/ 37 h 266"/>
                <a:gd name="T28" fmla="*/ 219 w 685"/>
                <a:gd name="T29" fmla="*/ 0 h 2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5"/>
                <a:gd name="T46" fmla="*/ 0 h 266"/>
                <a:gd name="T47" fmla="*/ 685 w 685"/>
                <a:gd name="T48" fmla="*/ 266 h 2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5" h="266">
                  <a:moveTo>
                    <a:pt x="219" y="0"/>
                  </a:moveTo>
                  <a:lnTo>
                    <a:pt x="657" y="0"/>
                  </a:lnTo>
                  <a:lnTo>
                    <a:pt x="684" y="82"/>
                  </a:lnTo>
                  <a:lnTo>
                    <a:pt x="611" y="164"/>
                  </a:lnTo>
                  <a:lnTo>
                    <a:pt x="502" y="201"/>
                  </a:lnTo>
                  <a:lnTo>
                    <a:pt x="456" y="265"/>
                  </a:lnTo>
                  <a:lnTo>
                    <a:pt x="347" y="155"/>
                  </a:lnTo>
                  <a:lnTo>
                    <a:pt x="264" y="155"/>
                  </a:lnTo>
                  <a:lnTo>
                    <a:pt x="255" y="128"/>
                  </a:lnTo>
                  <a:lnTo>
                    <a:pt x="137" y="128"/>
                  </a:lnTo>
                  <a:lnTo>
                    <a:pt x="91" y="164"/>
                  </a:lnTo>
                  <a:lnTo>
                    <a:pt x="0" y="164"/>
                  </a:lnTo>
                  <a:lnTo>
                    <a:pt x="18" y="119"/>
                  </a:lnTo>
                  <a:lnTo>
                    <a:pt x="210" y="37"/>
                  </a:lnTo>
                  <a:lnTo>
                    <a:pt x="219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158"/>
            <p:cNvSpPr>
              <a:spLocks/>
            </p:cNvSpPr>
            <p:nvPr/>
          </p:nvSpPr>
          <p:spPr bwMode="auto">
            <a:xfrm>
              <a:off x="4414" y="2589"/>
              <a:ext cx="375" cy="329"/>
            </a:xfrm>
            <a:custGeom>
              <a:avLst/>
              <a:gdLst>
                <a:gd name="T0" fmla="*/ 18 w 375"/>
                <a:gd name="T1" fmla="*/ 36 h 329"/>
                <a:gd name="T2" fmla="*/ 55 w 375"/>
                <a:gd name="T3" fmla="*/ 0 h 329"/>
                <a:gd name="T4" fmla="*/ 173 w 375"/>
                <a:gd name="T5" fmla="*/ 0 h 329"/>
                <a:gd name="T6" fmla="*/ 182 w 375"/>
                <a:gd name="T7" fmla="*/ 27 h 329"/>
                <a:gd name="T8" fmla="*/ 265 w 375"/>
                <a:gd name="T9" fmla="*/ 27 h 329"/>
                <a:gd name="T10" fmla="*/ 374 w 375"/>
                <a:gd name="T11" fmla="*/ 137 h 329"/>
                <a:gd name="T12" fmla="*/ 274 w 375"/>
                <a:gd name="T13" fmla="*/ 237 h 329"/>
                <a:gd name="T14" fmla="*/ 201 w 375"/>
                <a:gd name="T15" fmla="*/ 264 h 329"/>
                <a:gd name="T16" fmla="*/ 192 w 375"/>
                <a:gd name="T17" fmla="*/ 328 h 329"/>
                <a:gd name="T18" fmla="*/ 155 w 375"/>
                <a:gd name="T19" fmla="*/ 255 h 329"/>
                <a:gd name="T20" fmla="*/ 0 w 375"/>
                <a:gd name="T21" fmla="*/ 73 h 329"/>
                <a:gd name="T22" fmla="*/ 18 w 375"/>
                <a:gd name="T23" fmla="*/ 36 h 3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5"/>
                <a:gd name="T37" fmla="*/ 0 h 329"/>
                <a:gd name="T38" fmla="*/ 375 w 375"/>
                <a:gd name="T39" fmla="*/ 329 h 3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5" h="329">
                  <a:moveTo>
                    <a:pt x="18" y="36"/>
                  </a:moveTo>
                  <a:lnTo>
                    <a:pt x="55" y="0"/>
                  </a:lnTo>
                  <a:lnTo>
                    <a:pt x="173" y="0"/>
                  </a:lnTo>
                  <a:lnTo>
                    <a:pt x="182" y="27"/>
                  </a:lnTo>
                  <a:lnTo>
                    <a:pt x="265" y="27"/>
                  </a:lnTo>
                  <a:lnTo>
                    <a:pt x="374" y="137"/>
                  </a:lnTo>
                  <a:lnTo>
                    <a:pt x="274" y="237"/>
                  </a:lnTo>
                  <a:lnTo>
                    <a:pt x="201" y="264"/>
                  </a:lnTo>
                  <a:lnTo>
                    <a:pt x="192" y="328"/>
                  </a:lnTo>
                  <a:lnTo>
                    <a:pt x="155" y="255"/>
                  </a:lnTo>
                  <a:lnTo>
                    <a:pt x="0" y="73"/>
                  </a:lnTo>
                  <a:lnTo>
                    <a:pt x="18" y="3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159"/>
            <p:cNvSpPr>
              <a:spLocks/>
            </p:cNvSpPr>
            <p:nvPr/>
          </p:nvSpPr>
          <p:spPr bwMode="auto">
            <a:xfrm>
              <a:off x="4250" y="2625"/>
              <a:ext cx="356" cy="412"/>
            </a:xfrm>
            <a:custGeom>
              <a:avLst/>
              <a:gdLst>
                <a:gd name="T0" fmla="*/ 0 w 356"/>
                <a:gd name="T1" fmla="*/ 0 h 412"/>
                <a:gd name="T2" fmla="*/ 182 w 356"/>
                <a:gd name="T3" fmla="*/ 0 h 412"/>
                <a:gd name="T4" fmla="*/ 164 w 356"/>
                <a:gd name="T5" fmla="*/ 37 h 412"/>
                <a:gd name="T6" fmla="*/ 319 w 356"/>
                <a:gd name="T7" fmla="*/ 219 h 412"/>
                <a:gd name="T8" fmla="*/ 355 w 356"/>
                <a:gd name="T9" fmla="*/ 292 h 412"/>
                <a:gd name="T10" fmla="*/ 309 w 356"/>
                <a:gd name="T11" fmla="*/ 411 h 412"/>
                <a:gd name="T12" fmla="*/ 64 w 356"/>
                <a:gd name="T13" fmla="*/ 411 h 412"/>
                <a:gd name="T14" fmla="*/ 36 w 356"/>
                <a:gd name="T15" fmla="*/ 356 h 412"/>
                <a:gd name="T16" fmla="*/ 27 w 356"/>
                <a:gd name="T17" fmla="*/ 292 h 412"/>
                <a:gd name="T18" fmla="*/ 55 w 356"/>
                <a:gd name="T19" fmla="*/ 256 h 412"/>
                <a:gd name="T20" fmla="*/ 0 w 356"/>
                <a:gd name="T21" fmla="*/ 0 h 4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6"/>
                <a:gd name="T34" fmla="*/ 0 h 412"/>
                <a:gd name="T35" fmla="*/ 356 w 356"/>
                <a:gd name="T36" fmla="*/ 412 h 4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6" h="412">
                  <a:moveTo>
                    <a:pt x="0" y="0"/>
                  </a:moveTo>
                  <a:lnTo>
                    <a:pt x="182" y="0"/>
                  </a:lnTo>
                  <a:lnTo>
                    <a:pt x="164" y="37"/>
                  </a:lnTo>
                  <a:lnTo>
                    <a:pt x="319" y="219"/>
                  </a:lnTo>
                  <a:lnTo>
                    <a:pt x="355" y="292"/>
                  </a:lnTo>
                  <a:lnTo>
                    <a:pt x="309" y="411"/>
                  </a:lnTo>
                  <a:lnTo>
                    <a:pt x="64" y="411"/>
                  </a:lnTo>
                  <a:lnTo>
                    <a:pt x="36" y="356"/>
                  </a:lnTo>
                  <a:lnTo>
                    <a:pt x="27" y="292"/>
                  </a:lnTo>
                  <a:lnTo>
                    <a:pt x="55" y="25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160"/>
            <p:cNvSpPr>
              <a:spLocks/>
            </p:cNvSpPr>
            <p:nvPr/>
          </p:nvSpPr>
          <p:spPr bwMode="auto">
            <a:xfrm>
              <a:off x="4012" y="2625"/>
              <a:ext cx="293" cy="430"/>
            </a:xfrm>
            <a:custGeom>
              <a:avLst/>
              <a:gdLst>
                <a:gd name="T0" fmla="*/ 55 w 293"/>
                <a:gd name="T1" fmla="*/ 0 h 430"/>
                <a:gd name="T2" fmla="*/ 237 w 293"/>
                <a:gd name="T3" fmla="*/ 0 h 430"/>
                <a:gd name="T4" fmla="*/ 292 w 293"/>
                <a:gd name="T5" fmla="*/ 265 h 430"/>
                <a:gd name="T6" fmla="*/ 265 w 293"/>
                <a:gd name="T7" fmla="*/ 292 h 430"/>
                <a:gd name="T8" fmla="*/ 274 w 293"/>
                <a:gd name="T9" fmla="*/ 356 h 430"/>
                <a:gd name="T10" fmla="*/ 73 w 293"/>
                <a:gd name="T11" fmla="*/ 356 h 430"/>
                <a:gd name="T12" fmla="*/ 73 w 293"/>
                <a:gd name="T13" fmla="*/ 420 h 430"/>
                <a:gd name="T14" fmla="*/ 0 w 293"/>
                <a:gd name="T15" fmla="*/ 429 h 430"/>
                <a:gd name="T16" fmla="*/ 0 w 293"/>
                <a:gd name="T17" fmla="*/ 310 h 430"/>
                <a:gd name="T18" fmla="*/ 55 w 293"/>
                <a:gd name="T19" fmla="*/ 0 h 4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3"/>
                <a:gd name="T31" fmla="*/ 0 h 430"/>
                <a:gd name="T32" fmla="*/ 293 w 293"/>
                <a:gd name="T33" fmla="*/ 430 h 4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3" h="430">
                  <a:moveTo>
                    <a:pt x="55" y="0"/>
                  </a:moveTo>
                  <a:lnTo>
                    <a:pt x="237" y="0"/>
                  </a:lnTo>
                  <a:lnTo>
                    <a:pt x="292" y="265"/>
                  </a:lnTo>
                  <a:lnTo>
                    <a:pt x="265" y="292"/>
                  </a:lnTo>
                  <a:lnTo>
                    <a:pt x="274" y="356"/>
                  </a:lnTo>
                  <a:lnTo>
                    <a:pt x="73" y="356"/>
                  </a:lnTo>
                  <a:lnTo>
                    <a:pt x="73" y="420"/>
                  </a:lnTo>
                  <a:lnTo>
                    <a:pt x="0" y="429"/>
                  </a:lnTo>
                  <a:lnTo>
                    <a:pt x="0" y="310"/>
                  </a:lnTo>
                  <a:lnTo>
                    <a:pt x="55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161"/>
            <p:cNvSpPr>
              <a:spLocks/>
            </p:cNvSpPr>
            <p:nvPr/>
          </p:nvSpPr>
          <p:spPr bwMode="auto">
            <a:xfrm>
              <a:off x="3811" y="2625"/>
              <a:ext cx="257" cy="458"/>
            </a:xfrm>
            <a:custGeom>
              <a:avLst/>
              <a:gdLst>
                <a:gd name="T0" fmla="*/ 82 w 257"/>
                <a:gd name="T1" fmla="*/ 0 h 458"/>
                <a:gd name="T2" fmla="*/ 256 w 257"/>
                <a:gd name="T3" fmla="*/ 0 h 458"/>
                <a:gd name="T4" fmla="*/ 201 w 257"/>
                <a:gd name="T5" fmla="*/ 311 h 458"/>
                <a:gd name="T6" fmla="*/ 201 w 257"/>
                <a:gd name="T7" fmla="*/ 430 h 458"/>
                <a:gd name="T8" fmla="*/ 146 w 257"/>
                <a:gd name="T9" fmla="*/ 457 h 458"/>
                <a:gd name="T10" fmla="*/ 119 w 257"/>
                <a:gd name="T11" fmla="*/ 384 h 458"/>
                <a:gd name="T12" fmla="*/ 0 w 257"/>
                <a:gd name="T13" fmla="*/ 384 h 458"/>
                <a:gd name="T14" fmla="*/ 37 w 257"/>
                <a:gd name="T15" fmla="*/ 247 h 458"/>
                <a:gd name="T16" fmla="*/ 0 w 257"/>
                <a:gd name="T17" fmla="*/ 183 h 458"/>
                <a:gd name="T18" fmla="*/ 37 w 257"/>
                <a:gd name="T19" fmla="*/ 73 h 458"/>
                <a:gd name="T20" fmla="*/ 82 w 257"/>
                <a:gd name="T21" fmla="*/ 0 h 4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7"/>
                <a:gd name="T34" fmla="*/ 0 h 458"/>
                <a:gd name="T35" fmla="*/ 257 w 257"/>
                <a:gd name="T36" fmla="*/ 458 h 4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7" h="458">
                  <a:moveTo>
                    <a:pt x="82" y="0"/>
                  </a:moveTo>
                  <a:lnTo>
                    <a:pt x="256" y="0"/>
                  </a:lnTo>
                  <a:lnTo>
                    <a:pt x="201" y="311"/>
                  </a:lnTo>
                  <a:lnTo>
                    <a:pt x="201" y="430"/>
                  </a:lnTo>
                  <a:lnTo>
                    <a:pt x="146" y="457"/>
                  </a:lnTo>
                  <a:lnTo>
                    <a:pt x="119" y="384"/>
                  </a:lnTo>
                  <a:lnTo>
                    <a:pt x="0" y="384"/>
                  </a:lnTo>
                  <a:lnTo>
                    <a:pt x="37" y="247"/>
                  </a:lnTo>
                  <a:lnTo>
                    <a:pt x="0" y="183"/>
                  </a:lnTo>
                  <a:lnTo>
                    <a:pt x="37" y="73"/>
                  </a:lnTo>
                  <a:lnTo>
                    <a:pt x="82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162"/>
            <p:cNvSpPr>
              <a:spLocks/>
            </p:cNvSpPr>
            <p:nvPr/>
          </p:nvSpPr>
          <p:spPr bwMode="auto">
            <a:xfrm>
              <a:off x="4085" y="2981"/>
              <a:ext cx="622" cy="549"/>
            </a:xfrm>
            <a:custGeom>
              <a:avLst/>
              <a:gdLst>
                <a:gd name="T0" fmla="*/ 0 w 622"/>
                <a:gd name="T1" fmla="*/ 0 h 549"/>
                <a:gd name="T2" fmla="*/ 201 w 622"/>
                <a:gd name="T3" fmla="*/ 0 h 549"/>
                <a:gd name="T4" fmla="*/ 228 w 622"/>
                <a:gd name="T5" fmla="*/ 55 h 549"/>
                <a:gd name="T6" fmla="*/ 484 w 622"/>
                <a:gd name="T7" fmla="*/ 55 h 549"/>
                <a:gd name="T8" fmla="*/ 484 w 622"/>
                <a:gd name="T9" fmla="*/ 100 h 549"/>
                <a:gd name="T10" fmla="*/ 575 w 622"/>
                <a:gd name="T11" fmla="*/ 265 h 549"/>
                <a:gd name="T12" fmla="*/ 612 w 622"/>
                <a:gd name="T13" fmla="*/ 374 h 549"/>
                <a:gd name="T14" fmla="*/ 621 w 622"/>
                <a:gd name="T15" fmla="*/ 457 h 549"/>
                <a:gd name="T16" fmla="*/ 530 w 622"/>
                <a:gd name="T17" fmla="*/ 539 h 549"/>
                <a:gd name="T18" fmla="*/ 466 w 622"/>
                <a:gd name="T19" fmla="*/ 548 h 549"/>
                <a:gd name="T20" fmla="*/ 438 w 622"/>
                <a:gd name="T21" fmla="*/ 384 h 549"/>
                <a:gd name="T22" fmla="*/ 420 w 622"/>
                <a:gd name="T23" fmla="*/ 384 h 549"/>
                <a:gd name="T24" fmla="*/ 347 w 622"/>
                <a:gd name="T25" fmla="*/ 283 h 549"/>
                <a:gd name="T26" fmla="*/ 365 w 622"/>
                <a:gd name="T27" fmla="*/ 201 h 549"/>
                <a:gd name="T28" fmla="*/ 283 w 622"/>
                <a:gd name="T29" fmla="*/ 110 h 549"/>
                <a:gd name="T30" fmla="*/ 183 w 622"/>
                <a:gd name="T31" fmla="*/ 137 h 549"/>
                <a:gd name="T32" fmla="*/ 100 w 622"/>
                <a:gd name="T33" fmla="*/ 64 h 549"/>
                <a:gd name="T34" fmla="*/ 0 w 622"/>
                <a:gd name="T35" fmla="*/ 64 h 549"/>
                <a:gd name="T36" fmla="*/ 0 w 622"/>
                <a:gd name="T37" fmla="*/ 0 h 5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2"/>
                <a:gd name="T58" fmla="*/ 0 h 549"/>
                <a:gd name="T59" fmla="*/ 622 w 622"/>
                <a:gd name="T60" fmla="*/ 549 h 5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2" h="549">
                  <a:moveTo>
                    <a:pt x="0" y="0"/>
                  </a:moveTo>
                  <a:lnTo>
                    <a:pt x="201" y="0"/>
                  </a:lnTo>
                  <a:lnTo>
                    <a:pt x="228" y="55"/>
                  </a:lnTo>
                  <a:lnTo>
                    <a:pt x="484" y="55"/>
                  </a:lnTo>
                  <a:lnTo>
                    <a:pt x="484" y="100"/>
                  </a:lnTo>
                  <a:lnTo>
                    <a:pt x="575" y="265"/>
                  </a:lnTo>
                  <a:lnTo>
                    <a:pt x="612" y="374"/>
                  </a:lnTo>
                  <a:lnTo>
                    <a:pt x="621" y="457"/>
                  </a:lnTo>
                  <a:lnTo>
                    <a:pt x="530" y="539"/>
                  </a:lnTo>
                  <a:lnTo>
                    <a:pt x="466" y="548"/>
                  </a:lnTo>
                  <a:lnTo>
                    <a:pt x="438" y="384"/>
                  </a:lnTo>
                  <a:lnTo>
                    <a:pt x="420" y="384"/>
                  </a:lnTo>
                  <a:lnTo>
                    <a:pt x="347" y="283"/>
                  </a:lnTo>
                  <a:lnTo>
                    <a:pt x="365" y="201"/>
                  </a:lnTo>
                  <a:lnTo>
                    <a:pt x="283" y="110"/>
                  </a:lnTo>
                  <a:lnTo>
                    <a:pt x="183" y="137"/>
                  </a:lnTo>
                  <a:lnTo>
                    <a:pt x="100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163"/>
            <p:cNvSpPr>
              <a:spLocks/>
            </p:cNvSpPr>
            <p:nvPr/>
          </p:nvSpPr>
          <p:spPr bwMode="auto">
            <a:xfrm>
              <a:off x="3602" y="2799"/>
              <a:ext cx="384" cy="366"/>
            </a:xfrm>
            <a:custGeom>
              <a:avLst/>
              <a:gdLst>
                <a:gd name="T0" fmla="*/ 9 w 384"/>
                <a:gd name="T1" fmla="*/ 0 h 366"/>
                <a:gd name="T2" fmla="*/ 210 w 384"/>
                <a:gd name="T3" fmla="*/ 0 h 366"/>
                <a:gd name="T4" fmla="*/ 246 w 384"/>
                <a:gd name="T5" fmla="*/ 73 h 366"/>
                <a:gd name="T6" fmla="*/ 210 w 384"/>
                <a:gd name="T7" fmla="*/ 201 h 366"/>
                <a:gd name="T8" fmla="*/ 328 w 384"/>
                <a:gd name="T9" fmla="*/ 201 h 366"/>
                <a:gd name="T10" fmla="*/ 356 w 384"/>
                <a:gd name="T11" fmla="*/ 283 h 366"/>
                <a:gd name="T12" fmla="*/ 383 w 384"/>
                <a:gd name="T13" fmla="*/ 365 h 366"/>
                <a:gd name="T14" fmla="*/ 219 w 384"/>
                <a:gd name="T15" fmla="*/ 356 h 366"/>
                <a:gd name="T16" fmla="*/ 27 w 384"/>
                <a:gd name="T17" fmla="*/ 283 h 366"/>
                <a:gd name="T18" fmla="*/ 55 w 384"/>
                <a:gd name="T19" fmla="*/ 228 h 366"/>
                <a:gd name="T20" fmla="*/ 0 w 384"/>
                <a:gd name="T21" fmla="*/ 110 h 366"/>
                <a:gd name="T22" fmla="*/ 9 w 384"/>
                <a:gd name="T23" fmla="*/ 0 h 3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366"/>
                <a:gd name="T38" fmla="*/ 384 w 384"/>
                <a:gd name="T39" fmla="*/ 366 h 3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366">
                  <a:moveTo>
                    <a:pt x="9" y="0"/>
                  </a:moveTo>
                  <a:lnTo>
                    <a:pt x="210" y="0"/>
                  </a:lnTo>
                  <a:lnTo>
                    <a:pt x="246" y="73"/>
                  </a:lnTo>
                  <a:lnTo>
                    <a:pt x="210" y="201"/>
                  </a:lnTo>
                  <a:lnTo>
                    <a:pt x="328" y="201"/>
                  </a:lnTo>
                  <a:lnTo>
                    <a:pt x="356" y="283"/>
                  </a:lnTo>
                  <a:lnTo>
                    <a:pt x="383" y="365"/>
                  </a:lnTo>
                  <a:lnTo>
                    <a:pt x="219" y="356"/>
                  </a:lnTo>
                  <a:lnTo>
                    <a:pt x="27" y="283"/>
                  </a:lnTo>
                  <a:lnTo>
                    <a:pt x="55" y="228"/>
                  </a:lnTo>
                  <a:lnTo>
                    <a:pt x="0" y="110"/>
                  </a:lnTo>
                  <a:lnTo>
                    <a:pt x="9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164"/>
            <p:cNvSpPr>
              <a:spLocks/>
            </p:cNvSpPr>
            <p:nvPr/>
          </p:nvSpPr>
          <p:spPr bwMode="auto">
            <a:xfrm>
              <a:off x="2908" y="2415"/>
              <a:ext cx="658" cy="339"/>
            </a:xfrm>
            <a:custGeom>
              <a:avLst/>
              <a:gdLst>
                <a:gd name="T0" fmla="*/ 0 w 658"/>
                <a:gd name="T1" fmla="*/ 0 h 339"/>
                <a:gd name="T2" fmla="*/ 630 w 658"/>
                <a:gd name="T3" fmla="*/ 0 h 339"/>
                <a:gd name="T4" fmla="*/ 648 w 658"/>
                <a:gd name="T5" fmla="*/ 55 h 339"/>
                <a:gd name="T6" fmla="*/ 657 w 658"/>
                <a:gd name="T7" fmla="*/ 128 h 339"/>
                <a:gd name="T8" fmla="*/ 657 w 658"/>
                <a:gd name="T9" fmla="*/ 338 h 339"/>
                <a:gd name="T10" fmla="*/ 548 w 658"/>
                <a:gd name="T11" fmla="*/ 311 h 339"/>
                <a:gd name="T12" fmla="*/ 502 w 658"/>
                <a:gd name="T13" fmla="*/ 320 h 339"/>
                <a:gd name="T14" fmla="*/ 228 w 658"/>
                <a:gd name="T15" fmla="*/ 256 h 339"/>
                <a:gd name="T16" fmla="*/ 228 w 658"/>
                <a:gd name="T17" fmla="*/ 91 h 339"/>
                <a:gd name="T18" fmla="*/ 0 w 658"/>
                <a:gd name="T19" fmla="*/ 91 h 339"/>
                <a:gd name="T20" fmla="*/ 0 w 658"/>
                <a:gd name="T21" fmla="*/ 0 h 3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8"/>
                <a:gd name="T34" fmla="*/ 0 h 339"/>
                <a:gd name="T35" fmla="*/ 658 w 658"/>
                <a:gd name="T36" fmla="*/ 339 h 3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8" h="339">
                  <a:moveTo>
                    <a:pt x="0" y="0"/>
                  </a:moveTo>
                  <a:lnTo>
                    <a:pt x="630" y="0"/>
                  </a:lnTo>
                  <a:lnTo>
                    <a:pt x="648" y="55"/>
                  </a:lnTo>
                  <a:lnTo>
                    <a:pt x="657" y="128"/>
                  </a:lnTo>
                  <a:lnTo>
                    <a:pt x="657" y="338"/>
                  </a:lnTo>
                  <a:lnTo>
                    <a:pt x="548" y="311"/>
                  </a:lnTo>
                  <a:lnTo>
                    <a:pt x="502" y="320"/>
                  </a:lnTo>
                  <a:lnTo>
                    <a:pt x="228" y="256"/>
                  </a:lnTo>
                  <a:lnTo>
                    <a:pt x="228" y="91"/>
                  </a:lnTo>
                  <a:lnTo>
                    <a:pt x="0" y="9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165"/>
            <p:cNvSpPr>
              <a:spLocks/>
            </p:cNvSpPr>
            <p:nvPr/>
          </p:nvSpPr>
          <p:spPr bwMode="auto">
            <a:xfrm>
              <a:off x="2625" y="2507"/>
              <a:ext cx="1032" cy="922"/>
            </a:xfrm>
            <a:custGeom>
              <a:avLst/>
              <a:gdLst>
                <a:gd name="T0" fmla="*/ 283 w 1032"/>
                <a:gd name="T1" fmla="*/ 0 h 922"/>
                <a:gd name="T2" fmla="*/ 511 w 1032"/>
                <a:gd name="T3" fmla="*/ 0 h 922"/>
                <a:gd name="T4" fmla="*/ 511 w 1032"/>
                <a:gd name="T5" fmla="*/ 164 h 922"/>
                <a:gd name="T6" fmla="*/ 785 w 1032"/>
                <a:gd name="T7" fmla="*/ 228 h 922"/>
                <a:gd name="T8" fmla="*/ 830 w 1032"/>
                <a:gd name="T9" fmla="*/ 219 h 922"/>
                <a:gd name="T10" fmla="*/ 940 w 1032"/>
                <a:gd name="T11" fmla="*/ 246 h 922"/>
                <a:gd name="T12" fmla="*/ 985 w 1032"/>
                <a:gd name="T13" fmla="*/ 246 h 922"/>
                <a:gd name="T14" fmla="*/ 976 w 1032"/>
                <a:gd name="T15" fmla="*/ 410 h 922"/>
                <a:gd name="T16" fmla="*/ 1031 w 1032"/>
                <a:gd name="T17" fmla="*/ 529 h 922"/>
                <a:gd name="T18" fmla="*/ 1004 w 1032"/>
                <a:gd name="T19" fmla="*/ 584 h 922"/>
                <a:gd name="T20" fmla="*/ 903 w 1032"/>
                <a:gd name="T21" fmla="*/ 602 h 922"/>
                <a:gd name="T22" fmla="*/ 766 w 1032"/>
                <a:gd name="T23" fmla="*/ 720 h 922"/>
                <a:gd name="T24" fmla="*/ 730 w 1032"/>
                <a:gd name="T25" fmla="*/ 821 h 922"/>
                <a:gd name="T26" fmla="*/ 748 w 1032"/>
                <a:gd name="T27" fmla="*/ 921 h 922"/>
                <a:gd name="T28" fmla="*/ 566 w 1032"/>
                <a:gd name="T29" fmla="*/ 848 h 922"/>
                <a:gd name="T30" fmla="*/ 447 w 1032"/>
                <a:gd name="T31" fmla="*/ 647 h 922"/>
                <a:gd name="T32" fmla="*/ 347 w 1032"/>
                <a:gd name="T33" fmla="*/ 620 h 922"/>
                <a:gd name="T34" fmla="*/ 292 w 1032"/>
                <a:gd name="T35" fmla="*/ 675 h 922"/>
                <a:gd name="T36" fmla="*/ 219 w 1032"/>
                <a:gd name="T37" fmla="*/ 629 h 922"/>
                <a:gd name="T38" fmla="*/ 155 w 1032"/>
                <a:gd name="T39" fmla="*/ 511 h 922"/>
                <a:gd name="T40" fmla="*/ 0 w 1032"/>
                <a:gd name="T41" fmla="*/ 374 h 922"/>
                <a:gd name="T42" fmla="*/ 283 w 1032"/>
                <a:gd name="T43" fmla="*/ 374 h 922"/>
                <a:gd name="T44" fmla="*/ 283 w 1032"/>
                <a:gd name="T45" fmla="*/ 0 h 9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32"/>
                <a:gd name="T70" fmla="*/ 0 h 922"/>
                <a:gd name="T71" fmla="*/ 1032 w 1032"/>
                <a:gd name="T72" fmla="*/ 922 h 9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32" h="922">
                  <a:moveTo>
                    <a:pt x="283" y="0"/>
                  </a:moveTo>
                  <a:lnTo>
                    <a:pt x="511" y="0"/>
                  </a:lnTo>
                  <a:lnTo>
                    <a:pt x="511" y="164"/>
                  </a:lnTo>
                  <a:lnTo>
                    <a:pt x="785" y="228"/>
                  </a:lnTo>
                  <a:lnTo>
                    <a:pt x="830" y="219"/>
                  </a:lnTo>
                  <a:lnTo>
                    <a:pt x="940" y="246"/>
                  </a:lnTo>
                  <a:lnTo>
                    <a:pt x="985" y="246"/>
                  </a:lnTo>
                  <a:lnTo>
                    <a:pt x="976" y="410"/>
                  </a:lnTo>
                  <a:lnTo>
                    <a:pt x="1031" y="529"/>
                  </a:lnTo>
                  <a:lnTo>
                    <a:pt x="1004" y="584"/>
                  </a:lnTo>
                  <a:lnTo>
                    <a:pt x="903" y="602"/>
                  </a:lnTo>
                  <a:lnTo>
                    <a:pt x="766" y="720"/>
                  </a:lnTo>
                  <a:lnTo>
                    <a:pt x="730" y="821"/>
                  </a:lnTo>
                  <a:lnTo>
                    <a:pt x="748" y="921"/>
                  </a:lnTo>
                  <a:lnTo>
                    <a:pt x="566" y="848"/>
                  </a:lnTo>
                  <a:lnTo>
                    <a:pt x="447" y="647"/>
                  </a:lnTo>
                  <a:lnTo>
                    <a:pt x="347" y="620"/>
                  </a:lnTo>
                  <a:lnTo>
                    <a:pt x="292" y="675"/>
                  </a:lnTo>
                  <a:lnTo>
                    <a:pt x="219" y="629"/>
                  </a:lnTo>
                  <a:lnTo>
                    <a:pt x="155" y="511"/>
                  </a:lnTo>
                  <a:lnTo>
                    <a:pt x="0" y="374"/>
                  </a:lnTo>
                  <a:lnTo>
                    <a:pt x="283" y="374"/>
                  </a:lnTo>
                  <a:lnTo>
                    <a:pt x="283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166"/>
            <p:cNvSpPr>
              <a:spLocks/>
            </p:cNvSpPr>
            <p:nvPr/>
          </p:nvSpPr>
          <p:spPr bwMode="auto">
            <a:xfrm>
              <a:off x="2470" y="2406"/>
              <a:ext cx="439" cy="558"/>
            </a:xfrm>
            <a:custGeom>
              <a:avLst/>
              <a:gdLst>
                <a:gd name="T0" fmla="*/ 0 w 439"/>
                <a:gd name="T1" fmla="*/ 0 h 558"/>
                <a:gd name="T2" fmla="*/ 438 w 439"/>
                <a:gd name="T3" fmla="*/ 0 h 558"/>
                <a:gd name="T4" fmla="*/ 438 w 439"/>
                <a:gd name="T5" fmla="*/ 484 h 558"/>
                <a:gd name="T6" fmla="*/ 155 w 439"/>
                <a:gd name="T7" fmla="*/ 484 h 558"/>
                <a:gd name="T8" fmla="*/ 73 w 439"/>
                <a:gd name="T9" fmla="*/ 484 h 558"/>
                <a:gd name="T10" fmla="*/ 73 w 439"/>
                <a:gd name="T11" fmla="*/ 557 h 558"/>
                <a:gd name="T12" fmla="*/ 0 w 439"/>
                <a:gd name="T13" fmla="*/ 557 h 558"/>
                <a:gd name="T14" fmla="*/ 0 w 439"/>
                <a:gd name="T15" fmla="*/ 0 h 5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9"/>
                <a:gd name="T25" fmla="*/ 0 h 558"/>
                <a:gd name="T26" fmla="*/ 439 w 439"/>
                <a:gd name="T27" fmla="*/ 558 h 5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9" h="558">
                  <a:moveTo>
                    <a:pt x="0" y="0"/>
                  </a:moveTo>
                  <a:lnTo>
                    <a:pt x="438" y="0"/>
                  </a:lnTo>
                  <a:lnTo>
                    <a:pt x="438" y="484"/>
                  </a:lnTo>
                  <a:lnTo>
                    <a:pt x="155" y="484"/>
                  </a:lnTo>
                  <a:lnTo>
                    <a:pt x="73" y="484"/>
                  </a:lnTo>
                  <a:lnTo>
                    <a:pt x="73" y="557"/>
                  </a:lnTo>
                  <a:lnTo>
                    <a:pt x="0" y="55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67"/>
          <p:cNvGrpSpPr>
            <a:grpSpLocks/>
          </p:cNvGrpSpPr>
          <p:nvPr/>
        </p:nvGrpSpPr>
        <p:grpSpPr bwMode="auto">
          <a:xfrm>
            <a:off x="1371600" y="1905000"/>
            <a:ext cx="1841500" cy="2782888"/>
            <a:chOff x="1311" y="1211"/>
            <a:chExt cx="1160" cy="1753"/>
          </a:xfrm>
        </p:grpSpPr>
        <p:sp>
          <p:nvSpPr>
            <p:cNvPr id="20490" name="Freeform 168"/>
            <p:cNvSpPr>
              <a:spLocks/>
            </p:cNvSpPr>
            <p:nvPr/>
          </p:nvSpPr>
          <p:spPr bwMode="auto">
            <a:xfrm>
              <a:off x="2087" y="1932"/>
              <a:ext cx="384" cy="484"/>
            </a:xfrm>
            <a:custGeom>
              <a:avLst/>
              <a:gdLst>
                <a:gd name="T0" fmla="*/ 228 w 384"/>
                <a:gd name="T1" fmla="*/ 91 h 484"/>
                <a:gd name="T2" fmla="*/ 383 w 384"/>
                <a:gd name="T3" fmla="*/ 91 h 484"/>
                <a:gd name="T4" fmla="*/ 383 w 384"/>
                <a:gd name="T5" fmla="*/ 483 h 484"/>
                <a:gd name="T6" fmla="*/ 0 w 384"/>
                <a:gd name="T7" fmla="*/ 483 h 484"/>
                <a:gd name="T8" fmla="*/ 0 w 384"/>
                <a:gd name="T9" fmla="*/ 0 h 484"/>
                <a:gd name="T10" fmla="*/ 228 w 384"/>
                <a:gd name="T11" fmla="*/ 0 h 484"/>
                <a:gd name="T12" fmla="*/ 228 w 384"/>
                <a:gd name="T13" fmla="*/ 91 h 4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484"/>
                <a:gd name="T23" fmla="*/ 384 w 384"/>
                <a:gd name="T24" fmla="*/ 484 h 4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484">
                  <a:moveTo>
                    <a:pt x="228" y="91"/>
                  </a:moveTo>
                  <a:lnTo>
                    <a:pt x="383" y="91"/>
                  </a:lnTo>
                  <a:lnTo>
                    <a:pt x="383" y="483"/>
                  </a:lnTo>
                  <a:lnTo>
                    <a:pt x="0" y="483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28" y="91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169"/>
            <p:cNvSpPr>
              <a:spLocks/>
            </p:cNvSpPr>
            <p:nvPr/>
          </p:nvSpPr>
          <p:spPr bwMode="auto">
            <a:xfrm>
              <a:off x="1311" y="1211"/>
              <a:ext cx="549" cy="339"/>
            </a:xfrm>
            <a:custGeom>
              <a:avLst/>
              <a:gdLst>
                <a:gd name="T0" fmla="*/ 119 w 549"/>
                <a:gd name="T1" fmla="*/ 0 h 339"/>
                <a:gd name="T2" fmla="*/ 146 w 549"/>
                <a:gd name="T3" fmla="*/ 100 h 339"/>
                <a:gd name="T4" fmla="*/ 128 w 549"/>
                <a:gd name="T5" fmla="*/ 128 h 339"/>
                <a:gd name="T6" fmla="*/ 0 w 549"/>
                <a:gd name="T7" fmla="*/ 100 h 339"/>
                <a:gd name="T8" fmla="*/ 37 w 549"/>
                <a:gd name="T9" fmla="*/ 283 h 339"/>
                <a:gd name="T10" fmla="*/ 100 w 549"/>
                <a:gd name="T11" fmla="*/ 283 h 339"/>
                <a:gd name="T12" fmla="*/ 119 w 549"/>
                <a:gd name="T13" fmla="*/ 338 h 339"/>
                <a:gd name="T14" fmla="*/ 365 w 549"/>
                <a:gd name="T15" fmla="*/ 292 h 339"/>
                <a:gd name="T16" fmla="*/ 548 w 549"/>
                <a:gd name="T17" fmla="*/ 292 h 339"/>
                <a:gd name="T18" fmla="*/ 548 w 549"/>
                <a:gd name="T19" fmla="*/ 0 h 339"/>
                <a:gd name="T20" fmla="*/ 119 w 549"/>
                <a:gd name="T21" fmla="*/ 0 h 3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9"/>
                <a:gd name="T34" fmla="*/ 0 h 339"/>
                <a:gd name="T35" fmla="*/ 549 w 549"/>
                <a:gd name="T36" fmla="*/ 339 h 3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9" h="339">
                  <a:moveTo>
                    <a:pt x="119" y="0"/>
                  </a:moveTo>
                  <a:lnTo>
                    <a:pt x="146" y="100"/>
                  </a:lnTo>
                  <a:lnTo>
                    <a:pt x="128" y="128"/>
                  </a:lnTo>
                  <a:lnTo>
                    <a:pt x="0" y="100"/>
                  </a:lnTo>
                  <a:lnTo>
                    <a:pt x="37" y="283"/>
                  </a:lnTo>
                  <a:lnTo>
                    <a:pt x="100" y="283"/>
                  </a:lnTo>
                  <a:lnTo>
                    <a:pt x="119" y="338"/>
                  </a:lnTo>
                  <a:lnTo>
                    <a:pt x="365" y="292"/>
                  </a:lnTo>
                  <a:lnTo>
                    <a:pt x="548" y="292"/>
                  </a:lnTo>
                  <a:lnTo>
                    <a:pt x="548" y="0"/>
                  </a:lnTo>
                  <a:lnTo>
                    <a:pt x="119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170"/>
            <p:cNvSpPr>
              <a:spLocks/>
            </p:cNvSpPr>
            <p:nvPr/>
          </p:nvSpPr>
          <p:spPr bwMode="auto">
            <a:xfrm>
              <a:off x="1311" y="1494"/>
              <a:ext cx="576" cy="439"/>
            </a:xfrm>
            <a:custGeom>
              <a:avLst/>
              <a:gdLst>
                <a:gd name="T0" fmla="*/ 37 w 576"/>
                <a:gd name="T1" fmla="*/ 0 h 439"/>
                <a:gd name="T2" fmla="*/ 100 w 576"/>
                <a:gd name="T3" fmla="*/ 0 h 439"/>
                <a:gd name="T4" fmla="*/ 119 w 576"/>
                <a:gd name="T5" fmla="*/ 55 h 439"/>
                <a:gd name="T6" fmla="*/ 356 w 576"/>
                <a:gd name="T7" fmla="*/ 9 h 439"/>
                <a:gd name="T8" fmla="*/ 548 w 576"/>
                <a:gd name="T9" fmla="*/ 9 h 439"/>
                <a:gd name="T10" fmla="*/ 575 w 576"/>
                <a:gd name="T11" fmla="*/ 55 h 439"/>
                <a:gd name="T12" fmla="*/ 538 w 576"/>
                <a:gd name="T13" fmla="*/ 219 h 439"/>
                <a:gd name="T14" fmla="*/ 557 w 576"/>
                <a:gd name="T15" fmla="*/ 219 h 439"/>
                <a:gd name="T16" fmla="*/ 557 w 576"/>
                <a:gd name="T17" fmla="*/ 438 h 439"/>
                <a:gd name="T18" fmla="*/ 18 w 576"/>
                <a:gd name="T19" fmla="*/ 438 h 439"/>
                <a:gd name="T20" fmla="*/ 0 w 576"/>
                <a:gd name="T21" fmla="*/ 338 h 439"/>
                <a:gd name="T22" fmla="*/ 37 w 576"/>
                <a:gd name="T23" fmla="*/ 0 h 4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6"/>
                <a:gd name="T37" fmla="*/ 0 h 439"/>
                <a:gd name="T38" fmla="*/ 576 w 576"/>
                <a:gd name="T39" fmla="*/ 439 h 4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6" h="439">
                  <a:moveTo>
                    <a:pt x="37" y="0"/>
                  </a:moveTo>
                  <a:lnTo>
                    <a:pt x="100" y="0"/>
                  </a:lnTo>
                  <a:lnTo>
                    <a:pt x="119" y="55"/>
                  </a:lnTo>
                  <a:lnTo>
                    <a:pt x="356" y="9"/>
                  </a:lnTo>
                  <a:lnTo>
                    <a:pt x="548" y="9"/>
                  </a:lnTo>
                  <a:lnTo>
                    <a:pt x="575" y="55"/>
                  </a:lnTo>
                  <a:lnTo>
                    <a:pt x="538" y="219"/>
                  </a:lnTo>
                  <a:lnTo>
                    <a:pt x="557" y="219"/>
                  </a:lnTo>
                  <a:lnTo>
                    <a:pt x="557" y="438"/>
                  </a:lnTo>
                  <a:lnTo>
                    <a:pt x="18" y="438"/>
                  </a:lnTo>
                  <a:lnTo>
                    <a:pt x="0" y="338"/>
                  </a:lnTo>
                  <a:lnTo>
                    <a:pt x="37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171"/>
            <p:cNvSpPr>
              <a:spLocks/>
            </p:cNvSpPr>
            <p:nvPr/>
          </p:nvSpPr>
          <p:spPr bwMode="auto">
            <a:xfrm>
              <a:off x="1840" y="1211"/>
              <a:ext cx="467" cy="722"/>
            </a:xfrm>
            <a:custGeom>
              <a:avLst/>
              <a:gdLst>
                <a:gd name="T0" fmla="*/ 18 w 467"/>
                <a:gd name="T1" fmla="*/ 0 h 722"/>
                <a:gd name="T2" fmla="*/ 101 w 467"/>
                <a:gd name="T3" fmla="*/ 0 h 722"/>
                <a:gd name="T4" fmla="*/ 101 w 467"/>
                <a:gd name="T5" fmla="*/ 119 h 722"/>
                <a:gd name="T6" fmla="*/ 238 w 467"/>
                <a:gd name="T7" fmla="*/ 265 h 722"/>
                <a:gd name="T8" fmla="*/ 210 w 467"/>
                <a:gd name="T9" fmla="*/ 329 h 722"/>
                <a:gd name="T10" fmla="*/ 219 w 467"/>
                <a:gd name="T11" fmla="*/ 365 h 722"/>
                <a:gd name="T12" fmla="*/ 274 w 467"/>
                <a:gd name="T13" fmla="*/ 347 h 722"/>
                <a:gd name="T14" fmla="*/ 347 w 467"/>
                <a:gd name="T15" fmla="*/ 475 h 722"/>
                <a:gd name="T16" fmla="*/ 466 w 467"/>
                <a:gd name="T17" fmla="*/ 438 h 722"/>
                <a:gd name="T18" fmla="*/ 466 w 467"/>
                <a:gd name="T19" fmla="*/ 721 h 722"/>
                <a:gd name="T20" fmla="*/ 247 w 467"/>
                <a:gd name="T21" fmla="*/ 721 h 722"/>
                <a:gd name="T22" fmla="*/ 27 w 467"/>
                <a:gd name="T23" fmla="*/ 721 h 722"/>
                <a:gd name="T24" fmla="*/ 27 w 467"/>
                <a:gd name="T25" fmla="*/ 502 h 722"/>
                <a:gd name="T26" fmla="*/ 0 w 467"/>
                <a:gd name="T27" fmla="*/ 502 h 722"/>
                <a:gd name="T28" fmla="*/ 46 w 467"/>
                <a:gd name="T29" fmla="*/ 338 h 722"/>
                <a:gd name="T30" fmla="*/ 18 w 467"/>
                <a:gd name="T31" fmla="*/ 292 h 722"/>
                <a:gd name="T32" fmla="*/ 18 w 467"/>
                <a:gd name="T33" fmla="*/ 0 h 7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7"/>
                <a:gd name="T52" fmla="*/ 0 h 722"/>
                <a:gd name="T53" fmla="*/ 467 w 467"/>
                <a:gd name="T54" fmla="*/ 722 h 7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7" h="722">
                  <a:moveTo>
                    <a:pt x="18" y="0"/>
                  </a:moveTo>
                  <a:lnTo>
                    <a:pt x="101" y="0"/>
                  </a:lnTo>
                  <a:lnTo>
                    <a:pt x="101" y="119"/>
                  </a:lnTo>
                  <a:lnTo>
                    <a:pt x="238" y="265"/>
                  </a:lnTo>
                  <a:lnTo>
                    <a:pt x="210" y="329"/>
                  </a:lnTo>
                  <a:lnTo>
                    <a:pt x="219" y="365"/>
                  </a:lnTo>
                  <a:lnTo>
                    <a:pt x="274" y="347"/>
                  </a:lnTo>
                  <a:lnTo>
                    <a:pt x="347" y="475"/>
                  </a:lnTo>
                  <a:lnTo>
                    <a:pt x="466" y="438"/>
                  </a:lnTo>
                  <a:lnTo>
                    <a:pt x="466" y="721"/>
                  </a:lnTo>
                  <a:lnTo>
                    <a:pt x="247" y="721"/>
                  </a:lnTo>
                  <a:lnTo>
                    <a:pt x="27" y="721"/>
                  </a:lnTo>
                  <a:lnTo>
                    <a:pt x="27" y="502"/>
                  </a:lnTo>
                  <a:lnTo>
                    <a:pt x="0" y="502"/>
                  </a:lnTo>
                  <a:lnTo>
                    <a:pt x="46" y="338"/>
                  </a:lnTo>
                  <a:lnTo>
                    <a:pt x="18" y="292"/>
                  </a:lnTo>
                  <a:lnTo>
                    <a:pt x="18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172"/>
            <p:cNvSpPr>
              <a:spLocks/>
            </p:cNvSpPr>
            <p:nvPr/>
          </p:nvSpPr>
          <p:spPr bwMode="auto">
            <a:xfrm>
              <a:off x="1649" y="1932"/>
              <a:ext cx="439" cy="703"/>
            </a:xfrm>
            <a:custGeom>
              <a:avLst/>
              <a:gdLst>
                <a:gd name="T0" fmla="*/ 0 w 439"/>
                <a:gd name="T1" fmla="*/ 0 h 703"/>
                <a:gd name="T2" fmla="*/ 438 w 439"/>
                <a:gd name="T3" fmla="*/ 0 h 703"/>
                <a:gd name="T4" fmla="*/ 438 w 439"/>
                <a:gd name="T5" fmla="*/ 483 h 703"/>
                <a:gd name="T6" fmla="*/ 438 w 439"/>
                <a:gd name="T7" fmla="*/ 583 h 703"/>
                <a:gd name="T8" fmla="*/ 392 w 439"/>
                <a:gd name="T9" fmla="*/ 574 h 703"/>
                <a:gd name="T10" fmla="*/ 411 w 439"/>
                <a:gd name="T11" fmla="*/ 702 h 703"/>
                <a:gd name="T12" fmla="*/ 0 w 439"/>
                <a:gd name="T13" fmla="*/ 301 h 703"/>
                <a:gd name="T14" fmla="*/ 0 w 439"/>
                <a:gd name="T15" fmla="*/ 0 h 7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9"/>
                <a:gd name="T25" fmla="*/ 0 h 703"/>
                <a:gd name="T26" fmla="*/ 439 w 439"/>
                <a:gd name="T27" fmla="*/ 703 h 7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9" h="703">
                  <a:moveTo>
                    <a:pt x="0" y="0"/>
                  </a:moveTo>
                  <a:lnTo>
                    <a:pt x="438" y="0"/>
                  </a:lnTo>
                  <a:lnTo>
                    <a:pt x="438" y="483"/>
                  </a:lnTo>
                  <a:lnTo>
                    <a:pt x="438" y="583"/>
                  </a:lnTo>
                  <a:lnTo>
                    <a:pt x="392" y="574"/>
                  </a:lnTo>
                  <a:lnTo>
                    <a:pt x="411" y="702"/>
                  </a:lnTo>
                  <a:lnTo>
                    <a:pt x="0" y="30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173"/>
            <p:cNvSpPr>
              <a:spLocks/>
            </p:cNvSpPr>
            <p:nvPr/>
          </p:nvSpPr>
          <p:spPr bwMode="auto">
            <a:xfrm>
              <a:off x="2041" y="2415"/>
              <a:ext cx="430" cy="549"/>
            </a:xfrm>
            <a:custGeom>
              <a:avLst/>
              <a:gdLst>
                <a:gd name="T0" fmla="*/ 46 w 430"/>
                <a:gd name="T1" fmla="*/ 0 h 549"/>
                <a:gd name="T2" fmla="*/ 429 w 430"/>
                <a:gd name="T3" fmla="*/ 0 h 549"/>
                <a:gd name="T4" fmla="*/ 429 w 430"/>
                <a:gd name="T5" fmla="*/ 548 h 549"/>
                <a:gd name="T6" fmla="*/ 292 w 430"/>
                <a:gd name="T7" fmla="*/ 548 h 549"/>
                <a:gd name="T8" fmla="*/ 46 w 430"/>
                <a:gd name="T9" fmla="*/ 429 h 549"/>
                <a:gd name="T10" fmla="*/ 46 w 430"/>
                <a:gd name="T11" fmla="*/ 393 h 549"/>
                <a:gd name="T12" fmla="*/ 55 w 430"/>
                <a:gd name="T13" fmla="*/ 274 h 549"/>
                <a:gd name="T14" fmla="*/ 18 w 430"/>
                <a:gd name="T15" fmla="*/ 219 h 549"/>
                <a:gd name="T16" fmla="*/ 0 w 430"/>
                <a:gd name="T17" fmla="*/ 91 h 549"/>
                <a:gd name="T18" fmla="*/ 46 w 430"/>
                <a:gd name="T19" fmla="*/ 100 h 549"/>
                <a:gd name="T20" fmla="*/ 46 w 430"/>
                <a:gd name="T21" fmla="*/ 0 h 5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0"/>
                <a:gd name="T34" fmla="*/ 0 h 549"/>
                <a:gd name="T35" fmla="*/ 430 w 430"/>
                <a:gd name="T36" fmla="*/ 549 h 5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0" h="549">
                  <a:moveTo>
                    <a:pt x="46" y="0"/>
                  </a:moveTo>
                  <a:lnTo>
                    <a:pt x="429" y="0"/>
                  </a:lnTo>
                  <a:lnTo>
                    <a:pt x="429" y="548"/>
                  </a:lnTo>
                  <a:lnTo>
                    <a:pt x="292" y="548"/>
                  </a:lnTo>
                  <a:lnTo>
                    <a:pt x="46" y="429"/>
                  </a:lnTo>
                  <a:lnTo>
                    <a:pt x="46" y="393"/>
                  </a:lnTo>
                  <a:lnTo>
                    <a:pt x="55" y="274"/>
                  </a:lnTo>
                  <a:lnTo>
                    <a:pt x="18" y="219"/>
                  </a:lnTo>
                  <a:lnTo>
                    <a:pt x="0" y="91"/>
                  </a:lnTo>
                  <a:lnTo>
                    <a:pt x="46" y="100"/>
                  </a:lnTo>
                  <a:lnTo>
                    <a:pt x="46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174"/>
            <p:cNvSpPr>
              <a:spLocks/>
            </p:cNvSpPr>
            <p:nvPr/>
          </p:nvSpPr>
          <p:spPr bwMode="auto">
            <a:xfrm>
              <a:off x="1311" y="1923"/>
              <a:ext cx="786" cy="886"/>
            </a:xfrm>
            <a:custGeom>
              <a:avLst/>
              <a:gdLst>
                <a:gd name="T0" fmla="*/ 18 w 786"/>
                <a:gd name="T1" fmla="*/ 0 h 886"/>
                <a:gd name="T2" fmla="*/ 338 w 786"/>
                <a:gd name="T3" fmla="*/ 0 h 886"/>
                <a:gd name="T4" fmla="*/ 338 w 786"/>
                <a:gd name="T5" fmla="*/ 301 h 886"/>
                <a:gd name="T6" fmla="*/ 748 w 786"/>
                <a:gd name="T7" fmla="*/ 712 h 886"/>
                <a:gd name="T8" fmla="*/ 785 w 786"/>
                <a:gd name="T9" fmla="*/ 766 h 886"/>
                <a:gd name="T10" fmla="*/ 767 w 786"/>
                <a:gd name="T11" fmla="*/ 885 h 886"/>
                <a:gd name="T12" fmla="*/ 566 w 786"/>
                <a:gd name="T13" fmla="*/ 885 h 886"/>
                <a:gd name="T14" fmla="*/ 383 w 786"/>
                <a:gd name="T15" fmla="*/ 739 h 886"/>
                <a:gd name="T16" fmla="*/ 310 w 786"/>
                <a:gd name="T17" fmla="*/ 739 h 886"/>
                <a:gd name="T18" fmla="*/ 155 w 786"/>
                <a:gd name="T19" fmla="*/ 456 h 886"/>
                <a:gd name="T20" fmla="*/ 46 w 786"/>
                <a:gd name="T21" fmla="*/ 292 h 886"/>
                <a:gd name="T22" fmla="*/ 64 w 786"/>
                <a:gd name="T23" fmla="*/ 228 h 886"/>
                <a:gd name="T24" fmla="*/ 0 w 786"/>
                <a:gd name="T25" fmla="*/ 137 h 886"/>
                <a:gd name="T26" fmla="*/ 18 w 786"/>
                <a:gd name="T27" fmla="*/ 0 h 8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6"/>
                <a:gd name="T43" fmla="*/ 0 h 886"/>
                <a:gd name="T44" fmla="*/ 786 w 786"/>
                <a:gd name="T45" fmla="*/ 886 h 8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6" h="886">
                  <a:moveTo>
                    <a:pt x="18" y="0"/>
                  </a:moveTo>
                  <a:lnTo>
                    <a:pt x="338" y="0"/>
                  </a:lnTo>
                  <a:lnTo>
                    <a:pt x="338" y="301"/>
                  </a:lnTo>
                  <a:lnTo>
                    <a:pt x="748" y="712"/>
                  </a:lnTo>
                  <a:lnTo>
                    <a:pt x="785" y="766"/>
                  </a:lnTo>
                  <a:lnTo>
                    <a:pt x="767" y="885"/>
                  </a:lnTo>
                  <a:lnTo>
                    <a:pt x="566" y="885"/>
                  </a:lnTo>
                  <a:lnTo>
                    <a:pt x="383" y="739"/>
                  </a:lnTo>
                  <a:lnTo>
                    <a:pt x="310" y="739"/>
                  </a:lnTo>
                  <a:lnTo>
                    <a:pt x="155" y="456"/>
                  </a:lnTo>
                  <a:lnTo>
                    <a:pt x="46" y="292"/>
                  </a:lnTo>
                  <a:lnTo>
                    <a:pt x="64" y="228"/>
                  </a:lnTo>
                  <a:lnTo>
                    <a:pt x="0" y="137"/>
                  </a:lnTo>
                  <a:lnTo>
                    <a:pt x="18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8143" name="Text Box 175"/>
          <p:cNvSpPr txBox="1">
            <a:spLocks noChangeArrowheads="1"/>
          </p:cNvSpPr>
          <p:nvPr/>
        </p:nvSpPr>
        <p:spPr bwMode="auto">
          <a:xfrm>
            <a:off x="1066800" y="2286000"/>
            <a:ext cx="7315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25 Years of </a:t>
            </a:r>
          </a:p>
          <a:p>
            <a:pPr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Experience in More Than </a:t>
            </a:r>
          </a:p>
          <a:p>
            <a:pPr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140 Counties &amp; Cities</a:t>
            </a:r>
          </a:p>
        </p:txBody>
      </p:sp>
      <p:sp>
        <p:nvSpPr>
          <p:cNvPr id="20488" name="Rectangle 176" descr="back1"/>
          <p:cNvSpPr>
            <a:spLocks noChangeArrowheads="1"/>
          </p:cNvSpPr>
          <p:nvPr/>
        </p:nvSpPr>
        <p:spPr bwMode="auto">
          <a:xfrm flipV="1">
            <a:off x="0" y="885825"/>
            <a:ext cx="6324600" cy="76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pic>
        <p:nvPicPr>
          <p:cNvPr id="20489" name="Picture 249" descr="pssi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970" grpId="0" autoUpdateAnimBg="0"/>
      <p:bldP spid="110814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139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438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173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8486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531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WordArt 2"/>
          <p:cNvSpPr>
            <a:spLocks noChangeArrowheads="1" noChangeShapeType="1" noTextEdit="1"/>
          </p:cNvSpPr>
          <p:nvPr/>
        </p:nvSpPr>
        <p:spPr bwMode="auto">
          <a:xfrm>
            <a:off x="1066800" y="2667000"/>
            <a:ext cx="71628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RESPONSE TIMES</a:t>
            </a:r>
          </a:p>
        </p:txBody>
      </p:sp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8600"/>
            <a:ext cx="11160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249" descr="pssi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AutoShape 2"/>
          <p:cNvSpPr>
            <a:spLocks noChangeAspect="1" noChangeArrowheads="1" noTextEdit="1"/>
          </p:cNvSpPr>
          <p:nvPr/>
        </p:nvSpPr>
        <p:spPr bwMode="auto">
          <a:xfrm>
            <a:off x="1719263" y="1914525"/>
            <a:ext cx="6891337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2438400"/>
            <a:ext cx="3300413" cy="1828800"/>
            <a:chOff x="624" y="1536"/>
            <a:chExt cx="2079" cy="1152"/>
          </a:xfrm>
        </p:grpSpPr>
        <p:sp>
          <p:nvSpPr>
            <p:cNvPr id="71699" name="Rectangle 4"/>
            <p:cNvSpPr>
              <a:spLocks noChangeArrowheads="1"/>
            </p:cNvSpPr>
            <p:nvPr/>
          </p:nvSpPr>
          <p:spPr bwMode="auto">
            <a:xfrm>
              <a:off x="1169" y="1536"/>
              <a:ext cx="116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Times New Roman" charset="0"/>
                </a:rPr>
                <a:t>Pre-Flashover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71700" name="Rectangle 5"/>
            <p:cNvSpPr>
              <a:spLocks noChangeArrowheads="1"/>
            </p:cNvSpPr>
            <p:nvPr/>
          </p:nvSpPr>
          <p:spPr bwMode="auto">
            <a:xfrm>
              <a:off x="657" y="1810"/>
              <a:ext cx="15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Char char="•"/>
              </a:pPr>
              <a:r>
                <a:rPr lang="en-US" sz="2000" b="0">
                  <a:solidFill>
                    <a:srgbClr val="FFFF00"/>
                  </a:solidFill>
                  <a:latin typeface="Times New Roman" charset="0"/>
                </a:rPr>
                <a:t> Limited to One Room</a:t>
              </a:r>
              <a:endParaRPr lang="en-US" sz="2000">
                <a:solidFill>
                  <a:srgbClr val="FFFF00"/>
                </a:solidFill>
              </a:endParaRPr>
            </a:p>
          </p:txBody>
        </p:sp>
        <p:sp>
          <p:nvSpPr>
            <p:cNvPr id="71701" name="Rectangle 6"/>
            <p:cNvSpPr>
              <a:spLocks noChangeArrowheads="1"/>
            </p:cNvSpPr>
            <p:nvPr/>
          </p:nvSpPr>
          <p:spPr bwMode="auto">
            <a:xfrm>
              <a:off x="636" y="2034"/>
              <a:ext cx="206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Char char="•"/>
              </a:pPr>
              <a:r>
                <a:rPr lang="en-US" sz="2000" b="0">
                  <a:solidFill>
                    <a:srgbClr val="FFFF00"/>
                  </a:solidFill>
                  <a:latin typeface="Times New Roman" charset="0"/>
                </a:rPr>
                <a:t> Requires Smaller Attack Lines</a:t>
              </a:r>
              <a:endParaRPr lang="en-US" sz="2000">
                <a:solidFill>
                  <a:srgbClr val="FFFF00"/>
                </a:solidFill>
              </a:endParaRPr>
            </a:p>
          </p:txBody>
        </p:sp>
        <p:sp>
          <p:nvSpPr>
            <p:cNvPr id="71702" name="Rectangle 7"/>
            <p:cNvSpPr>
              <a:spLocks noChangeArrowheads="1"/>
            </p:cNvSpPr>
            <p:nvPr/>
          </p:nvSpPr>
          <p:spPr bwMode="auto">
            <a:xfrm>
              <a:off x="624" y="2258"/>
              <a:ext cx="17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Char char="•"/>
              </a:pPr>
              <a:r>
                <a:rPr lang="en-US" sz="2000" b="0">
                  <a:solidFill>
                    <a:srgbClr val="FFFF00"/>
                  </a:solidFill>
                  <a:latin typeface="Times New Roman" charset="0"/>
                </a:rPr>
                <a:t> Search &amp; Rescue Is Easier</a:t>
              </a:r>
              <a:endParaRPr lang="en-US" sz="2000">
                <a:solidFill>
                  <a:srgbClr val="FFFF00"/>
                </a:solidFill>
              </a:endParaRPr>
            </a:p>
          </p:txBody>
        </p:sp>
        <p:sp>
          <p:nvSpPr>
            <p:cNvPr id="71703" name="Rectangle 8"/>
            <p:cNvSpPr>
              <a:spLocks noChangeArrowheads="1"/>
            </p:cNvSpPr>
            <p:nvPr/>
          </p:nvSpPr>
          <p:spPr bwMode="auto">
            <a:xfrm>
              <a:off x="624" y="2496"/>
              <a:ext cx="20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Char char="•"/>
              </a:pPr>
              <a:r>
                <a:rPr lang="en-US" sz="2000" b="0">
                  <a:solidFill>
                    <a:srgbClr val="FFFF00"/>
                  </a:solidFill>
                  <a:latin typeface="Times New Roman" charset="0"/>
                </a:rPr>
                <a:t> Initial Assignment Can Handle</a:t>
              </a:r>
              <a:endParaRPr lang="en-US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876800" y="2514600"/>
            <a:ext cx="3836988" cy="1806575"/>
            <a:chOff x="3072" y="1584"/>
            <a:chExt cx="2417" cy="1138"/>
          </a:xfrm>
        </p:grpSpPr>
        <p:sp>
          <p:nvSpPr>
            <p:cNvPr id="71694" name="Rectangle 10"/>
            <p:cNvSpPr>
              <a:spLocks noChangeArrowheads="1"/>
            </p:cNvSpPr>
            <p:nvPr/>
          </p:nvSpPr>
          <p:spPr bwMode="auto">
            <a:xfrm>
              <a:off x="3629" y="1584"/>
              <a:ext cx="12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Times New Roman" charset="0"/>
                </a:rPr>
                <a:t>Post-Flashover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71695" name="Rectangle 11"/>
            <p:cNvSpPr>
              <a:spLocks noChangeArrowheads="1"/>
            </p:cNvSpPr>
            <p:nvPr/>
          </p:nvSpPr>
          <p:spPr bwMode="auto">
            <a:xfrm>
              <a:off x="3083" y="1858"/>
              <a:ext cx="21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2000" b="0">
                  <a:solidFill>
                    <a:srgbClr val="FFFF00"/>
                  </a:solidFill>
                  <a:latin typeface="Times New Roman" charset="0"/>
                </a:rPr>
                <a:t> May Spread Beyond One Room</a:t>
              </a:r>
              <a:endParaRPr lang="en-US" sz="2000">
                <a:solidFill>
                  <a:srgbClr val="FFFF00"/>
                </a:solidFill>
              </a:endParaRPr>
            </a:p>
          </p:txBody>
        </p:sp>
        <p:sp>
          <p:nvSpPr>
            <p:cNvPr id="71696" name="Rectangle 12"/>
            <p:cNvSpPr>
              <a:spLocks noChangeArrowheads="1"/>
            </p:cNvSpPr>
            <p:nvPr/>
          </p:nvSpPr>
          <p:spPr bwMode="auto">
            <a:xfrm>
              <a:off x="3072" y="2082"/>
              <a:ext cx="24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2000" b="0">
                  <a:solidFill>
                    <a:srgbClr val="FFFF00"/>
                  </a:solidFill>
                  <a:latin typeface="Times New Roman" charset="0"/>
                </a:rPr>
                <a:t> Requires Larger, More Attack Lines</a:t>
              </a:r>
              <a:endParaRPr lang="en-US" sz="2000">
                <a:solidFill>
                  <a:srgbClr val="FFFF00"/>
                </a:solidFill>
              </a:endParaRPr>
            </a:p>
          </p:txBody>
        </p:sp>
        <p:sp>
          <p:nvSpPr>
            <p:cNvPr id="71697" name="Rectangle 13"/>
            <p:cNvSpPr>
              <a:spLocks noChangeArrowheads="1"/>
            </p:cNvSpPr>
            <p:nvPr/>
          </p:nvSpPr>
          <p:spPr bwMode="auto">
            <a:xfrm>
              <a:off x="3078" y="2306"/>
              <a:ext cx="20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2000" b="0">
                  <a:solidFill>
                    <a:srgbClr val="FFFF00"/>
                  </a:solidFill>
                  <a:latin typeface="Times New Roman" charset="0"/>
                </a:rPr>
                <a:t> Compounds Search &amp; Rescue</a:t>
              </a:r>
              <a:endParaRPr lang="en-US" sz="2000">
                <a:solidFill>
                  <a:srgbClr val="FFFF00"/>
                </a:solidFill>
              </a:endParaRPr>
            </a:p>
          </p:txBody>
        </p:sp>
        <p:sp>
          <p:nvSpPr>
            <p:cNvPr id="71698" name="Rectangle 14"/>
            <p:cNvSpPr>
              <a:spLocks noChangeArrowheads="1"/>
            </p:cNvSpPr>
            <p:nvPr/>
          </p:nvSpPr>
          <p:spPr bwMode="auto">
            <a:xfrm>
              <a:off x="3072" y="2530"/>
              <a:ext cx="21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2000" b="0">
                  <a:solidFill>
                    <a:srgbClr val="FFFF00"/>
                  </a:solidFill>
                  <a:latin typeface="Times New Roman" charset="0"/>
                </a:rPr>
                <a:t> Requires Additional Companies</a:t>
              </a:r>
              <a:endParaRPr lang="en-US" sz="2000">
                <a:solidFill>
                  <a:srgbClr val="FFFF00"/>
                </a:solidFill>
              </a:endParaRPr>
            </a:p>
          </p:txBody>
        </p:sp>
      </p:grpSp>
      <p:sp>
        <p:nvSpPr>
          <p:cNvPr id="71684" name="Rectangle 15"/>
          <p:cNvSpPr>
            <a:spLocks noChangeArrowheads="1"/>
          </p:cNvSpPr>
          <p:nvPr/>
        </p:nvSpPr>
        <p:spPr bwMode="auto">
          <a:xfrm>
            <a:off x="7585075" y="5022850"/>
            <a:ext cx="762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00" b="0">
                <a:solidFill>
                  <a:srgbClr val="000000"/>
                </a:solidFill>
                <a:latin typeface="Times New Roman" charset="0"/>
              </a:rPr>
              <a:t>rd</a:t>
            </a:r>
            <a:endParaRPr lang="en-US" sz="1800"/>
          </a:p>
        </p:txBody>
      </p:sp>
      <p:sp>
        <p:nvSpPr>
          <p:cNvPr id="227344" name="Text Box 16"/>
          <p:cNvSpPr txBox="1">
            <a:spLocks noChangeArrowheads="1"/>
          </p:cNvSpPr>
          <p:nvPr/>
        </p:nvSpPr>
        <p:spPr bwMode="auto">
          <a:xfrm>
            <a:off x="2590800" y="381000"/>
            <a:ext cx="4881563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2800" smtClean="0"/>
              <a:t>FIRES – RESPONSE TIMES </a:t>
            </a:r>
          </a:p>
        </p:txBody>
      </p:sp>
      <p:sp>
        <p:nvSpPr>
          <p:cNvPr id="227345" name="Text Box 17"/>
          <p:cNvSpPr txBox="1">
            <a:spLocks noChangeArrowheads="1"/>
          </p:cNvSpPr>
          <p:nvPr/>
        </p:nvSpPr>
        <p:spPr bwMode="auto">
          <a:xfrm>
            <a:off x="1676400" y="1219200"/>
            <a:ext cx="5930900" cy="4270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2200" u="sng" dirty="0" smtClean="0">
                <a:cs typeface="+mn-cs"/>
              </a:rPr>
              <a:t>FIRES</a:t>
            </a:r>
            <a:r>
              <a:rPr lang="en-US" sz="2200" dirty="0" smtClean="0">
                <a:cs typeface="+mn-cs"/>
              </a:rPr>
              <a:t>	</a:t>
            </a:r>
            <a:endParaRPr lang="en-US" sz="2200" u="sng" dirty="0" smtClean="0">
              <a:cs typeface="+mn-cs"/>
            </a:endParaRPr>
          </a:p>
        </p:txBody>
      </p:sp>
      <p:sp>
        <p:nvSpPr>
          <p:cNvPr id="227346" name="Text Box 18"/>
          <p:cNvSpPr txBox="1">
            <a:spLocks noChangeArrowheads="1"/>
          </p:cNvSpPr>
          <p:nvPr/>
        </p:nvSpPr>
        <p:spPr bwMode="auto">
          <a:xfrm>
            <a:off x="2876550" y="1600200"/>
            <a:ext cx="375285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cs typeface="+mn-cs"/>
              </a:rPr>
              <a:t>FLASHOVER-  6 to 9 minutes </a:t>
            </a:r>
          </a:p>
        </p:txBody>
      </p:sp>
      <p:pic>
        <p:nvPicPr>
          <p:cNvPr id="227347" name="Picture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1485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48" name="Picture 20" descr="@2004 Oakland 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335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49" name="Picture 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160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Rectangle 22" descr="back1"/>
          <p:cNvSpPr>
            <a:spLocks noChangeArrowheads="1"/>
          </p:cNvSpPr>
          <p:nvPr/>
        </p:nvSpPr>
        <p:spPr bwMode="auto">
          <a:xfrm flipV="1">
            <a:off x="152400" y="1038225"/>
            <a:ext cx="6192838" cy="74613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pic>
        <p:nvPicPr>
          <p:cNvPr id="71692" name="Picture 249" descr="pssi log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2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4" grpId="0" autoUpdateAnimBg="0"/>
      <p:bldP spid="227345" grpId="0" autoUpdateAnimBg="0"/>
      <p:bldP spid="22734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1577975"/>
            <a:ext cx="1301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1474788" y="293688"/>
            <a:ext cx="6678612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2800" dirty="0" smtClean="0">
                <a:cs typeface="+mn-cs"/>
              </a:rPr>
              <a:t>SIGNIFICANCE OF RESPONSE TIMES 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2495550" y="860425"/>
            <a:ext cx="4233863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Assessing The Location Of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Fire/EMS Stations And Apparatus</a:t>
            </a:r>
          </a:p>
        </p:txBody>
      </p:sp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1460500" y="2187575"/>
            <a:ext cx="5930900" cy="4270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2200" u="sng" dirty="0" smtClean="0">
                <a:cs typeface="+mn-cs"/>
              </a:rPr>
              <a:t>FIRES</a:t>
            </a:r>
            <a:r>
              <a:rPr lang="en-US" sz="2200" dirty="0" smtClean="0">
                <a:cs typeface="+mn-cs"/>
              </a:rPr>
              <a:t>	</a:t>
            </a:r>
            <a:r>
              <a:rPr lang="en-US" sz="2200" u="sng" dirty="0" smtClean="0">
                <a:cs typeface="+mn-cs"/>
              </a:rPr>
              <a:t>EMS</a:t>
            </a:r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609600" y="2628900"/>
            <a:ext cx="8329613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cs typeface="+mn-cs"/>
              </a:rPr>
              <a:t>6 to 9 minutes Flashover	4 to 6 minutes to Brain Death</a:t>
            </a:r>
          </a:p>
          <a:p>
            <a:pPr algn="l" eaLnBrk="1" hangingPunct="1">
              <a:defRPr/>
            </a:pPr>
            <a:r>
              <a:rPr lang="en-US" sz="2000" dirty="0" smtClean="0">
                <a:cs typeface="+mn-cs"/>
              </a:rPr>
              <a:t>		in Cardiac Arrest</a:t>
            </a: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3810000" y="3894138"/>
            <a:ext cx="1503363" cy="4270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2200" dirty="0" smtClean="0">
                <a:cs typeface="+mn-cs"/>
              </a:rPr>
              <a:t>CRITERIA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914400" y="4495800"/>
            <a:ext cx="7408863" cy="800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tabLst>
                <a:tab pos="2006600" algn="l"/>
                <a:tab pos="49149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tabLst>
                <a:tab pos="2006600" algn="l"/>
                <a:tab pos="49149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006600" algn="l"/>
                <a:tab pos="49149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006600" algn="l"/>
                <a:tab pos="49149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006600" algn="l"/>
                <a:tab pos="49149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06600" algn="l"/>
                <a:tab pos="49149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06600" algn="l"/>
                <a:tab pos="49149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06600" algn="l"/>
                <a:tab pos="49149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06600" algn="l"/>
                <a:tab pos="4914900" algn="l"/>
              </a:tabLs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30000"/>
              </a:spcBef>
              <a:buClr>
                <a:srgbClr val="FFFFFF"/>
              </a:buClr>
              <a:buSzPct val="145000"/>
              <a:buFont typeface="Wingdings" charset="0"/>
              <a:buChar char="ü"/>
              <a:defRPr/>
            </a:pPr>
            <a:r>
              <a:rPr lang="en-US" sz="2000" dirty="0" smtClean="0">
                <a:cs typeface="+mn-cs"/>
              </a:rPr>
              <a:t>NFPA 1710:		Utilize 5 minutes*</a:t>
            </a:r>
          </a:p>
          <a:p>
            <a:pPr algn="l" eaLnBrk="1" hangingPunct="1">
              <a:spcBef>
                <a:spcPct val="30000"/>
              </a:spcBef>
              <a:buClr>
                <a:srgbClr val="FFFFFF"/>
              </a:buClr>
              <a:buSzPct val="145000"/>
              <a:buFont typeface="Wingdings" charset="0"/>
              <a:buChar char="ü"/>
              <a:defRPr/>
            </a:pPr>
            <a:r>
              <a:rPr lang="en-US" sz="2000" dirty="0" smtClean="0">
                <a:cs typeface="+mn-cs"/>
              </a:rPr>
              <a:t>Public Safety Solutions, Inc: 	Utilizes 5 minutes*</a:t>
            </a:r>
          </a:p>
        </p:txBody>
      </p:sp>
      <p:sp>
        <p:nvSpPr>
          <p:cNvPr id="73736" name="Text Box 11"/>
          <p:cNvSpPr txBox="1">
            <a:spLocks noChangeArrowheads="1"/>
          </p:cNvSpPr>
          <p:nvPr/>
        </p:nvSpPr>
        <p:spPr bwMode="auto">
          <a:xfrm>
            <a:off x="6248400" y="5638800"/>
            <a:ext cx="1917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*Note: Includes turnout time.</a:t>
            </a:r>
          </a:p>
        </p:txBody>
      </p:sp>
      <p:pic>
        <p:nvPicPr>
          <p:cNvPr id="73737" name="Picture 249" descr="pssi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 autoUpdateAnimBg="0"/>
      <p:bldP spid="229382" grpId="0" autoUpdateAnimBg="0"/>
      <p:bldP spid="229383" grpId="0" autoUpdateAnimBg="0"/>
      <p:bldP spid="229384" grpId="0" autoUpdateAnimBg="0"/>
      <p:bldP spid="229385" grpId="0" autoUpdateAnimBg="0"/>
      <p:bldP spid="22938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086600" cy="4648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030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2"/>
          <p:cNvSpPr txBox="1">
            <a:spLocks noChangeArrowheads="1"/>
          </p:cNvSpPr>
          <p:nvPr/>
        </p:nvSpPr>
        <p:spPr bwMode="auto">
          <a:xfrm>
            <a:off x="914400" y="22098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i="1" dirty="0">
                <a:solidFill>
                  <a:srgbClr val="FFCC00"/>
                </a:solidFill>
              </a:rPr>
              <a:t>SELECTED</a:t>
            </a:r>
          </a:p>
          <a:p>
            <a:pPr eaLnBrk="1" hangingPunct="1"/>
            <a:r>
              <a:rPr lang="en-US" sz="5400" i="1" dirty="0">
                <a:solidFill>
                  <a:srgbClr val="FFCC00"/>
                </a:solidFill>
              </a:rPr>
              <a:t>RECOMMENDATIONS</a:t>
            </a:r>
            <a:endParaRPr lang="en-US" sz="4800" i="1" dirty="0">
              <a:solidFill>
                <a:srgbClr val="FFCC00"/>
              </a:solidFill>
            </a:endParaRPr>
          </a:p>
        </p:txBody>
      </p:sp>
      <p:pic>
        <p:nvPicPr>
          <p:cNvPr id="94210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WordArt 2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5867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67"/>
              </a:avLst>
            </a:prstTxWarp>
          </a:bodyPr>
          <a:lstStyle/>
          <a:p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CRITERIA FOR MODELS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Arial Black"/>
              <a:ea typeface="Arial Black"/>
              <a:cs typeface="Arial Black"/>
            </a:endParaRPr>
          </a:p>
        </p:txBody>
      </p:sp>
      <p:pic>
        <p:nvPicPr>
          <p:cNvPr id="92162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Text Box 2"/>
          <p:cNvSpPr txBox="1">
            <a:spLocks noChangeArrowheads="1"/>
          </p:cNvSpPr>
          <p:nvPr/>
        </p:nvSpPr>
        <p:spPr bwMode="auto">
          <a:xfrm>
            <a:off x="1600200" y="2438400"/>
            <a:ext cx="6019800" cy="190821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>
              <a:lnSpc>
                <a:spcPct val="120000"/>
              </a:lnSpc>
              <a:spcBef>
                <a:spcPct val="40000"/>
              </a:spcBef>
              <a:buClr>
                <a:schemeClr val="bg1"/>
              </a:buClr>
              <a:defRPr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Consider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the suggested model criteria </a:t>
            </a:r>
            <a:r>
              <a:rPr lang="en-US" sz="2400" dirty="0">
                <a:latin typeface="+mn-lt"/>
              </a:rPr>
              <a:t>in the implementation of the selected fire and EMS services delivery model/</a:t>
            </a:r>
            <a:r>
              <a:rPr lang="en-US" sz="2400" dirty="0" smtClean="0">
                <a:latin typeface="+mn-lt"/>
              </a:rPr>
              <a:t>s</a:t>
            </a:r>
          </a:p>
          <a:p>
            <a:pPr marL="0" indent="0"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defRPr/>
            </a:pPr>
            <a:endParaRPr lang="en-US" sz="2400" dirty="0" smtClean="0">
              <a:latin typeface="Times New Roman" charset="0"/>
            </a:endParaRPr>
          </a:p>
        </p:txBody>
      </p:sp>
      <p:sp>
        <p:nvSpPr>
          <p:cNvPr id="96258" name="Rectangle 3" descr="back1"/>
          <p:cNvSpPr>
            <a:spLocks noChangeArrowheads="1"/>
          </p:cNvSpPr>
          <p:nvPr/>
        </p:nvSpPr>
        <p:spPr bwMode="auto">
          <a:xfrm flipV="1">
            <a:off x="0" y="885825"/>
            <a:ext cx="6324600" cy="76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44804" name="Text Box 4"/>
          <p:cNvSpPr txBox="1">
            <a:spLocks noChangeArrowheads="1"/>
          </p:cNvSpPr>
          <p:nvPr/>
        </p:nvSpPr>
        <p:spPr bwMode="auto">
          <a:xfrm>
            <a:off x="25400" y="0"/>
            <a:ext cx="5669441" cy="7078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40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Criteria-Related </a:t>
            </a:r>
            <a:r>
              <a:rPr lang="en-US" sz="4000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Options</a:t>
            </a:r>
          </a:p>
        </p:txBody>
      </p:sp>
      <p:pic>
        <p:nvPicPr>
          <p:cNvPr id="96260" name="Picture 249" descr="pssi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2" grpId="0" build="p" autoUpdateAnimBg="0"/>
      <p:bldP spid="84480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5937" y="304800"/>
            <a:ext cx="7383076" cy="120032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  <a:latin typeface="Times New Roman" charset="0"/>
                <a:cs typeface="+mn-cs"/>
              </a:rPr>
              <a:t>Fire/EMS Department Studies/Plans</a:t>
            </a:r>
          </a:p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  <a:latin typeface="Times New Roman" charset="0"/>
                <a:cs typeface="+mn-cs"/>
              </a:rPr>
              <a:t>50 of 140+</a:t>
            </a:r>
          </a:p>
        </p:txBody>
      </p:sp>
      <p:sp>
        <p:nvSpPr>
          <p:cNvPr id="22530" name="Rectangle 3" descr="back1"/>
          <p:cNvSpPr>
            <a:spLocks noChangeArrowheads="1"/>
          </p:cNvSpPr>
          <p:nvPr/>
        </p:nvSpPr>
        <p:spPr bwMode="auto">
          <a:xfrm flipV="1">
            <a:off x="0" y="914400"/>
            <a:ext cx="6324600" cy="76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5875" y="4522788"/>
            <a:ext cx="1090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Los Angeles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-79375" y="3425825"/>
            <a:ext cx="793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Fremont</a:t>
            </a:r>
          </a:p>
        </p:txBody>
      </p:sp>
      <p:grpSp>
        <p:nvGrpSpPr>
          <p:cNvPr id="22533" name="Group 7"/>
          <p:cNvGrpSpPr>
            <a:grpSpLocks/>
          </p:cNvGrpSpPr>
          <p:nvPr/>
        </p:nvGrpSpPr>
        <p:grpSpPr bwMode="auto">
          <a:xfrm>
            <a:off x="1139825" y="1984375"/>
            <a:ext cx="6913563" cy="3956050"/>
            <a:chOff x="1311" y="1211"/>
            <a:chExt cx="4354" cy="2492"/>
          </a:xfrm>
        </p:grpSpPr>
        <p:grpSp>
          <p:nvGrpSpPr>
            <p:cNvPr id="22691" name="Group 8"/>
            <p:cNvGrpSpPr>
              <a:grpSpLocks/>
            </p:cNvGrpSpPr>
            <p:nvPr/>
          </p:nvGrpSpPr>
          <p:grpSpPr bwMode="auto">
            <a:xfrm>
              <a:off x="1311" y="1284"/>
              <a:ext cx="4354" cy="2419"/>
              <a:chOff x="1311" y="1284"/>
              <a:chExt cx="4354" cy="2419"/>
            </a:xfrm>
          </p:grpSpPr>
          <p:grpSp>
            <p:nvGrpSpPr>
              <p:cNvPr id="22746" name="Group 9"/>
              <p:cNvGrpSpPr>
                <a:grpSpLocks/>
              </p:cNvGrpSpPr>
              <p:nvPr/>
            </p:nvGrpSpPr>
            <p:grpSpPr bwMode="auto">
              <a:xfrm>
                <a:off x="5372" y="1576"/>
                <a:ext cx="293" cy="412"/>
                <a:chOff x="5372" y="1576"/>
                <a:chExt cx="293" cy="412"/>
              </a:xfrm>
            </p:grpSpPr>
            <p:sp>
              <p:nvSpPr>
                <p:cNvPr id="22805" name="Freeform 10"/>
                <p:cNvSpPr>
                  <a:spLocks/>
                </p:cNvSpPr>
                <p:nvPr/>
              </p:nvSpPr>
              <p:spPr bwMode="auto">
                <a:xfrm>
                  <a:off x="5463" y="1576"/>
                  <a:ext cx="202" cy="339"/>
                </a:xfrm>
                <a:custGeom>
                  <a:avLst/>
                  <a:gdLst>
                    <a:gd name="T0" fmla="*/ 201 w 202"/>
                    <a:gd name="T1" fmla="*/ 0 h 339"/>
                    <a:gd name="T2" fmla="*/ 0 w 202"/>
                    <a:gd name="T3" fmla="*/ 164 h 339"/>
                    <a:gd name="T4" fmla="*/ 0 w 202"/>
                    <a:gd name="T5" fmla="*/ 338 h 339"/>
                    <a:gd name="T6" fmla="*/ 201 w 202"/>
                    <a:gd name="T7" fmla="*/ 183 h 339"/>
                    <a:gd name="T8" fmla="*/ 201 w 202"/>
                    <a:gd name="T9" fmla="*/ 0 h 3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339"/>
                    <a:gd name="T17" fmla="*/ 202 w 202"/>
                    <a:gd name="T18" fmla="*/ 339 h 3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339">
                      <a:moveTo>
                        <a:pt x="201" y="0"/>
                      </a:moveTo>
                      <a:lnTo>
                        <a:pt x="0" y="164"/>
                      </a:lnTo>
                      <a:lnTo>
                        <a:pt x="0" y="338"/>
                      </a:lnTo>
                      <a:lnTo>
                        <a:pt x="201" y="183"/>
                      </a:lnTo>
                      <a:lnTo>
                        <a:pt x="201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6" name="Freeform 11"/>
                <p:cNvSpPr>
                  <a:spLocks/>
                </p:cNvSpPr>
                <p:nvPr/>
              </p:nvSpPr>
              <p:spPr bwMode="auto">
                <a:xfrm>
                  <a:off x="5390" y="1740"/>
                  <a:ext cx="74" cy="248"/>
                </a:xfrm>
                <a:custGeom>
                  <a:avLst/>
                  <a:gdLst>
                    <a:gd name="T0" fmla="*/ 0 w 74"/>
                    <a:gd name="T1" fmla="*/ 64 h 248"/>
                    <a:gd name="T2" fmla="*/ 64 w 74"/>
                    <a:gd name="T3" fmla="*/ 27 h 248"/>
                    <a:gd name="T4" fmla="*/ 73 w 74"/>
                    <a:gd name="T5" fmla="*/ 0 h 248"/>
                    <a:gd name="T6" fmla="*/ 73 w 74"/>
                    <a:gd name="T7" fmla="*/ 174 h 248"/>
                    <a:gd name="T8" fmla="*/ 64 w 74"/>
                    <a:gd name="T9" fmla="*/ 210 h 248"/>
                    <a:gd name="T10" fmla="*/ 0 w 74"/>
                    <a:gd name="T11" fmla="*/ 247 h 248"/>
                    <a:gd name="T12" fmla="*/ 0 w 74"/>
                    <a:gd name="T13" fmla="*/ 64 h 2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248"/>
                    <a:gd name="T23" fmla="*/ 74 w 74"/>
                    <a:gd name="T24" fmla="*/ 248 h 2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248">
                      <a:moveTo>
                        <a:pt x="0" y="64"/>
                      </a:moveTo>
                      <a:lnTo>
                        <a:pt x="64" y="27"/>
                      </a:lnTo>
                      <a:lnTo>
                        <a:pt x="73" y="0"/>
                      </a:lnTo>
                      <a:lnTo>
                        <a:pt x="73" y="174"/>
                      </a:lnTo>
                      <a:lnTo>
                        <a:pt x="64" y="210"/>
                      </a:lnTo>
                      <a:lnTo>
                        <a:pt x="0" y="247"/>
                      </a:lnTo>
                      <a:lnTo>
                        <a:pt x="0" y="64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7" name="Freeform 12"/>
                <p:cNvSpPr>
                  <a:spLocks/>
                </p:cNvSpPr>
                <p:nvPr/>
              </p:nvSpPr>
              <p:spPr bwMode="auto">
                <a:xfrm>
                  <a:off x="5372" y="1859"/>
                  <a:ext cx="28" cy="65"/>
                </a:xfrm>
                <a:custGeom>
                  <a:avLst/>
                  <a:gdLst>
                    <a:gd name="T0" fmla="*/ 27 w 28"/>
                    <a:gd name="T1" fmla="*/ 0 h 65"/>
                    <a:gd name="T2" fmla="*/ 0 w 28"/>
                    <a:gd name="T3" fmla="*/ 27 h 65"/>
                    <a:gd name="T4" fmla="*/ 27 w 28"/>
                    <a:gd name="T5" fmla="*/ 64 h 65"/>
                    <a:gd name="T6" fmla="*/ 27 w 28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"/>
                    <a:gd name="T13" fmla="*/ 0 h 65"/>
                    <a:gd name="T14" fmla="*/ 28 w 28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" h="65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27" y="64"/>
                      </a:lnTo>
                      <a:lnTo>
                        <a:pt x="27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8" name="Freeform 13"/>
                <p:cNvSpPr>
                  <a:spLocks/>
                </p:cNvSpPr>
                <p:nvPr/>
              </p:nvSpPr>
              <p:spPr bwMode="auto">
                <a:xfrm>
                  <a:off x="5454" y="1740"/>
                  <a:ext cx="10" cy="211"/>
                </a:xfrm>
                <a:custGeom>
                  <a:avLst/>
                  <a:gdLst>
                    <a:gd name="T0" fmla="*/ 9 w 10"/>
                    <a:gd name="T1" fmla="*/ 0 h 211"/>
                    <a:gd name="T2" fmla="*/ 0 w 10"/>
                    <a:gd name="T3" fmla="*/ 27 h 211"/>
                    <a:gd name="T4" fmla="*/ 0 w 10"/>
                    <a:gd name="T5" fmla="*/ 210 h 211"/>
                    <a:gd name="T6" fmla="*/ 9 w 10"/>
                    <a:gd name="T7" fmla="*/ 173 h 211"/>
                    <a:gd name="T8" fmla="*/ 9 w 10"/>
                    <a:gd name="T9" fmla="*/ 0 h 2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11"/>
                    <a:gd name="T17" fmla="*/ 10 w 10"/>
                    <a:gd name="T18" fmla="*/ 211 h 2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11">
                      <a:moveTo>
                        <a:pt x="9" y="0"/>
                      </a:moveTo>
                      <a:lnTo>
                        <a:pt x="0" y="27"/>
                      </a:lnTo>
                      <a:lnTo>
                        <a:pt x="0" y="210"/>
                      </a:lnTo>
                      <a:lnTo>
                        <a:pt x="9" y="173"/>
                      </a:lnTo>
                      <a:lnTo>
                        <a:pt x="9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47" name="Group 14"/>
              <p:cNvGrpSpPr>
                <a:grpSpLocks/>
              </p:cNvGrpSpPr>
              <p:nvPr/>
            </p:nvGrpSpPr>
            <p:grpSpPr bwMode="auto">
              <a:xfrm>
                <a:off x="3355" y="3045"/>
                <a:ext cx="1352" cy="658"/>
                <a:chOff x="3355" y="3045"/>
                <a:chExt cx="1352" cy="658"/>
              </a:xfrm>
            </p:grpSpPr>
            <p:sp>
              <p:nvSpPr>
                <p:cNvPr id="22791" name="Freeform 15"/>
                <p:cNvSpPr>
                  <a:spLocks/>
                </p:cNvSpPr>
                <p:nvPr/>
              </p:nvSpPr>
              <p:spPr bwMode="auto">
                <a:xfrm>
                  <a:off x="3957" y="3054"/>
                  <a:ext cx="56" cy="193"/>
                </a:xfrm>
                <a:custGeom>
                  <a:avLst/>
                  <a:gdLst>
                    <a:gd name="T0" fmla="*/ 0 w 56"/>
                    <a:gd name="T1" fmla="*/ 27 h 193"/>
                    <a:gd name="T2" fmla="*/ 28 w 56"/>
                    <a:gd name="T3" fmla="*/ 110 h 193"/>
                    <a:gd name="T4" fmla="*/ 28 w 56"/>
                    <a:gd name="T5" fmla="*/ 192 h 193"/>
                    <a:gd name="T6" fmla="*/ 55 w 56"/>
                    <a:gd name="T7" fmla="*/ 174 h 193"/>
                    <a:gd name="T8" fmla="*/ 55 w 56"/>
                    <a:gd name="T9" fmla="*/ 0 h 193"/>
                    <a:gd name="T10" fmla="*/ 0 w 56"/>
                    <a:gd name="T11" fmla="*/ 27 h 1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193"/>
                    <a:gd name="T20" fmla="*/ 56 w 56"/>
                    <a:gd name="T21" fmla="*/ 193 h 1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193">
                      <a:moveTo>
                        <a:pt x="0" y="27"/>
                      </a:moveTo>
                      <a:lnTo>
                        <a:pt x="28" y="110"/>
                      </a:lnTo>
                      <a:lnTo>
                        <a:pt x="28" y="192"/>
                      </a:lnTo>
                      <a:lnTo>
                        <a:pt x="55" y="174"/>
                      </a:lnTo>
                      <a:lnTo>
                        <a:pt x="55" y="0"/>
                      </a:lnTo>
                      <a:lnTo>
                        <a:pt x="0" y="27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2" name="Freeform 16"/>
                <p:cNvSpPr>
                  <a:spLocks/>
                </p:cNvSpPr>
                <p:nvPr/>
              </p:nvSpPr>
              <p:spPr bwMode="auto">
                <a:xfrm>
                  <a:off x="4012" y="3045"/>
                  <a:ext cx="175" cy="184"/>
                </a:xfrm>
                <a:custGeom>
                  <a:avLst/>
                  <a:gdLst>
                    <a:gd name="T0" fmla="*/ 0 w 175"/>
                    <a:gd name="T1" fmla="*/ 9 h 184"/>
                    <a:gd name="T2" fmla="*/ 73 w 175"/>
                    <a:gd name="T3" fmla="*/ 0 h 184"/>
                    <a:gd name="T4" fmla="*/ 174 w 175"/>
                    <a:gd name="T5" fmla="*/ 0 h 184"/>
                    <a:gd name="T6" fmla="*/ 174 w 175"/>
                    <a:gd name="T7" fmla="*/ 174 h 184"/>
                    <a:gd name="T8" fmla="*/ 73 w 175"/>
                    <a:gd name="T9" fmla="*/ 174 h 184"/>
                    <a:gd name="T10" fmla="*/ 0 w 175"/>
                    <a:gd name="T11" fmla="*/ 183 h 184"/>
                    <a:gd name="T12" fmla="*/ 0 w 175"/>
                    <a:gd name="T13" fmla="*/ 9 h 1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5"/>
                    <a:gd name="T22" fmla="*/ 0 h 184"/>
                    <a:gd name="T23" fmla="*/ 175 w 175"/>
                    <a:gd name="T24" fmla="*/ 184 h 1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5" h="184">
                      <a:moveTo>
                        <a:pt x="0" y="9"/>
                      </a:moveTo>
                      <a:lnTo>
                        <a:pt x="73" y="0"/>
                      </a:lnTo>
                      <a:lnTo>
                        <a:pt x="174" y="0"/>
                      </a:lnTo>
                      <a:lnTo>
                        <a:pt x="174" y="174"/>
                      </a:lnTo>
                      <a:lnTo>
                        <a:pt x="73" y="174"/>
                      </a:lnTo>
                      <a:lnTo>
                        <a:pt x="0" y="183"/>
                      </a:lnTo>
                      <a:lnTo>
                        <a:pt x="0" y="9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3" name="Freeform 17"/>
                <p:cNvSpPr>
                  <a:spLocks/>
                </p:cNvSpPr>
                <p:nvPr/>
              </p:nvSpPr>
              <p:spPr bwMode="auto">
                <a:xfrm>
                  <a:off x="4186" y="3045"/>
                  <a:ext cx="83" cy="247"/>
                </a:xfrm>
                <a:custGeom>
                  <a:avLst/>
                  <a:gdLst>
                    <a:gd name="T0" fmla="*/ 0 w 83"/>
                    <a:gd name="T1" fmla="*/ 0 h 247"/>
                    <a:gd name="T2" fmla="*/ 0 w 83"/>
                    <a:gd name="T3" fmla="*/ 173 h 247"/>
                    <a:gd name="T4" fmla="*/ 82 w 83"/>
                    <a:gd name="T5" fmla="*/ 246 h 247"/>
                    <a:gd name="T6" fmla="*/ 82 w 83"/>
                    <a:gd name="T7" fmla="*/ 73 h 247"/>
                    <a:gd name="T8" fmla="*/ 0 w 83"/>
                    <a:gd name="T9" fmla="*/ 0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"/>
                    <a:gd name="T16" fmla="*/ 0 h 247"/>
                    <a:gd name="T17" fmla="*/ 83 w 83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" h="247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82" y="246"/>
                      </a:lnTo>
                      <a:lnTo>
                        <a:pt x="82" y="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4" name="Freeform 18"/>
                <p:cNvSpPr>
                  <a:spLocks/>
                </p:cNvSpPr>
                <p:nvPr/>
              </p:nvSpPr>
              <p:spPr bwMode="auto">
                <a:xfrm>
                  <a:off x="4268" y="3091"/>
                  <a:ext cx="101" cy="201"/>
                </a:xfrm>
                <a:custGeom>
                  <a:avLst/>
                  <a:gdLst>
                    <a:gd name="T0" fmla="*/ 0 w 101"/>
                    <a:gd name="T1" fmla="*/ 27 h 201"/>
                    <a:gd name="T2" fmla="*/ 100 w 101"/>
                    <a:gd name="T3" fmla="*/ 0 h 201"/>
                    <a:gd name="T4" fmla="*/ 100 w 101"/>
                    <a:gd name="T5" fmla="*/ 173 h 201"/>
                    <a:gd name="T6" fmla="*/ 0 w 101"/>
                    <a:gd name="T7" fmla="*/ 200 h 201"/>
                    <a:gd name="T8" fmla="*/ 0 w 101"/>
                    <a:gd name="T9" fmla="*/ 27 h 2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"/>
                    <a:gd name="T16" fmla="*/ 0 h 201"/>
                    <a:gd name="T17" fmla="*/ 101 w 101"/>
                    <a:gd name="T18" fmla="*/ 201 h 2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" h="201">
                      <a:moveTo>
                        <a:pt x="0" y="27"/>
                      </a:moveTo>
                      <a:lnTo>
                        <a:pt x="100" y="0"/>
                      </a:lnTo>
                      <a:lnTo>
                        <a:pt x="100" y="173"/>
                      </a:lnTo>
                      <a:lnTo>
                        <a:pt x="0" y="200"/>
                      </a:lnTo>
                      <a:lnTo>
                        <a:pt x="0" y="27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5" name="Freeform 19"/>
                <p:cNvSpPr>
                  <a:spLocks/>
                </p:cNvSpPr>
                <p:nvPr/>
              </p:nvSpPr>
              <p:spPr bwMode="auto">
                <a:xfrm>
                  <a:off x="4432" y="3264"/>
                  <a:ext cx="65" cy="275"/>
                </a:xfrm>
                <a:custGeom>
                  <a:avLst/>
                  <a:gdLst>
                    <a:gd name="T0" fmla="*/ 0 w 65"/>
                    <a:gd name="T1" fmla="*/ 0 h 275"/>
                    <a:gd name="T2" fmla="*/ 64 w 65"/>
                    <a:gd name="T3" fmla="*/ 100 h 275"/>
                    <a:gd name="T4" fmla="*/ 64 w 65"/>
                    <a:gd name="T5" fmla="*/ 274 h 275"/>
                    <a:gd name="T6" fmla="*/ 0 w 65"/>
                    <a:gd name="T7" fmla="*/ 174 h 275"/>
                    <a:gd name="T8" fmla="*/ 0 w 65"/>
                    <a:gd name="T9" fmla="*/ 0 h 2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275"/>
                    <a:gd name="T17" fmla="*/ 65 w 65"/>
                    <a:gd name="T18" fmla="*/ 275 h 2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275">
                      <a:moveTo>
                        <a:pt x="0" y="0"/>
                      </a:moveTo>
                      <a:lnTo>
                        <a:pt x="64" y="100"/>
                      </a:lnTo>
                      <a:lnTo>
                        <a:pt x="64" y="274"/>
                      </a:lnTo>
                      <a:lnTo>
                        <a:pt x="0" y="174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6" name="Freeform 20"/>
                <p:cNvSpPr>
                  <a:spLocks/>
                </p:cNvSpPr>
                <p:nvPr/>
              </p:nvSpPr>
              <p:spPr bwMode="auto">
                <a:xfrm>
                  <a:off x="4368" y="3091"/>
                  <a:ext cx="83" cy="256"/>
                </a:xfrm>
                <a:custGeom>
                  <a:avLst/>
                  <a:gdLst>
                    <a:gd name="T0" fmla="*/ 0 w 83"/>
                    <a:gd name="T1" fmla="*/ 0 h 256"/>
                    <a:gd name="T2" fmla="*/ 82 w 83"/>
                    <a:gd name="T3" fmla="*/ 91 h 256"/>
                    <a:gd name="T4" fmla="*/ 64 w 83"/>
                    <a:gd name="T5" fmla="*/ 173 h 256"/>
                    <a:gd name="T6" fmla="*/ 64 w 83"/>
                    <a:gd name="T7" fmla="*/ 255 h 256"/>
                    <a:gd name="T8" fmla="*/ 0 w 83"/>
                    <a:gd name="T9" fmla="*/ 173 h 256"/>
                    <a:gd name="T10" fmla="*/ 0 w 83"/>
                    <a:gd name="T11" fmla="*/ 0 h 2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3"/>
                    <a:gd name="T19" fmla="*/ 0 h 256"/>
                    <a:gd name="T20" fmla="*/ 83 w 83"/>
                    <a:gd name="T21" fmla="*/ 256 h 2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3" h="256">
                      <a:moveTo>
                        <a:pt x="0" y="0"/>
                      </a:moveTo>
                      <a:lnTo>
                        <a:pt x="82" y="91"/>
                      </a:lnTo>
                      <a:lnTo>
                        <a:pt x="64" y="173"/>
                      </a:lnTo>
                      <a:lnTo>
                        <a:pt x="64" y="255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7" name="Freeform 21"/>
                <p:cNvSpPr>
                  <a:spLocks/>
                </p:cNvSpPr>
                <p:nvPr/>
              </p:nvSpPr>
              <p:spPr bwMode="auto">
                <a:xfrm>
                  <a:off x="3355" y="3118"/>
                  <a:ext cx="175" cy="311"/>
                </a:xfrm>
                <a:custGeom>
                  <a:avLst/>
                  <a:gdLst>
                    <a:gd name="T0" fmla="*/ 18 w 175"/>
                    <a:gd name="T1" fmla="*/ 310 h 311"/>
                    <a:gd name="T2" fmla="*/ 0 w 175"/>
                    <a:gd name="T3" fmla="*/ 210 h 311"/>
                    <a:gd name="T4" fmla="*/ 37 w 175"/>
                    <a:gd name="T5" fmla="*/ 109 h 311"/>
                    <a:gd name="T6" fmla="*/ 174 w 175"/>
                    <a:gd name="T7" fmla="*/ 0 h 311"/>
                    <a:gd name="T8" fmla="*/ 174 w 175"/>
                    <a:gd name="T9" fmla="*/ 173 h 311"/>
                    <a:gd name="T10" fmla="*/ 37 w 175"/>
                    <a:gd name="T11" fmla="*/ 283 h 311"/>
                    <a:gd name="T12" fmla="*/ 18 w 175"/>
                    <a:gd name="T13" fmla="*/ 310 h 3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5"/>
                    <a:gd name="T22" fmla="*/ 0 h 311"/>
                    <a:gd name="T23" fmla="*/ 175 w 175"/>
                    <a:gd name="T24" fmla="*/ 311 h 3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5" h="311">
                      <a:moveTo>
                        <a:pt x="18" y="310"/>
                      </a:moveTo>
                      <a:lnTo>
                        <a:pt x="0" y="210"/>
                      </a:lnTo>
                      <a:lnTo>
                        <a:pt x="37" y="109"/>
                      </a:lnTo>
                      <a:lnTo>
                        <a:pt x="174" y="0"/>
                      </a:lnTo>
                      <a:lnTo>
                        <a:pt x="174" y="173"/>
                      </a:lnTo>
                      <a:lnTo>
                        <a:pt x="37" y="283"/>
                      </a:lnTo>
                      <a:lnTo>
                        <a:pt x="18" y="31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8" name="Freeform 22"/>
                <p:cNvSpPr>
                  <a:spLocks/>
                </p:cNvSpPr>
                <p:nvPr/>
              </p:nvSpPr>
              <p:spPr bwMode="auto">
                <a:xfrm>
                  <a:off x="3529" y="3091"/>
                  <a:ext cx="101" cy="201"/>
                </a:xfrm>
                <a:custGeom>
                  <a:avLst/>
                  <a:gdLst>
                    <a:gd name="T0" fmla="*/ 0 w 101"/>
                    <a:gd name="T1" fmla="*/ 27 h 201"/>
                    <a:gd name="T2" fmla="*/ 0 w 101"/>
                    <a:gd name="T3" fmla="*/ 200 h 201"/>
                    <a:gd name="T4" fmla="*/ 100 w 101"/>
                    <a:gd name="T5" fmla="*/ 173 h 201"/>
                    <a:gd name="T6" fmla="*/ 100 w 101"/>
                    <a:gd name="T7" fmla="*/ 0 h 201"/>
                    <a:gd name="T8" fmla="*/ 0 w 101"/>
                    <a:gd name="T9" fmla="*/ 27 h 2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"/>
                    <a:gd name="T16" fmla="*/ 0 h 201"/>
                    <a:gd name="T17" fmla="*/ 101 w 101"/>
                    <a:gd name="T18" fmla="*/ 201 h 2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" h="201">
                      <a:moveTo>
                        <a:pt x="0" y="27"/>
                      </a:moveTo>
                      <a:lnTo>
                        <a:pt x="0" y="200"/>
                      </a:lnTo>
                      <a:lnTo>
                        <a:pt x="100" y="173"/>
                      </a:lnTo>
                      <a:lnTo>
                        <a:pt x="100" y="0"/>
                      </a:lnTo>
                      <a:lnTo>
                        <a:pt x="0" y="27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9" name="Freeform 23"/>
                <p:cNvSpPr>
                  <a:spLocks/>
                </p:cNvSpPr>
                <p:nvPr/>
              </p:nvSpPr>
              <p:spPr bwMode="auto">
                <a:xfrm>
                  <a:off x="3629" y="3091"/>
                  <a:ext cx="202" cy="247"/>
                </a:xfrm>
                <a:custGeom>
                  <a:avLst/>
                  <a:gdLst>
                    <a:gd name="T0" fmla="*/ 0 w 202"/>
                    <a:gd name="T1" fmla="*/ 0 h 247"/>
                    <a:gd name="T2" fmla="*/ 201 w 202"/>
                    <a:gd name="T3" fmla="*/ 64 h 247"/>
                    <a:gd name="T4" fmla="*/ 201 w 202"/>
                    <a:gd name="T5" fmla="*/ 246 h 247"/>
                    <a:gd name="T6" fmla="*/ 0 w 202"/>
                    <a:gd name="T7" fmla="*/ 173 h 247"/>
                    <a:gd name="T8" fmla="*/ 0 w 202"/>
                    <a:gd name="T9" fmla="*/ 0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247"/>
                    <a:gd name="T17" fmla="*/ 202 w 202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247">
                      <a:moveTo>
                        <a:pt x="0" y="0"/>
                      </a:moveTo>
                      <a:lnTo>
                        <a:pt x="201" y="64"/>
                      </a:lnTo>
                      <a:lnTo>
                        <a:pt x="201" y="246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0" name="Freeform 24"/>
                <p:cNvSpPr>
                  <a:spLocks/>
                </p:cNvSpPr>
                <p:nvPr/>
              </p:nvSpPr>
              <p:spPr bwMode="auto">
                <a:xfrm>
                  <a:off x="3830" y="3155"/>
                  <a:ext cx="156" cy="183"/>
                </a:xfrm>
                <a:custGeom>
                  <a:avLst/>
                  <a:gdLst>
                    <a:gd name="T0" fmla="*/ 0 w 156"/>
                    <a:gd name="T1" fmla="*/ 0 h 183"/>
                    <a:gd name="T2" fmla="*/ 0 w 156"/>
                    <a:gd name="T3" fmla="*/ 182 h 183"/>
                    <a:gd name="T4" fmla="*/ 155 w 156"/>
                    <a:gd name="T5" fmla="*/ 182 h 183"/>
                    <a:gd name="T6" fmla="*/ 155 w 156"/>
                    <a:gd name="T7" fmla="*/ 9 h 183"/>
                    <a:gd name="T8" fmla="*/ 0 w 156"/>
                    <a:gd name="T9" fmla="*/ 0 h 1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6"/>
                    <a:gd name="T16" fmla="*/ 0 h 183"/>
                    <a:gd name="T17" fmla="*/ 156 w 156"/>
                    <a:gd name="T18" fmla="*/ 183 h 1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6" h="183">
                      <a:moveTo>
                        <a:pt x="0" y="0"/>
                      </a:moveTo>
                      <a:lnTo>
                        <a:pt x="0" y="182"/>
                      </a:lnTo>
                      <a:lnTo>
                        <a:pt x="155" y="182"/>
                      </a:lnTo>
                      <a:lnTo>
                        <a:pt x="155" y="9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1" name="Freeform 25"/>
                <p:cNvSpPr>
                  <a:spLocks/>
                </p:cNvSpPr>
                <p:nvPr/>
              </p:nvSpPr>
              <p:spPr bwMode="auto">
                <a:xfrm>
                  <a:off x="4615" y="3437"/>
                  <a:ext cx="92" cy="266"/>
                </a:xfrm>
                <a:custGeom>
                  <a:avLst/>
                  <a:gdLst>
                    <a:gd name="T0" fmla="*/ 0 w 92"/>
                    <a:gd name="T1" fmla="*/ 91 h 266"/>
                    <a:gd name="T2" fmla="*/ 91 w 92"/>
                    <a:gd name="T3" fmla="*/ 0 h 266"/>
                    <a:gd name="T4" fmla="*/ 91 w 92"/>
                    <a:gd name="T5" fmla="*/ 174 h 266"/>
                    <a:gd name="T6" fmla="*/ 0 w 92"/>
                    <a:gd name="T7" fmla="*/ 265 h 266"/>
                    <a:gd name="T8" fmla="*/ 0 w 92"/>
                    <a:gd name="T9" fmla="*/ 91 h 2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266"/>
                    <a:gd name="T17" fmla="*/ 92 w 92"/>
                    <a:gd name="T18" fmla="*/ 266 h 2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266">
                      <a:moveTo>
                        <a:pt x="0" y="91"/>
                      </a:moveTo>
                      <a:lnTo>
                        <a:pt x="91" y="0"/>
                      </a:lnTo>
                      <a:lnTo>
                        <a:pt x="91" y="174"/>
                      </a:lnTo>
                      <a:lnTo>
                        <a:pt x="0" y="265"/>
                      </a:lnTo>
                      <a:lnTo>
                        <a:pt x="0" y="91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2" name="Freeform 26"/>
                <p:cNvSpPr>
                  <a:spLocks/>
                </p:cNvSpPr>
                <p:nvPr/>
              </p:nvSpPr>
              <p:spPr bwMode="auto">
                <a:xfrm>
                  <a:off x="4496" y="3364"/>
                  <a:ext cx="28" cy="175"/>
                </a:xfrm>
                <a:custGeom>
                  <a:avLst/>
                  <a:gdLst>
                    <a:gd name="T0" fmla="*/ 0 w 28"/>
                    <a:gd name="T1" fmla="*/ 0 h 175"/>
                    <a:gd name="T2" fmla="*/ 0 w 28"/>
                    <a:gd name="T3" fmla="*/ 174 h 175"/>
                    <a:gd name="T4" fmla="*/ 27 w 28"/>
                    <a:gd name="T5" fmla="*/ 174 h 175"/>
                    <a:gd name="T6" fmla="*/ 27 w 28"/>
                    <a:gd name="T7" fmla="*/ 0 h 175"/>
                    <a:gd name="T8" fmla="*/ 0 w 28"/>
                    <a:gd name="T9" fmla="*/ 0 h 1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75"/>
                    <a:gd name="T17" fmla="*/ 28 w 28"/>
                    <a:gd name="T18" fmla="*/ 175 h 1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75">
                      <a:moveTo>
                        <a:pt x="0" y="0"/>
                      </a:moveTo>
                      <a:lnTo>
                        <a:pt x="0" y="174"/>
                      </a:lnTo>
                      <a:lnTo>
                        <a:pt x="27" y="174"/>
                      </a:lnTo>
                      <a:lnTo>
                        <a:pt x="27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3" name="Freeform 27"/>
                <p:cNvSpPr>
                  <a:spLocks/>
                </p:cNvSpPr>
                <p:nvPr/>
              </p:nvSpPr>
              <p:spPr bwMode="auto">
                <a:xfrm>
                  <a:off x="4551" y="3529"/>
                  <a:ext cx="65" cy="174"/>
                </a:xfrm>
                <a:custGeom>
                  <a:avLst/>
                  <a:gdLst>
                    <a:gd name="T0" fmla="*/ 0 w 65"/>
                    <a:gd name="T1" fmla="*/ 0 h 174"/>
                    <a:gd name="T2" fmla="*/ 64 w 65"/>
                    <a:gd name="T3" fmla="*/ 0 h 174"/>
                    <a:gd name="T4" fmla="*/ 64 w 65"/>
                    <a:gd name="T5" fmla="*/ 164 h 174"/>
                    <a:gd name="T6" fmla="*/ 0 w 65"/>
                    <a:gd name="T7" fmla="*/ 173 h 174"/>
                    <a:gd name="T8" fmla="*/ 0 w 65"/>
                    <a:gd name="T9" fmla="*/ 0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74"/>
                    <a:gd name="T17" fmla="*/ 65 w 65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74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64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4" name="Freeform 28"/>
                <p:cNvSpPr>
                  <a:spLocks/>
                </p:cNvSpPr>
                <p:nvPr/>
              </p:nvSpPr>
              <p:spPr bwMode="auto">
                <a:xfrm>
                  <a:off x="4523" y="3364"/>
                  <a:ext cx="29" cy="339"/>
                </a:xfrm>
                <a:custGeom>
                  <a:avLst/>
                  <a:gdLst>
                    <a:gd name="T0" fmla="*/ 0 w 29"/>
                    <a:gd name="T1" fmla="*/ 0 h 339"/>
                    <a:gd name="T2" fmla="*/ 28 w 29"/>
                    <a:gd name="T3" fmla="*/ 174 h 339"/>
                    <a:gd name="T4" fmla="*/ 28 w 29"/>
                    <a:gd name="T5" fmla="*/ 338 h 339"/>
                    <a:gd name="T6" fmla="*/ 0 w 29"/>
                    <a:gd name="T7" fmla="*/ 174 h 339"/>
                    <a:gd name="T8" fmla="*/ 0 w 29"/>
                    <a:gd name="T9" fmla="*/ 0 h 3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339"/>
                    <a:gd name="T17" fmla="*/ 29 w 29"/>
                    <a:gd name="T18" fmla="*/ 339 h 3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339">
                      <a:moveTo>
                        <a:pt x="0" y="0"/>
                      </a:moveTo>
                      <a:lnTo>
                        <a:pt x="28" y="174"/>
                      </a:lnTo>
                      <a:lnTo>
                        <a:pt x="28" y="338"/>
                      </a:lnTo>
                      <a:lnTo>
                        <a:pt x="0" y="174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48" name="Group 29"/>
              <p:cNvGrpSpPr>
                <a:grpSpLocks/>
              </p:cNvGrpSpPr>
              <p:nvPr/>
            </p:nvGrpSpPr>
            <p:grpSpPr bwMode="auto">
              <a:xfrm>
                <a:off x="4560" y="2543"/>
                <a:ext cx="457" cy="576"/>
                <a:chOff x="4560" y="2543"/>
                <a:chExt cx="457" cy="576"/>
              </a:xfrm>
            </p:grpSpPr>
            <p:sp>
              <p:nvSpPr>
                <p:cNvPr id="22785" name="Freeform 30"/>
                <p:cNvSpPr>
                  <a:spLocks/>
                </p:cNvSpPr>
                <p:nvPr/>
              </p:nvSpPr>
              <p:spPr bwMode="auto">
                <a:xfrm>
                  <a:off x="4615" y="2826"/>
                  <a:ext cx="74" cy="211"/>
                </a:xfrm>
                <a:custGeom>
                  <a:avLst/>
                  <a:gdLst>
                    <a:gd name="T0" fmla="*/ 0 w 74"/>
                    <a:gd name="T1" fmla="*/ 27 h 211"/>
                    <a:gd name="T2" fmla="*/ 73 w 74"/>
                    <a:gd name="T3" fmla="*/ 0 h 211"/>
                    <a:gd name="T4" fmla="*/ 73 w 74"/>
                    <a:gd name="T5" fmla="*/ 183 h 211"/>
                    <a:gd name="T6" fmla="*/ 0 w 74"/>
                    <a:gd name="T7" fmla="*/ 210 h 211"/>
                    <a:gd name="T8" fmla="*/ 0 w 74"/>
                    <a:gd name="T9" fmla="*/ 27 h 2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211"/>
                    <a:gd name="T17" fmla="*/ 74 w 74"/>
                    <a:gd name="T18" fmla="*/ 211 h 2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211">
                      <a:moveTo>
                        <a:pt x="0" y="27"/>
                      </a:moveTo>
                      <a:lnTo>
                        <a:pt x="73" y="0"/>
                      </a:lnTo>
                      <a:lnTo>
                        <a:pt x="73" y="183"/>
                      </a:lnTo>
                      <a:lnTo>
                        <a:pt x="0" y="210"/>
                      </a:lnTo>
                      <a:lnTo>
                        <a:pt x="0" y="27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6" name="Freeform 31"/>
                <p:cNvSpPr>
                  <a:spLocks/>
                </p:cNvSpPr>
                <p:nvPr/>
              </p:nvSpPr>
              <p:spPr bwMode="auto">
                <a:xfrm>
                  <a:off x="4688" y="2726"/>
                  <a:ext cx="101" cy="284"/>
                </a:xfrm>
                <a:custGeom>
                  <a:avLst/>
                  <a:gdLst>
                    <a:gd name="T0" fmla="*/ 0 w 101"/>
                    <a:gd name="T1" fmla="*/ 100 h 284"/>
                    <a:gd name="T2" fmla="*/ 100 w 101"/>
                    <a:gd name="T3" fmla="*/ 0 h 284"/>
                    <a:gd name="T4" fmla="*/ 100 w 101"/>
                    <a:gd name="T5" fmla="*/ 183 h 284"/>
                    <a:gd name="T6" fmla="*/ 0 w 101"/>
                    <a:gd name="T7" fmla="*/ 283 h 284"/>
                    <a:gd name="T8" fmla="*/ 0 w 101"/>
                    <a:gd name="T9" fmla="*/ 100 h 2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"/>
                    <a:gd name="T16" fmla="*/ 0 h 284"/>
                    <a:gd name="T17" fmla="*/ 101 w 101"/>
                    <a:gd name="T18" fmla="*/ 284 h 2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" h="284">
                      <a:moveTo>
                        <a:pt x="0" y="100"/>
                      </a:moveTo>
                      <a:lnTo>
                        <a:pt x="100" y="0"/>
                      </a:lnTo>
                      <a:lnTo>
                        <a:pt x="100" y="183"/>
                      </a:lnTo>
                      <a:lnTo>
                        <a:pt x="0" y="283"/>
                      </a:lnTo>
                      <a:lnTo>
                        <a:pt x="0" y="10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7" name="Freeform 32"/>
                <p:cNvSpPr>
                  <a:spLocks/>
                </p:cNvSpPr>
                <p:nvPr/>
              </p:nvSpPr>
              <p:spPr bwMode="auto">
                <a:xfrm>
                  <a:off x="4788" y="2662"/>
                  <a:ext cx="47" cy="247"/>
                </a:xfrm>
                <a:custGeom>
                  <a:avLst/>
                  <a:gdLst>
                    <a:gd name="T0" fmla="*/ 0 w 47"/>
                    <a:gd name="T1" fmla="*/ 73 h 247"/>
                    <a:gd name="T2" fmla="*/ 0 w 47"/>
                    <a:gd name="T3" fmla="*/ 246 h 247"/>
                    <a:gd name="T4" fmla="*/ 46 w 47"/>
                    <a:gd name="T5" fmla="*/ 173 h 247"/>
                    <a:gd name="T6" fmla="*/ 46 w 47"/>
                    <a:gd name="T7" fmla="*/ 0 h 247"/>
                    <a:gd name="T8" fmla="*/ 0 w 47"/>
                    <a:gd name="T9" fmla="*/ 73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247"/>
                    <a:gd name="T17" fmla="*/ 47 w 47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247">
                      <a:moveTo>
                        <a:pt x="0" y="73"/>
                      </a:moveTo>
                      <a:lnTo>
                        <a:pt x="0" y="246"/>
                      </a:lnTo>
                      <a:lnTo>
                        <a:pt x="46" y="173"/>
                      </a:lnTo>
                      <a:lnTo>
                        <a:pt x="46" y="0"/>
                      </a:lnTo>
                      <a:lnTo>
                        <a:pt x="0" y="73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8" name="Freeform 33"/>
                <p:cNvSpPr>
                  <a:spLocks/>
                </p:cNvSpPr>
                <p:nvPr/>
              </p:nvSpPr>
              <p:spPr bwMode="auto">
                <a:xfrm>
                  <a:off x="4560" y="2853"/>
                  <a:ext cx="56" cy="266"/>
                </a:xfrm>
                <a:custGeom>
                  <a:avLst/>
                  <a:gdLst>
                    <a:gd name="T0" fmla="*/ 55 w 56"/>
                    <a:gd name="T1" fmla="*/ 0 h 266"/>
                    <a:gd name="T2" fmla="*/ 55 w 56"/>
                    <a:gd name="T3" fmla="*/ 183 h 266"/>
                    <a:gd name="T4" fmla="*/ 46 w 56"/>
                    <a:gd name="T5" fmla="*/ 238 h 266"/>
                    <a:gd name="T6" fmla="*/ 37 w 56"/>
                    <a:gd name="T7" fmla="*/ 265 h 266"/>
                    <a:gd name="T8" fmla="*/ 18 w 56"/>
                    <a:gd name="T9" fmla="*/ 238 h 266"/>
                    <a:gd name="T10" fmla="*/ 0 w 56"/>
                    <a:gd name="T11" fmla="*/ 174 h 266"/>
                    <a:gd name="T12" fmla="*/ 46 w 56"/>
                    <a:gd name="T13" fmla="*/ 64 h 266"/>
                    <a:gd name="T14" fmla="*/ 55 w 56"/>
                    <a:gd name="T15" fmla="*/ 0 h 2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6"/>
                    <a:gd name="T25" fmla="*/ 0 h 266"/>
                    <a:gd name="T26" fmla="*/ 56 w 56"/>
                    <a:gd name="T27" fmla="*/ 266 h 2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6" h="266">
                      <a:moveTo>
                        <a:pt x="55" y="0"/>
                      </a:moveTo>
                      <a:lnTo>
                        <a:pt x="55" y="183"/>
                      </a:lnTo>
                      <a:lnTo>
                        <a:pt x="46" y="238"/>
                      </a:lnTo>
                      <a:lnTo>
                        <a:pt x="37" y="265"/>
                      </a:lnTo>
                      <a:lnTo>
                        <a:pt x="18" y="238"/>
                      </a:lnTo>
                      <a:lnTo>
                        <a:pt x="0" y="174"/>
                      </a:lnTo>
                      <a:lnTo>
                        <a:pt x="46" y="64"/>
                      </a:lnTo>
                      <a:lnTo>
                        <a:pt x="55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9" name="Freeform 34"/>
                <p:cNvSpPr>
                  <a:spLocks/>
                </p:cNvSpPr>
                <p:nvPr/>
              </p:nvSpPr>
              <p:spPr bwMode="auto">
                <a:xfrm>
                  <a:off x="4834" y="2625"/>
                  <a:ext cx="110" cy="211"/>
                </a:xfrm>
                <a:custGeom>
                  <a:avLst/>
                  <a:gdLst>
                    <a:gd name="T0" fmla="*/ 0 w 110"/>
                    <a:gd name="T1" fmla="*/ 37 h 211"/>
                    <a:gd name="T2" fmla="*/ 109 w 110"/>
                    <a:gd name="T3" fmla="*/ 0 h 211"/>
                    <a:gd name="T4" fmla="*/ 109 w 110"/>
                    <a:gd name="T5" fmla="*/ 173 h 211"/>
                    <a:gd name="T6" fmla="*/ 0 w 110"/>
                    <a:gd name="T7" fmla="*/ 210 h 211"/>
                    <a:gd name="T8" fmla="*/ 0 w 110"/>
                    <a:gd name="T9" fmla="*/ 37 h 2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211"/>
                    <a:gd name="T17" fmla="*/ 110 w 110"/>
                    <a:gd name="T18" fmla="*/ 211 h 2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211">
                      <a:moveTo>
                        <a:pt x="0" y="37"/>
                      </a:moveTo>
                      <a:lnTo>
                        <a:pt x="109" y="0"/>
                      </a:lnTo>
                      <a:lnTo>
                        <a:pt x="109" y="173"/>
                      </a:lnTo>
                      <a:lnTo>
                        <a:pt x="0" y="210"/>
                      </a:lnTo>
                      <a:lnTo>
                        <a:pt x="0" y="37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0" name="Freeform 35"/>
                <p:cNvSpPr>
                  <a:spLocks/>
                </p:cNvSpPr>
                <p:nvPr/>
              </p:nvSpPr>
              <p:spPr bwMode="auto">
                <a:xfrm>
                  <a:off x="4943" y="2543"/>
                  <a:ext cx="74" cy="266"/>
                </a:xfrm>
                <a:custGeom>
                  <a:avLst/>
                  <a:gdLst>
                    <a:gd name="T0" fmla="*/ 0 w 74"/>
                    <a:gd name="T1" fmla="*/ 82 h 266"/>
                    <a:gd name="T2" fmla="*/ 0 w 74"/>
                    <a:gd name="T3" fmla="*/ 265 h 266"/>
                    <a:gd name="T4" fmla="*/ 73 w 74"/>
                    <a:gd name="T5" fmla="*/ 183 h 266"/>
                    <a:gd name="T6" fmla="*/ 73 w 74"/>
                    <a:gd name="T7" fmla="*/ 0 h 266"/>
                    <a:gd name="T8" fmla="*/ 0 w 74"/>
                    <a:gd name="T9" fmla="*/ 82 h 2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266"/>
                    <a:gd name="T17" fmla="*/ 74 w 74"/>
                    <a:gd name="T18" fmla="*/ 266 h 2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266">
                      <a:moveTo>
                        <a:pt x="0" y="82"/>
                      </a:moveTo>
                      <a:lnTo>
                        <a:pt x="0" y="265"/>
                      </a:lnTo>
                      <a:lnTo>
                        <a:pt x="73" y="183"/>
                      </a:lnTo>
                      <a:lnTo>
                        <a:pt x="73" y="0"/>
                      </a:lnTo>
                      <a:lnTo>
                        <a:pt x="0" y="8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49" name="Group 36"/>
              <p:cNvGrpSpPr>
                <a:grpSpLocks/>
              </p:cNvGrpSpPr>
              <p:nvPr/>
            </p:nvGrpSpPr>
            <p:grpSpPr bwMode="auto">
              <a:xfrm>
                <a:off x="4961" y="1941"/>
                <a:ext cx="494" cy="594"/>
                <a:chOff x="4961" y="1941"/>
                <a:chExt cx="494" cy="594"/>
              </a:xfrm>
            </p:grpSpPr>
            <p:sp>
              <p:nvSpPr>
                <p:cNvPr id="22776" name="Freeform 37"/>
                <p:cNvSpPr>
                  <a:spLocks/>
                </p:cNvSpPr>
                <p:nvPr/>
              </p:nvSpPr>
              <p:spPr bwMode="auto">
                <a:xfrm>
                  <a:off x="5062" y="2151"/>
                  <a:ext cx="55" cy="247"/>
                </a:xfrm>
                <a:custGeom>
                  <a:avLst/>
                  <a:gdLst>
                    <a:gd name="T0" fmla="*/ 0 w 55"/>
                    <a:gd name="T1" fmla="*/ 73 h 247"/>
                    <a:gd name="T2" fmla="*/ 54 w 55"/>
                    <a:gd name="T3" fmla="*/ 0 h 247"/>
                    <a:gd name="T4" fmla="*/ 54 w 55"/>
                    <a:gd name="T5" fmla="*/ 173 h 247"/>
                    <a:gd name="T6" fmla="*/ 0 w 55"/>
                    <a:gd name="T7" fmla="*/ 246 h 247"/>
                    <a:gd name="T8" fmla="*/ 0 w 55"/>
                    <a:gd name="T9" fmla="*/ 73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247"/>
                    <a:gd name="T17" fmla="*/ 55 w 55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247">
                      <a:moveTo>
                        <a:pt x="0" y="73"/>
                      </a:moveTo>
                      <a:lnTo>
                        <a:pt x="54" y="0"/>
                      </a:lnTo>
                      <a:lnTo>
                        <a:pt x="54" y="173"/>
                      </a:lnTo>
                      <a:lnTo>
                        <a:pt x="0" y="246"/>
                      </a:lnTo>
                      <a:lnTo>
                        <a:pt x="0" y="73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7" name="Freeform 38"/>
                <p:cNvSpPr>
                  <a:spLocks/>
                </p:cNvSpPr>
                <p:nvPr/>
              </p:nvSpPr>
              <p:spPr bwMode="auto">
                <a:xfrm>
                  <a:off x="5016" y="2160"/>
                  <a:ext cx="47" cy="247"/>
                </a:xfrm>
                <a:custGeom>
                  <a:avLst/>
                  <a:gdLst>
                    <a:gd name="T0" fmla="*/ 0 w 47"/>
                    <a:gd name="T1" fmla="*/ 0 h 247"/>
                    <a:gd name="T2" fmla="*/ 46 w 47"/>
                    <a:gd name="T3" fmla="*/ 64 h 247"/>
                    <a:gd name="T4" fmla="*/ 46 w 47"/>
                    <a:gd name="T5" fmla="*/ 246 h 247"/>
                    <a:gd name="T6" fmla="*/ 0 w 47"/>
                    <a:gd name="T7" fmla="*/ 182 h 247"/>
                    <a:gd name="T8" fmla="*/ 0 w 47"/>
                    <a:gd name="T9" fmla="*/ 0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247"/>
                    <a:gd name="T17" fmla="*/ 47 w 47"/>
                    <a:gd name="T18" fmla="*/ 247 h 2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247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46" y="246"/>
                      </a:lnTo>
                      <a:lnTo>
                        <a:pt x="0" y="182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8" name="Freeform 39"/>
                <p:cNvSpPr>
                  <a:spLocks/>
                </p:cNvSpPr>
                <p:nvPr/>
              </p:nvSpPr>
              <p:spPr bwMode="auto">
                <a:xfrm>
                  <a:off x="4998" y="2251"/>
                  <a:ext cx="56" cy="284"/>
                </a:xfrm>
                <a:custGeom>
                  <a:avLst/>
                  <a:gdLst>
                    <a:gd name="T0" fmla="*/ 55 w 56"/>
                    <a:gd name="T1" fmla="*/ 0 h 284"/>
                    <a:gd name="T2" fmla="*/ 0 w 56"/>
                    <a:gd name="T3" fmla="*/ 110 h 284"/>
                    <a:gd name="T4" fmla="*/ 0 w 56"/>
                    <a:gd name="T5" fmla="*/ 283 h 284"/>
                    <a:gd name="T6" fmla="*/ 55 w 56"/>
                    <a:gd name="T7" fmla="*/ 173 h 284"/>
                    <a:gd name="T8" fmla="*/ 55 w 56"/>
                    <a:gd name="T9" fmla="*/ 0 h 2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284"/>
                    <a:gd name="T17" fmla="*/ 56 w 56"/>
                    <a:gd name="T18" fmla="*/ 284 h 2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284">
                      <a:moveTo>
                        <a:pt x="55" y="0"/>
                      </a:moveTo>
                      <a:lnTo>
                        <a:pt x="0" y="110"/>
                      </a:lnTo>
                      <a:lnTo>
                        <a:pt x="0" y="283"/>
                      </a:lnTo>
                      <a:lnTo>
                        <a:pt x="55" y="173"/>
                      </a:lnTo>
                      <a:lnTo>
                        <a:pt x="55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9" name="Freeform 40"/>
                <p:cNvSpPr>
                  <a:spLocks/>
                </p:cNvSpPr>
                <p:nvPr/>
              </p:nvSpPr>
              <p:spPr bwMode="auto">
                <a:xfrm>
                  <a:off x="4961" y="2361"/>
                  <a:ext cx="38" cy="128"/>
                </a:xfrm>
                <a:custGeom>
                  <a:avLst/>
                  <a:gdLst>
                    <a:gd name="T0" fmla="*/ 37 w 38"/>
                    <a:gd name="T1" fmla="*/ 0 h 128"/>
                    <a:gd name="T2" fmla="*/ 0 w 38"/>
                    <a:gd name="T3" fmla="*/ 36 h 128"/>
                    <a:gd name="T4" fmla="*/ 37 w 38"/>
                    <a:gd name="T5" fmla="*/ 127 h 128"/>
                    <a:gd name="T6" fmla="*/ 37 w 38"/>
                    <a:gd name="T7" fmla="*/ 0 h 1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128"/>
                    <a:gd name="T14" fmla="*/ 38 w 38"/>
                    <a:gd name="T15" fmla="*/ 128 h 1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128">
                      <a:moveTo>
                        <a:pt x="37" y="0"/>
                      </a:moveTo>
                      <a:lnTo>
                        <a:pt x="0" y="36"/>
                      </a:lnTo>
                      <a:lnTo>
                        <a:pt x="37" y="127"/>
                      </a:lnTo>
                      <a:lnTo>
                        <a:pt x="37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0" name="Freeform 41"/>
                <p:cNvSpPr>
                  <a:spLocks/>
                </p:cNvSpPr>
                <p:nvPr/>
              </p:nvSpPr>
              <p:spPr bwMode="auto">
                <a:xfrm>
                  <a:off x="5390" y="1950"/>
                  <a:ext cx="65" cy="202"/>
                </a:xfrm>
                <a:custGeom>
                  <a:avLst/>
                  <a:gdLst>
                    <a:gd name="T0" fmla="*/ 0 w 65"/>
                    <a:gd name="T1" fmla="*/ 18 h 202"/>
                    <a:gd name="T2" fmla="*/ 64 w 65"/>
                    <a:gd name="T3" fmla="*/ 0 h 202"/>
                    <a:gd name="T4" fmla="*/ 64 w 65"/>
                    <a:gd name="T5" fmla="*/ 174 h 202"/>
                    <a:gd name="T6" fmla="*/ 0 w 65"/>
                    <a:gd name="T7" fmla="*/ 201 h 202"/>
                    <a:gd name="T8" fmla="*/ 0 w 65"/>
                    <a:gd name="T9" fmla="*/ 18 h 2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202"/>
                    <a:gd name="T17" fmla="*/ 65 w 65"/>
                    <a:gd name="T18" fmla="*/ 202 h 2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202">
                      <a:moveTo>
                        <a:pt x="0" y="18"/>
                      </a:moveTo>
                      <a:lnTo>
                        <a:pt x="64" y="0"/>
                      </a:lnTo>
                      <a:lnTo>
                        <a:pt x="64" y="174"/>
                      </a:lnTo>
                      <a:lnTo>
                        <a:pt x="0" y="201"/>
                      </a:lnTo>
                      <a:lnTo>
                        <a:pt x="0" y="1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1" name="Freeform 42"/>
                <p:cNvSpPr>
                  <a:spLocks/>
                </p:cNvSpPr>
                <p:nvPr/>
              </p:nvSpPr>
              <p:spPr bwMode="auto">
                <a:xfrm>
                  <a:off x="5354" y="1941"/>
                  <a:ext cx="37" cy="202"/>
                </a:xfrm>
                <a:custGeom>
                  <a:avLst/>
                  <a:gdLst>
                    <a:gd name="T0" fmla="*/ 0 w 37"/>
                    <a:gd name="T1" fmla="*/ 0 h 202"/>
                    <a:gd name="T2" fmla="*/ 36 w 37"/>
                    <a:gd name="T3" fmla="*/ 37 h 202"/>
                    <a:gd name="T4" fmla="*/ 36 w 37"/>
                    <a:gd name="T5" fmla="*/ 201 h 202"/>
                    <a:gd name="T6" fmla="*/ 0 w 37"/>
                    <a:gd name="T7" fmla="*/ 174 h 202"/>
                    <a:gd name="T8" fmla="*/ 0 w 37"/>
                    <a:gd name="T9" fmla="*/ 0 h 2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202"/>
                    <a:gd name="T17" fmla="*/ 37 w 37"/>
                    <a:gd name="T18" fmla="*/ 202 h 2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202">
                      <a:moveTo>
                        <a:pt x="0" y="0"/>
                      </a:moveTo>
                      <a:lnTo>
                        <a:pt x="36" y="37"/>
                      </a:lnTo>
                      <a:lnTo>
                        <a:pt x="36" y="201"/>
                      </a:lnTo>
                      <a:lnTo>
                        <a:pt x="0" y="174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2" name="Freeform 43"/>
                <p:cNvSpPr>
                  <a:spLocks/>
                </p:cNvSpPr>
                <p:nvPr/>
              </p:nvSpPr>
              <p:spPr bwMode="auto">
                <a:xfrm>
                  <a:off x="5335" y="1950"/>
                  <a:ext cx="20" cy="211"/>
                </a:xfrm>
                <a:custGeom>
                  <a:avLst/>
                  <a:gdLst>
                    <a:gd name="T0" fmla="*/ 19 w 20"/>
                    <a:gd name="T1" fmla="*/ 0 h 211"/>
                    <a:gd name="T2" fmla="*/ 19 w 20"/>
                    <a:gd name="T3" fmla="*/ 164 h 211"/>
                    <a:gd name="T4" fmla="*/ 0 w 20"/>
                    <a:gd name="T5" fmla="*/ 210 h 211"/>
                    <a:gd name="T6" fmla="*/ 0 w 20"/>
                    <a:gd name="T7" fmla="*/ 27 h 211"/>
                    <a:gd name="T8" fmla="*/ 19 w 20"/>
                    <a:gd name="T9" fmla="*/ 0 h 2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11"/>
                    <a:gd name="T17" fmla="*/ 20 w 20"/>
                    <a:gd name="T18" fmla="*/ 211 h 2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11">
                      <a:moveTo>
                        <a:pt x="19" y="0"/>
                      </a:moveTo>
                      <a:lnTo>
                        <a:pt x="19" y="164"/>
                      </a:lnTo>
                      <a:lnTo>
                        <a:pt x="0" y="210"/>
                      </a:lnTo>
                      <a:lnTo>
                        <a:pt x="0" y="27"/>
                      </a:lnTo>
                      <a:lnTo>
                        <a:pt x="19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3" name="Freeform 44"/>
                <p:cNvSpPr>
                  <a:spLocks/>
                </p:cNvSpPr>
                <p:nvPr/>
              </p:nvSpPr>
              <p:spPr bwMode="auto">
                <a:xfrm>
                  <a:off x="5171" y="1987"/>
                  <a:ext cx="165" cy="192"/>
                </a:xfrm>
                <a:custGeom>
                  <a:avLst/>
                  <a:gdLst>
                    <a:gd name="T0" fmla="*/ 164 w 165"/>
                    <a:gd name="T1" fmla="*/ 0 h 192"/>
                    <a:gd name="T2" fmla="*/ 128 w 165"/>
                    <a:gd name="T3" fmla="*/ 0 h 192"/>
                    <a:gd name="T4" fmla="*/ 0 w 165"/>
                    <a:gd name="T5" fmla="*/ 18 h 192"/>
                    <a:gd name="T6" fmla="*/ 0 w 165"/>
                    <a:gd name="T7" fmla="*/ 191 h 192"/>
                    <a:gd name="T8" fmla="*/ 128 w 165"/>
                    <a:gd name="T9" fmla="*/ 182 h 192"/>
                    <a:gd name="T10" fmla="*/ 164 w 165"/>
                    <a:gd name="T11" fmla="*/ 173 h 192"/>
                    <a:gd name="T12" fmla="*/ 164 w 165"/>
                    <a:gd name="T13" fmla="*/ 0 h 1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5"/>
                    <a:gd name="T22" fmla="*/ 0 h 192"/>
                    <a:gd name="T23" fmla="*/ 165 w 165"/>
                    <a:gd name="T24" fmla="*/ 192 h 1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5" h="192">
                      <a:moveTo>
                        <a:pt x="164" y="0"/>
                      </a:moveTo>
                      <a:lnTo>
                        <a:pt x="128" y="0"/>
                      </a:lnTo>
                      <a:lnTo>
                        <a:pt x="0" y="18"/>
                      </a:lnTo>
                      <a:lnTo>
                        <a:pt x="0" y="191"/>
                      </a:lnTo>
                      <a:lnTo>
                        <a:pt x="128" y="182"/>
                      </a:lnTo>
                      <a:lnTo>
                        <a:pt x="164" y="173"/>
                      </a:lnTo>
                      <a:lnTo>
                        <a:pt x="164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4" name="Freeform 45"/>
                <p:cNvSpPr>
                  <a:spLocks/>
                </p:cNvSpPr>
                <p:nvPr/>
              </p:nvSpPr>
              <p:spPr bwMode="auto">
                <a:xfrm>
                  <a:off x="5116" y="2014"/>
                  <a:ext cx="56" cy="229"/>
                </a:xfrm>
                <a:custGeom>
                  <a:avLst/>
                  <a:gdLst>
                    <a:gd name="T0" fmla="*/ 55 w 56"/>
                    <a:gd name="T1" fmla="*/ 0 h 229"/>
                    <a:gd name="T2" fmla="*/ 55 w 56"/>
                    <a:gd name="T3" fmla="*/ 173 h 229"/>
                    <a:gd name="T4" fmla="*/ 18 w 56"/>
                    <a:gd name="T5" fmla="*/ 192 h 229"/>
                    <a:gd name="T6" fmla="*/ 0 w 56"/>
                    <a:gd name="T7" fmla="*/ 228 h 229"/>
                    <a:gd name="T8" fmla="*/ 0 w 56"/>
                    <a:gd name="T9" fmla="*/ 137 h 229"/>
                    <a:gd name="T10" fmla="*/ 9 w 56"/>
                    <a:gd name="T11" fmla="*/ 73 h 229"/>
                    <a:gd name="T12" fmla="*/ 0 w 56"/>
                    <a:gd name="T13" fmla="*/ 64 h 229"/>
                    <a:gd name="T14" fmla="*/ 18 w 56"/>
                    <a:gd name="T15" fmla="*/ 18 h 229"/>
                    <a:gd name="T16" fmla="*/ 55 w 56"/>
                    <a:gd name="T17" fmla="*/ 0 h 2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"/>
                    <a:gd name="T28" fmla="*/ 0 h 229"/>
                    <a:gd name="T29" fmla="*/ 56 w 56"/>
                    <a:gd name="T30" fmla="*/ 229 h 2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" h="229">
                      <a:moveTo>
                        <a:pt x="55" y="0"/>
                      </a:moveTo>
                      <a:lnTo>
                        <a:pt x="55" y="173"/>
                      </a:lnTo>
                      <a:lnTo>
                        <a:pt x="18" y="192"/>
                      </a:lnTo>
                      <a:lnTo>
                        <a:pt x="0" y="228"/>
                      </a:lnTo>
                      <a:lnTo>
                        <a:pt x="0" y="137"/>
                      </a:lnTo>
                      <a:lnTo>
                        <a:pt x="9" y="73"/>
                      </a:lnTo>
                      <a:lnTo>
                        <a:pt x="0" y="64"/>
                      </a:lnTo>
                      <a:lnTo>
                        <a:pt x="18" y="18"/>
                      </a:lnTo>
                      <a:lnTo>
                        <a:pt x="55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50" name="Group 46"/>
              <p:cNvGrpSpPr>
                <a:grpSpLocks/>
              </p:cNvGrpSpPr>
              <p:nvPr/>
            </p:nvGrpSpPr>
            <p:grpSpPr bwMode="auto">
              <a:xfrm>
                <a:off x="1311" y="1311"/>
                <a:ext cx="2063" cy="2292"/>
                <a:chOff x="1311" y="1311"/>
                <a:chExt cx="2063" cy="2292"/>
              </a:xfrm>
            </p:grpSpPr>
            <p:sp>
              <p:nvSpPr>
                <p:cNvPr id="22760" name="Freeform 47"/>
                <p:cNvSpPr>
                  <a:spLocks/>
                </p:cNvSpPr>
                <p:nvPr/>
              </p:nvSpPr>
              <p:spPr bwMode="auto">
                <a:xfrm>
                  <a:off x="1357" y="2215"/>
                  <a:ext cx="265" cy="621"/>
                </a:xfrm>
                <a:custGeom>
                  <a:avLst/>
                  <a:gdLst>
                    <a:gd name="T0" fmla="*/ 0 w 265"/>
                    <a:gd name="T1" fmla="*/ 0 h 621"/>
                    <a:gd name="T2" fmla="*/ 0 w 265"/>
                    <a:gd name="T3" fmla="*/ 173 h 621"/>
                    <a:gd name="T4" fmla="*/ 100 w 265"/>
                    <a:gd name="T5" fmla="*/ 319 h 621"/>
                    <a:gd name="T6" fmla="*/ 264 w 265"/>
                    <a:gd name="T7" fmla="*/ 620 h 621"/>
                    <a:gd name="T8" fmla="*/ 264 w 265"/>
                    <a:gd name="T9" fmla="*/ 447 h 621"/>
                    <a:gd name="T10" fmla="*/ 109 w 265"/>
                    <a:gd name="T11" fmla="*/ 164 h 621"/>
                    <a:gd name="T12" fmla="*/ 0 w 265"/>
                    <a:gd name="T13" fmla="*/ 0 h 6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5"/>
                    <a:gd name="T22" fmla="*/ 0 h 621"/>
                    <a:gd name="T23" fmla="*/ 265 w 265"/>
                    <a:gd name="T24" fmla="*/ 621 h 6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5" h="621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100" y="319"/>
                      </a:lnTo>
                      <a:lnTo>
                        <a:pt x="264" y="620"/>
                      </a:lnTo>
                      <a:lnTo>
                        <a:pt x="264" y="447"/>
                      </a:lnTo>
                      <a:lnTo>
                        <a:pt x="109" y="164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1" name="Freeform 48"/>
                <p:cNvSpPr>
                  <a:spLocks/>
                </p:cNvSpPr>
                <p:nvPr/>
              </p:nvSpPr>
              <p:spPr bwMode="auto">
                <a:xfrm>
                  <a:off x="1621" y="2662"/>
                  <a:ext cx="65" cy="174"/>
                </a:xfrm>
                <a:custGeom>
                  <a:avLst/>
                  <a:gdLst>
                    <a:gd name="T0" fmla="*/ 0 w 65"/>
                    <a:gd name="T1" fmla="*/ 0 h 174"/>
                    <a:gd name="T2" fmla="*/ 64 w 65"/>
                    <a:gd name="T3" fmla="*/ 0 h 174"/>
                    <a:gd name="T4" fmla="*/ 64 w 65"/>
                    <a:gd name="T5" fmla="*/ 173 h 174"/>
                    <a:gd name="T6" fmla="*/ 0 w 65"/>
                    <a:gd name="T7" fmla="*/ 173 h 174"/>
                    <a:gd name="T8" fmla="*/ 0 w 65"/>
                    <a:gd name="T9" fmla="*/ 0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74"/>
                    <a:gd name="T17" fmla="*/ 65 w 65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74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73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2" name="Freeform 49"/>
                <p:cNvSpPr>
                  <a:spLocks/>
                </p:cNvSpPr>
                <p:nvPr/>
              </p:nvSpPr>
              <p:spPr bwMode="auto">
                <a:xfrm>
                  <a:off x="1685" y="2662"/>
                  <a:ext cx="193" cy="320"/>
                </a:xfrm>
                <a:custGeom>
                  <a:avLst/>
                  <a:gdLst>
                    <a:gd name="T0" fmla="*/ 0 w 193"/>
                    <a:gd name="T1" fmla="*/ 0 h 320"/>
                    <a:gd name="T2" fmla="*/ 0 w 193"/>
                    <a:gd name="T3" fmla="*/ 173 h 320"/>
                    <a:gd name="T4" fmla="*/ 192 w 193"/>
                    <a:gd name="T5" fmla="*/ 319 h 320"/>
                    <a:gd name="T6" fmla="*/ 192 w 193"/>
                    <a:gd name="T7" fmla="*/ 146 h 320"/>
                    <a:gd name="T8" fmla="*/ 0 w 193"/>
                    <a:gd name="T9" fmla="*/ 0 h 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3"/>
                    <a:gd name="T16" fmla="*/ 0 h 320"/>
                    <a:gd name="T17" fmla="*/ 193 w 193"/>
                    <a:gd name="T18" fmla="*/ 320 h 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3" h="320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192" y="319"/>
                      </a:lnTo>
                      <a:lnTo>
                        <a:pt x="192" y="146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3" name="Freeform 50"/>
                <p:cNvSpPr>
                  <a:spLocks/>
                </p:cNvSpPr>
                <p:nvPr/>
              </p:nvSpPr>
              <p:spPr bwMode="auto">
                <a:xfrm>
                  <a:off x="1877" y="2808"/>
                  <a:ext cx="211" cy="174"/>
                </a:xfrm>
                <a:custGeom>
                  <a:avLst/>
                  <a:gdLst>
                    <a:gd name="T0" fmla="*/ 0 w 211"/>
                    <a:gd name="T1" fmla="*/ 0 h 174"/>
                    <a:gd name="T2" fmla="*/ 0 w 211"/>
                    <a:gd name="T3" fmla="*/ 173 h 174"/>
                    <a:gd name="T4" fmla="*/ 210 w 211"/>
                    <a:gd name="T5" fmla="*/ 173 h 174"/>
                    <a:gd name="T6" fmla="*/ 210 w 211"/>
                    <a:gd name="T7" fmla="*/ 0 h 174"/>
                    <a:gd name="T8" fmla="*/ 0 w 211"/>
                    <a:gd name="T9" fmla="*/ 0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1"/>
                    <a:gd name="T16" fmla="*/ 0 h 174"/>
                    <a:gd name="T17" fmla="*/ 211 w 211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1" h="174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210" y="173"/>
                      </a:lnTo>
                      <a:lnTo>
                        <a:pt x="21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4" name="Freeform 51"/>
                <p:cNvSpPr>
                  <a:spLocks/>
                </p:cNvSpPr>
                <p:nvPr/>
              </p:nvSpPr>
              <p:spPr bwMode="auto">
                <a:xfrm>
                  <a:off x="2087" y="2844"/>
                  <a:ext cx="256" cy="293"/>
                </a:xfrm>
                <a:custGeom>
                  <a:avLst/>
                  <a:gdLst>
                    <a:gd name="T0" fmla="*/ 0 w 256"/>
                    <a:gd name="T1" fmla="*/ 0 h 293"/>
                    <a:gd name="T2" fmla="*/ 255 w 256"/>
                    <a:gd name="T3" fmla="*/ 119 h 293"/>
                    <a:gd name="T4" fmla="*/ 255 w 256"/>
                    <a:gd name="T5" fmla="*/ 292 h 293"/>
                    <a:gd name="T6" fmla="*/ 0 w 256"/>
                    <a:gd name="T7" fmla="*/ 173 h 293"/>
                    <a:gd name="T8" fmla="*/ 0 w 256"/>
                    <a:gd name="T9" fmla="*/ 0 h 2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6"/>
                    <a:gd name="T16" fmla="*/ 0 h 293"/>
                    <a:gd name="T17" fmla="*/ 256 w 256"/>
                    <a:gd name="T18" fmla="*/ 293 h 2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6" h="293">
                      <a:moveTo>
                        <a:pt x="0" y="0"/>
                      </a:moveTo>
                      <a:lnTo>
                        <a:pt x="255" y="119"/>
                      </a:lnTo>
                      <a:lnTo>
                        <a:pt x="255" y="292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5" name="Freeform 52"/>
                <p:cNvSpPr>
                  <a:spLocks/>
                </p:cNvSpPr>
                <p:nvPr/>
              </p:nvSpPr>
              <p:spPr bwMode="auto">
                <a:xfrm>
                  <a:off x="2342" y="2963"/>
                  <a:ext cx="202" cy="174"/>
                </a:xfrm>
                <a:custGeom>
                  <a:avLst/>
                  <a:gdLst>
                    <a:gd name="T0" fmla="*/ 0 w 202"/>
                    <a:gd name="T1" fmla="*/ 0 h 174"/>
                    <a:gd name="T2" fmla="*/ 201 w 202"/>
                    <a:gd name="T3" fmla="*/ 0 h 174"/>
                    <a:gd name="T4" fmla="*/ 201 w 202"/>
                    <a:gd name="T5" fmla="*/ 173 h 174"/>
                    <a:gd name="T6" fmla="*/ 0 w 202"/>
                    <a:gd name="T7" fmla="*/ 173 h 174"/>
                    <a:gd name="T8" fmla="*/ 0 w 202"/>
                    <a:gd name="T9" fmla="*/ 0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174"/>
                    <a:gd name="T17" fmla="*/ 202 w 202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174">
                      <a:moveTo>
                        <a:pt x="0" y="0"/>
                      </a:moveTo>
                      <a:lnTo>
                        <a:pt x="201" y="0"/>
                      </a:lnTo>
                      <a:lnTo>
                        <a:pt x="201" y="173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6" name="Freeform 53"/>
                <p:cNvSpPr>
                  <a:spLocks/>
                </p:cNvSpPr>
                <p:nvPr/>
              </p:nvSpPr>
              <p:spPr bwMode="auto">
                <a:xfrm>
                  <a:off x="2543" y="2890"/>
                  <a:ext cx="92" cy="174"/>
                </a:xfrm>
                <a:custGeom>
                  <a:avLst/>
                  <a:gdLst>
                    <a:gd name="T0" fmla="*/ 0 w 92"/>
                    <a:gd name="T1" fmla="*/ 0 h 174"/>
                    <a:gd name="T2" fmla="*/ 0 w 92"/>
                    <a:gd name="T3" fmla="*/ 173 h 174"/>
                    <a:gd name="T4" fmla="*/ 91 w 92"/>
                    <a:gd name="T5" fmla="*/ 173 h 174"/>
                    <a:gd name="T6" fmla="*/ 91 w 92"/>
                    <a:gd name="T7" fmla="*/ 0 h 174"/>
                    <a:gd name="T8" fmla="*/ 0 w 92"/>
                    <a:gd name="T9" fmla="*/ 0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174"/>
                    <a:gd name="T17" fmla="*/ 92 w 92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174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91" y="173"/>
                      </a:lnTo>
                      <a:lnTo>
                        <a:pt x="91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7" name="Freeform 54"/>
                <p:cNvSpPr>
                  <a:spLocks/>
                </p:cNvSpPr>
                <p:nvPr/>
              </p:nvSpPr>
              <p:spPr bwMode="auto">
                <a:xfrm>
                  <a:off x="2634" y="2890"/>
                  <a:ext cx="147" cy="302"/>
                </a:xfrm>
                <a:custGeom>
                  <a:avLst/>
                  <a:gdLst>
                    <a:gd name="T0" fmla="*/ 0 w 147"/>
                    <a:gd name="T1" fmla="*/ 0 h 302"/>
                    <a:gd name="T2" fmla="*/ 146 w 147"/>
                    <a:gd name="T3" fmla="*/ 128 h 302"/>
                    <a:gd name="T4" fmla="*/ 146 w 147"/>
                    <a:gd name="T5" fmla="*/ 301 h 302"/>
                    <a:gd name="T6" fmla="*/ 0 w 147"/>
                    <a:gd name="T7" fmla="*/ 173 h 302"/>
                    <a:gd name="T8" fmla="*/ 0 w 147"/>
                    <a:gd name="T9" fmla="*/ 0 h 3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7"/>
                    <a:gd name="T16" fmla="*/ 0 h 302"/>
                    <a:gd name="T17" fmla="*/ 147 w 147"/>
                    <a:gd name="T18" fmla="*/ 302 h 3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7" h="302">
                      <a:moveTo>
                        <a:pt x="0" y="0"/>
                      </a:moveTo>
                      <a:lnTo>
                        <a:pt x="146" y="128"/>
                      </a:lnTo>
                      <a:lnTo>
                        <a:pt x="146" y="301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8" name="Freeform 55"/>
                <p:cNvSpPr>
                  <a:spLocks/>
                </p:cNvSpPr>
                <p:nvPr/>
              </p:nvSpPr>
              <p:spPr bwMode="auto">
                <a:xfrm>
                  <a:off x="2780" y="3018"/>
                  <a:ext cx="65" cy="302"/>
                </a:xfrm>
                <a:custGeom>
                  <a:avLst/>
                  <a:gdLst>
                    <a:gd name="T0" fmla="*/ 0 w 65"/>
                    <a:gd name="T1" fmla="*/ 0 h 302"/>
                    <a:gd name="T2" fmla="*/ 64 w 65"/>
                    <a:gd name="T3" fmla="*/ 119 h 302"/>
                    <a:gd name="T4" fmla="*/ 64 w 65"/>
                    <a:gd name="T5" fmla="*/ 301 h 302"/>
                    <a:gd name="T6" fmla="*/ 0 w 65"/>
                    <a:gd name="T7" fmla="*/ 173 h 302"/>
                    <a:gd name="T8" fmla="*/ 0 w 65"/>
                    <a:gd name="T9" fmla="*/ 0 h 3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302"/>
                    <a:gd name="T17" fmla="*/ 65 w 65"/>
                    <a:gd name="T18" fmla="*/ 302 h 3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302">
                      <a:moveTo>
                        <a:pt x="0" y="0"/>
                      </a:moveTo>
                      <a:lnTo>
                        <a:pt x="64" y="119"/>
                      </a:lnTo>
                      <a:lnTo>
                        <a:pt x="64" y="301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9" name="Freeform 56"/>
                <p:cNvSpPr>
                  <a:spLocks/>
                </p:cNvSpPr>
                <p:nvPr/>
              </p:nvSpPr>
              <p:spPr bwMode="auto">
                <a:xfrm>
                  <a:off x="2844" y="3136"/>
                  <a:ext cx="83" cy="220"/>
                </a:xfrm>
                <a:custGeom>
                  <a:avLst/>
                  <a:gdLst>
                    <a:gd name="T0" fmla="*/ 0 w 83"/>
                    <a:gd name="T1" fmla="*/ 0 h 220"/>
                    <a:gd name="T2" fmla="*/ 82 w 83"/>
                    <a:gd name="T3" fmla="*/ 46 h 220"/>
                    <a:gd name="T4" fmla="*/ 82 w 83"/>
                    <a:gd name="T5" fmla="*/ 219 h 220"/>
                    <a:gd name="T6" fmla="*/ 0 w 83"/>
                    <a:gd name="T7" fmla="*/ 173 h 220"/>
                    <a:gd name="T8" fmla="*/ 0 w 83"/>
                    <a:gd name="T9" fmla="*/ 0 h 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"/>
                    <a:gd name="T16" fmla="*/ 0 h 220"/>
                    <a:gd name="T17" fmla="*/ 83 w 83"/>
                    <a:gd name="T18" fmla="*/ 220 h 2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" h="220">
                      <a:moveTo>
                        <a:pt x="0" y="0"/>
                      </a:moveTo>
                      <a:lnTo>
                        <a:pt x="82" y="46"/>
                      </a:lnTo>
                      <a:lnTo>
                        <a:pt x="82" y="219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0" name="Freeform 57"/>
                <p:cNvSpPr>
                  <a:spLocks/>
                </p:cNvSpPr>
                <p:nvPr/>
              </p:nvSpPr>
              <p:spPr bwMode="auto">
                <a:xfrm>
                  <a:off x="2926" y="3127"/>
                  <a:ext cx="47" cy="229"/>
                </a:xfrm>
                <a:custGeom>
                  <a:avLst/>
                  <a:gdLst>
                    <a:gd name="T0" fmla="*/ 46 w 47"/>
                    <a:gd name="T1" fmla="*/ 0 h 229"/>
                    <a:gd name="T2" fmla="*/ 0 w 47"/>
                    <a:gd name="T3" fmla="*/ 55 h 229"/>
                    <a:gd name="T4" fmla="*/ 0 w 47"/>
                    <a:gd name="T5" fmla="*/ 228 h 229"/>
                    <a:gd name="T6" fmla="*/ 46 w 47"/>
                    <a:gd name="T7" fmla="*/ 173 h 229"/>
                    <a:gd name="T8" fmla="*/ 46 w 47"/>
                    <a:gd name="T9" fmla="*/ 0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229"/>
                    <a:gd name="T17" fmla="*/ 47 w 47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229">
                      <a:moveTo>
                        <a:pt x="46" y="0"/>
                      </a:moveTo>
                      <a:lnTo>
                        <a:pt x="0" y="55"/>
                      </a:lnTo>
                      <a:lnTo>
                        <a:pt x="0" y="228"/>
                      </a:lnTo>
                      <a:lnTo>
                        <a:pt x="46" y="173"/>
                      </a:lnTo>
                      <a:lnTo>
                        <a:pt x="46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1" name="Freeform 58"/>
                <p:cNvSpPr>
                  <a:spLocks/>
                </p:cNvSpPr>
                <p:nvPr/>
              </p:nvSpPr>
              <p:spPr bwMode="auto">
                <a:xfrm>
                  <a:off x="2972" y="3127"/>
                  <a:ext cx="101" cy="202"/>
                </a:xfrm>
                <a:custGeom>
                  <a:avLst/>
                  <a:gdLst>
                    <a:gd name="T0" fmla="*/ 0 w 101"/>
                    <a:gd name="T1" fmla="*/ 0 h 202"/>
                    <a:gd name="T2" fmla="*/ 100 w 101"/>
                    <a:gd name="T3" fmla="*/ 27 h 202"/>
                    <a:gd name="T4" fmla="*/ 100 w 101"/>
                    <a:gd name="T5" fmla="*/ 201 h 202"/>
                    <a:gd name="T6" fmla="*/ 0 w 101"/>
                    <a:gd name="T7" fmla="*/ 174 h 202"/>
                    <a:gd name="T8" fmla="*/ 0 w 101"/>
                    <a:gd name="T9" fmla="*/ 0 h 2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"/>
                    <a:gd name="T16" fmla="*/ 0 h 202"/>
                    <a:gd name="T17" fmla="*/ 101 w 101"/>
                    <a:gd name="T18" fmla="*/ 202 h 2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" h="202">
                      <a:moveTo>
                        <a:pt x="0" y="0"/>
                      </a:moveTo>
                      <a:lnTo>
                        <a:pt x="100" y="27"/>
                      </a:lnTo>
                      <a:lnTo>
                        <a:pt x="100" y="201"/>
                      </a:lnTo>
                      <a:lnTo>
                        <a:pt x="0" y="174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2" name="Freeform 59"/>
                <p:cNvSpPr>
                  <a:spLocks/>
                </p:cNvSpPr>
                <p:nvPr/>
              </p:nvSpPr>
              <p:spPr bwMode="auto">
                <a:xfrm>
                  <a:off x="3191" y="3355"/>
                  <a:ext cx="183" cy="248"/>
                </a:xfrm>
                <a:custGeom>
                  <a:avLst/>
                  <a:gdLst>
                    <a:gd name="T0" fmla="*/ 0 w 183"/>
                    <a:gd name="T1" fmla="*/ 0 h 248"/>
                    <a:gd name="T2" fmla="*/ 182 w 183"/>
                    <a:gd name="T3" fmla="*/ 64 h 248"/>
                    <a:gd name="T4" fmla="*/ 182 w 183"/>
                    <a:gd name="T5" fmla="*/ 247 h 248"/>
                    <a:gd name="T6" fmla="*/ 0 w 183"/>
                    <a:gd name="T7" fmla="*/ 183 h 248"/>
                    <a:gd name="T8" fmla="*/ 0 w 183"/>
                    <a:gd name="T9" fmla="*/ 0 h 2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3"/>
                    <a:gd name="T16" fmla="*/ 0 h 248"/>
                    <a:gd name="T17" fmla="*/ 183 w 183"/>
                    <a:gd name="T18" fmla="*/ 248 h 2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3" h="248">
                      <a:moveTo>
                        <a:pt x="0" y="0"/>
                      </a:moveTo>
                      <a:lnTo>
                        <a:pt x="182" y="64"/>
                      </a:lnTo>
                      <a:lnTo>
                        <a:pt x="182" y="247"/>
                      </a:lnTo>
                      <a:lnTo>
                        <a:pt x="0" y="18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3" name="Freeform 60"/>
                <p:cNvSpPr>
                  <a:spLocks/>
                </p:cNvSpPr>
                <p:nvPr/>
              </p:nvSpPr>
              <p:spPr bwMode="auto">
                <a:xfrm>
                  <a:off x="3072" y="3155"/>
                  <a:ext cx="120" cy="384"/>
                </a:xfrm>
                <a:custGeom>
                  <a:avLst/>
                  <a:gdLst>
                    <a:gd name="T0" fmla="*/ 0 w 120"/>
                    <a:gd name="T1" fmla="*/ 0 h 384"/>
                    <a:gd name="T2" fmla="*/ 119 w 120"/>
                    <a:gd name="T3" fmla="*/ 210 h 384"/>
                    <a:gd name="T4" fmla="*/ 119 w 120"/>
                    <a:gd name="T5" fmla="*/ 383 h 384"/>
                    <a:gd name="T6" fmla="*/ 0 w 120"/>
                    <a:gd name="T7" fmla="*/ 182 h 384"/>
                    <a:gd name="T8" fmla="*/ 0 w 120"/>
                    <a:gd name="T9" fmla="*/ 0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384"/>
                    <a:gd name="T17" fmla="*/ 120 w 120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384">
                      <a:moveTo>
                        <a:pt x="0" y="0"/>
                      </a:moveTo>
                      <a:lnTo>
                        <a:pt x="119" y="210"/>
                      </a:lnTo>
                      <a:lnTo>
                        <a:pt x="119" y="383"/>
                      </a:lnTo>
                      <a:lnTo>
                        <a:pt x="0" y="182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4" name="Freeform 61"/>
                <p:cNvSpPr>
                  <a:spLocks/>
                </p:cNvSpPr>
                <p:nvPr/>
              </p:nvSpPr>
              <p:spPr bwMode="auto">
                <a:xfrm>
                  <a:off x="1311" y="1311"/>
                  <a:ext cx="47" cy="293"/>
                </a:xfrm>
                <a:custGeom>
                  <a:avLst/>
                  <a:gdLst>
                    <a:gd name="T0" fmla="*/ 0 w 47"/>
                    <a:gd name="T1" fmla="*/ 0 h 293"/>
                    <a:gd name="T2" fmla="*/ 46 w 47"/>
                    <a:gd name="T3" fmla="*/ 183 h 293"/>
                    <a:gd name="T4" fmla="*/ 28 w 47"/>
                    <a:gd name="T5" fmla="*/ 292 h 293"/>
                    <a:gd name="T6" fmla="*/ 0 w 47"/>
                    <a:gd name="T7" fmla="*/ 183 h 293"/>
                    <a:gd name="T8" fmla="*/ 0 w 47"/>
                    <a:gd name="T9" fmla="*/ 0 h 2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293"/>
                    <a:gd name="T17" fmla="*/ 47 w 47"/>
                    <a:gd name="T18" fmla="*/ 293 h 2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293">
                      <a:moveTo>
                        <a:pt x="0" y="0"/>
                      </a:moveTo>
                      <a:lnTo>
                        <a:pt x="46" y="183"/>
                      </a:lnTo>
                      <a:lnTo>
                        <a:pt x="28" y="292"/>
                      </a:lnTo>
                      <a:lnTo>
                        <a:pt x="0" y="18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5" name="Freeform 62"/>
                <p:cNvSpPr>
                  <a:spLocks/>
                </p:cNvSpPr>
                <p:nvPr/>
              </p:nvSpPr>
              <p:spPr bwMode="auto">
                <a:xfrm>
                  <a:off x="1311" y="2060"/>
                  <a:ext cx="65" cy="247"/>
                </a:xfrm>
                <a:custGeom>
                  <a:avLst/>
                  <a:gdLst>
                    <a:gd name="T0" fmla="*/ 0 w 65"/>
                    <a:gd name="T1" fmla="*/ 0 h 247"/>
                    <a:gd name="T2" fmla="*/ 64 w 65"/>
                    <a:gd name="T3" fmla="*/ 91 h 247"/>
                    <a:gd name="T4" fmla="*/ 46 w 65"/>
                    <a:gd name="T5" fmla="*/ 155 h 247"/>
                    <a:gd name="T6" fmla="*/ 46 w 65"/>
                    <a:gd name="T7" fmla="*/ 246 h 247"/>
                    <a:gd name="T8" fmla="*/ 0 w 65"/>
                    <a:gd name="T9" fmla="*/ 173 h 247"/>
                    <a:gd name="T10" fmla="*/ 0 w 65"/>
                    <a:gd name="T11" fmla="*/ 0 h 2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247"/>
                    <a:gd name="T20" fmla="*/ 65 w 65"/>
                    <a:gd name="T21" fmla="*/ 247 h 24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247">
                      <a:moveTo>
                        <a:pt x="0" y="0"/>
                      </a:moveTo>
                      <a:lnTo>
                        <a:pt x="64" y="91"/>
                      </a:lnTo>
                      <a:lnTo>
                        <a:pt x="46" y="155"/>
                      </a:lnTo>
                      <a:lnTo>
                        <a:pt x="46" y="246"/>
                      </a:lnTo>
                      <a:lnTo>
                        <a:pt x="0" y="1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51" name="Group 63"/>
              <p:cNvGrpSpPr>
                <a:grpSpLocks/>
              </p:cNvGrpSpPr>
              <p:nvPr/>
            </p:nvGrpSpPr>
            <p:grpSpPr bwMode="auto">
              <a:xfrm>
                <a:off x="3729" y="1284"/>
                <a:ext cx="768" cy="694"/>
                <a:chOff x="3729" y="1284"/>
                <a:chExt cx="768" cy="694"/>
              </a:xfrm>
            </p:grpSpPr>
            <p:sp>
              <p:nvSpPr>
                <p:cNvPr id="22752" name="Freeform 64"/>
                <p:cNvSpPr>
                  <a:spLocks/>
                </p:cNvSpPr>
                <p:nvPr/>
              </p:nvSpPr>
              <p:spPr bwMode="auto">
                <a:xfrm>
                  <a:off x="4140" y="1503"/>
                  <a:ext cx="247" cy="211"/>
                </a:xfrm>
                <a:custGeom>
                  <a:avLst/>
                  <a:gdLst>
                    <a:gd name="T0" fmla="*/ 0 w 247"/>
                    <a:gd name="T1" fmla="*/ 27 h 211"/>
                    <a:gd name="T2" fmla="*/ 246 w 247"/>
                    <a:gd name="T3" fmla="*/ 0 h 211"/>
                    <a:gd name="T4" fmla="*/ 246 w 247"/>
                    <a:gd name="T5" fmla="*/ 173 h 211"/>
                    <a:gd name="T6" fmla="*/ 0 w 247"/>
                    <a:gd name="T7" fmla="*/ 210 h 211"/>
                    <a:gd name="T8" fmla="*/ 0 w 247"/>
                    <a:gd name="T9" fmla="*/ 27 h 2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7"/>
                    <a:gd name="T16" fmla="*/ 0 h 211"/>
                    <a:gd name="T17" fmla="*/ 247 w 247"/>
                    <a:gd name="T18" fmla="*/ 211 h 2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7" h="211">
                      <a:moveTo>
                        <a:pt x="0" y="27"/>
                      </a:moveTo>
                      <a:lnTo>
                        <a:pt x="246" y="0"/>
                      </a:lnTo>
                      <a:lnTo>
                        <a:pt x="246" y="173"/>
                      </a:lnTo>
                      <a:lnTo>
                        <a:pt x="0" y="210"/>
                      </a:lnTo>
                      <a:lnTo>
                        <a:pt x="0" y="27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3" name="Freeform 65"/>
                <p:cNvSpPr>
                  <a:spLocks/>
                </p:cNvSpPr>
                <p:nvPr/>
              </p:nvSpPr>
              <p:spPr bwMode="auto">
                <a:xfrm>
                  <a:off x="4067" y="1530"/>
                  <a:ext cx="92" cy="266"/>
                </a:xfrm>
                <a:custGeom>
                  <a:avLst/>
                  <a:gdLst>
                    <a:gd name="T0" fmla="*/ 91 w 92"/>
                    <a:gd name="T1" fmla="*/ 0 h 266"/>
                    <a:gd name="T2" fmla="*/ 91 w 92"/>
                    <a:gd name="T3" fmla="*/ 174 h 266"/>
                    <a:gd name="T4" fmla="*/ 0 w 92"/>
                    <a:gd name="T5" fmla="*/ 265 h 266"/>
                    <a:gd name="T6" fmla="*/ 0 w 92"/>
                    <a:gd name="T7" fmla="*/ 91 h 266"/>
                    <a:gd name="T8" fmla="*/ 91 w 92"/>
                    <a:gd name="T9" fmla="*/ 0 h 2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266"/>
                    <a:gd name="T17" fmla="*/ 92 w 92"/>
                    <a:gd name="T18" fmla="*/ 266 h 2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266">
                      <a:moveTo>
                        <a:pt x="91" y="0"/>
                      </a:moveTo>
                      <a:lnTo>
                        <a:pt x="91" y="174"/>
                      </a:lnTo>
                      <a:lnTo>
                        <a:pt x="0" y="265"/>
                      </a:lnTo>
                      <a:lnTo>
                        <a:pt x="0" y="91"/>
                      </a:lnTo>
                      <a:lnTo>
                        <a:pt x="91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4" name="Freeform 66"/>
                <p:cNvSpPr>
                  <a:spLocks/>
                </p:cNvSpPr>
                <p:nvPr/>
              </p:nvSpPr>
              <p:spPr bwMode="auto">
                <a:xfrm>
                  <a:off x="3729" y="1284"/>
                  <a:ext cx="138" cy="183"/>
                </a:xfrm>
                <a:custGeom>
                  <a:avLst/>
                  <a:gdLst>
                    <a:gd name="T0" fmla="*/ 137 w 138"/>
                    <a:gd name="T1" fmla="*/ 0 h 183"/>
                    <a:gd name="T2" fmla="*/ 18 w 138"/>
                    <a:gd name="T3" fmla="*/ 109 h 183"/>
                    <a:gd name="T4" fmla="*/ 0 w 138"/>
                    <a:gd name="T5" fmla="*/ 173 h 183"/>
                    <a:gd name="T6" fmla="*/ 110 w 138"/>
                    <a:gd name="T7" fmla="*/ 137 h 183"/>
                    <a:gd name="T8" fmla="*/ 137 w 138"/>
                    <a:gd name="T9" fmla="*/ 182 h 183"/>
                    <a:gd name="T10" fmla="*/ 137 w 138"/>
                    <a:gd name="T11" fmla="*/ 0 h 1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183"/>
                    <a:gd name="T20" fmla="*/ 138 w 138"/>
                    <a:gd name="T21" fmla="*/ 183 h 1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183">
                      <a:moveTo>
                        <a:pt x="137" y="0"/>
                      </a:moveTo>
                      <a:lnTo>
                        <a:pt x="18" y="109"/>
                      </a:lnTo>
                      <a:lnTo>
                        <a:pt x="0" y="173"/>
                      </a:lnTo>
                      <a:lnTo>
                        <a:pt x="110" y="137"/>
                      </a:lnTo>
                      <a:lnTo>
                        <a:pt x="137" y="182"/>
                      </a:lnTo>
                      <a:lnTo>
                        <a:pt x="137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5" name="Freeform 67"/>
                <p:cNvSpPr>
                  <a:spLocks/>
                </p:cNvSpPr>
                <p:nvPr/>
              </p:nvSpPr>
              <p:spPr bwMode="auto">
                <a:xfrm>
                  <a:off x="4021" y="1384"/>
                  <a:ext cx="74" cy="93"/>
                </a:xfrm>
                <a:custGeom>
                  <a:avLst/>
                  <a:gdLst>
                    <a:gd name="T0" fmla="*/ 73 w 74"/>
                    <a:gd name="T1" fmla="*/ 0 h 93"/>
                    <a:gd name="T2" fmla="*/ 0 w 74"/>
                    <a:gd name="T3" fmla="*/ 64 h 93"/>
                    <a:gd name="T4" fmla="*/ 73 w 74"/>
                    <a:gd name="T5" fmla="*/ 92 h 93"/>
                    <a:gd name="T6" fmla="*/ 73 w 74"/>
                    <a:gd name="T7" fmla="*/ 0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4"/>
                    <a:gd name="T13" fmla="*/ 0 h 93"/>
                    <a:gd name="T14" fmla="*/ 74 w 74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4" h="93">
                      <a:moveTo>
                        <a:pt x="73" y="0"/>
                      </a:moveTo>
                      <a:lnTo>
                        <a:pt x="0" y="64"/>
                      </a:lnTo>
                      <a:lnTo>
                        <a:pt x="73" y="92"/>
                      </a:lnTo>
                      <a:lnTo>
                        <a:pt x="73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6" name="Freeform 68"/>
                <p:cNvSpPr>
                  <a:spLocks/>
                </p:cNvSpPr>
                <p:nvPr/>
              </p:nvSpPr>
              <p:spPr bwMode="auto">
                <a:xfrm>
                  <a:off x="4094" y="1631"/>
                  <a:ext cx="56" cy="256"/>
                </a:xfrm>
                <a:custGeom>
                  <a:avLst/>
                  <a:gdLst>
                    <a:gd name="T0" fmla="*/ 55 w 56"/>
                    <a:gd name="T1" fmla="*/ 0 h 256"/>
                    <a:gd name="T2" fmla="*/ 0 w 56"/>
                    <a:gd name="T3" fmla="*/ 73 h 256"/>
                    <a:gd name="T4" fmla="*/ 0 w 56"/>
                    <a:gd name="T5" fmla="*/ 255 h 256"/>
                    <a:gd name="T6" fmla="*/ 55 w 56"/>
                    <a:gd name="T7" fmla="*/ 182 h 256"/>
                    <a:gd name="T8" fmla="*/ 55 w 5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256"/>
                    <a:gd name="T17" fmla="*/ 56 w 5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256">
                      <a:moveTo>
                        <a:pt x="55" y="0"/>
                      </a:moveTo>
                      <a:lnTo>
                        <a:pt x="0" y="73"/>
                      </a:lnTo>
                      <a:lnTo>
                        <a:pt x="0" y="255"/>
                      </a:lnTo>
                      <a:lnTo>
                        <a:pt x="55" y="182"/>
                      </a:lnTo>
                      <a:lnTo>
                        <a:pt x="55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7" name="Freeform 69"/>
                <p:cNvSpPr>
                  <a:spLocks/>
                </p:cNvSpPr>
                <p:nvPr/>
              </p:nvSpPr>
              <p:spPr bwMode="auto">
                <a:xfrm>
                  <a:off x="4076" y="1713"/>
                  <a:ext cx="19" cy="211"/>
                </a:xfrm>
                <a:custGeom>
                  <a:avLst/>
                  <a:gdLst>
                    <a:gd name="T0" fmla="*/ 18 w 19"/>
                    <a:gd name="T1" fmla="*/ 0 h 211"/>
                    <a:gd name="T2" fmla="*/ 18 w 19"/>
                    <a:gd name="T3" fmla="*/ 164 h 211"/>
                    <a:gd name="T4" fmla="*/ 9 w 19"/>
                    <a:gd name="T5" fmla="*/ 210 h 211"/>
                    <a:gd name="T6" fmla="*/ 0 w 19"/>
                    <a:gd name="T7" fmla="*/ 164 h 211"/>
                    <a:gd name="T8" fmla="*/ 18 w 19"/>
                    <a:gd name="T9" fmla="*/ 0 h 2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11"/>
                    <a:gd name="T17" fmla="*/ 19 w 19"/>
                    <a:gd name="T18" fmla="*/ 211 h 2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11">
                      <a:moveTo>
                        <a:pt x="18" y="0"/>
                      </a:moveTo>
                      <a:lnTo>
                        <a:pt x="18" y="164"/>
                      </a:lnTo>
                      <a:lnTo>
                        <a:pt x="9" y="210"/>
                      </a:lnTo>
                      <a:lnTo>
                        <a:pt x="0" y="164"/>
                      </a:lnTo>
                      <a:lnTo>
                        <a:pt x="18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8" name="Freeform 70"/>
                <p:cNvSpPr>
                  <a:spLocks/>
                </p:cNvSpPr>
                <p:nvPr/>
              </p:nvSpPr>
              <p:spPr bwMode="auto">
                <a:xfrm>
                  <a:off x="4386" y="1676"/>
                  <a:ext cx="65" cy="93"/>
                </a:xfrm>
                <a:custGeom>
                  <a:avLst/>
                  <a:gdLst>
                    <a:gd name="T0" fmla="*/ 64 w 65"/>
                    <a:gd name="T1" fmla="*/ 0 h 93"/>
                    <a:gd name="T2" fmla="*/ 0 w 65"/>
                    <a:gd name="T3" fmla="*/ 64 h 93"/>
                    <a:gd name="T4" fmla="*/ 18 w 65"/>
                    <a:gd name="T5" fmla="*/ 92 h 93"/>
                    <a:gd name="T6" fmla="*/ 64 w 65"/>
                    <a:gd name="T7" fmla="*/ 64 h 93"/>
                    <a:gd name="T8" fmla="*/ 64 w 65"/>
                    <a:gd name="T9" fmla="*/ 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3"/>
                    <a:gd name="T17" fmla="*/ 65 w 65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3">
                      <a:moveTo>
                        <a:pt x="64" y="0"/>
                      </a:moveTo>
                      <a:lnTo>
                        <a:pt x="0" y="64"/>
                      </a:lnTo>
                      <a:lnTo>
                        <a:pt x="18" y="92"/>
                      </a:lnTo>
                      <a:lnTo>
                        <a:pt x="64" y="64"/>
                      </a:lnTo>
                      <a:lnTo>
                        <a:pt x="64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9" name="Freeform 71"/>
                <p:cNvSpPr>
                  <a:spLocks/>
                </p:cNvSpPr>
                <p:nvPr/>
              </p:nvSpPr>
              <p:spPr bwMode="auto">
                <a:xfrm>
                  <a:off x="4423" y="1841"/>
                  <a:ext cx="74" cy="137"/>
                </a:xfrm>
                <a:custGeom>
                  <a:avLst/>
                  <a:gdLst>
                    <a:gd name="T0" fmla="*/ 73 w 74"/>
                    <a:gd name="T1" fmla="*/ 0 h 137"/>
                    <a:gd name="T2" fmla="*/ 0 w 74"/>
                    <a:gd name="T3" fmla="*/ 91 h 137"/>
                    <a:gd name="T4" fmla="*/ 0 w 74"/>
                    <a:gd name="T5" fmla="*/ 109 h 137"/>
                    <a:gd name="T6" fmla="*/ 55 w 74"/>
                    <a:gd name="T7" fmla="*/ 136 h 137"/>
                    <a:gd name="T8" fmla="*/ 73 w 74"/>
                    <a:gd name="T9" fmla="*/ 136 h 137"/>
                    <a:gd name="T10" fmla="*/ 73 w 74"/>
                    <a:gd name="T11" fmla="*/ 0 h 1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4"/>
                    <a:gd name="T19" fmla="*/ 0 h 137"/>
                    <a:gd name="T20" fmla="*/ 74 w 74"/>
                    <a:gd name="T21" fmla="*/ 137 h 1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4" h="137">
                      <a:moveTo>
                        <a:pt x="73" y="0"/>
                      </a:moveTo>
                      <a:lnTo>
                        <a:pt x="0" y="91"/>
                      </a:lnTo>
                      <a:lnTo>
                        <a:pt x="0" y="109"/>
                      </a:lnTo>
                      <a:lnTo>
                        <a:pt x="55" y="136"/>
                      </a:lnTo>
                      <a:lnTo>
                        <a:pt x="73" y="136"/>
                      </a:lnTo>
                      <a:lnTo>
                        <a:pt x="73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92" name="Group 72"/>
            <p:cNvGrpSpPr>
              <a:grpSpLocks/>
            </p:cNvGrpSpPr>
            <p:nvPr/>
          </p:nvGrpSpPr>
          <p:grpSpPr bwMode="auto">
            <a:xfrm>
              <a:off x="1311" y="1211"/>
              <a:ext cx="4354" cy="2319"/>
              <a:chOff x="1311" y="1211"/>
              <a:chExt cx="4354" cy="2319"/>
            </a:xfrm>
          </p:grpSpPr>
          <p:grpSp>
            <p:nvGrpSpPr>
              <p:cNvPr id="22693" name="Group 73"/>
              <p:cNvGrpSpPr>
                <a:grpSpLocks/>
              </p:cNvGrpSpPr>
              <p:nvPr/>
            </p:nvGrpSpPr>
            <p:grpSpPr bwMode="auto">
              <a:xfrm>
                <a:off x="4642" y="1384"/>
                <a:ext cx="1023" cy="969"/>
                <a:chOff x="4642" y="1384"/>
                <a:chExt cx="1023" cy="969"/>
              </a:xfrm>
            </p:grpSpPr>
            <p:sp>
              <p:nvSpPr>
                <p:cNvPr id="22735" name="Freeform 74"/>
                <p:cNvSpPr>
                  <a:spLocks/>
                </p:cNvSpPr>
                <p:nvPr/>
              </p:nvSpPr>
              <p:spPr bwMode="auto">
                <a:xfrm>
                  <a:off x="4642" y="1886"/>
                  <a:ext cx="430" cy="257"/>
                </a:xfrm>
                <a:custGeom>
                  <a:avLst/>
                  <a:gdLst>
                    <a:gd name="T0" fmla="*/ 0 w 430"/>
                    <a:gd name="T1" fmla="*/ 46 h 257"/>
                    <a:gd name="T2" fmla="*/ 64 w 430"/>
                    <a:gd name="T3" fmla="*/ 0 h 257"/>
                    <a:gd name="T4" fmla="*/ 64 w 430"/>
                    <a:gd name="T5" fmla="*/ 46 h 257"/>
                    <a:gd name="T6" fmla="*/ 383 w 430"/>
                    <a:gd name="T7" fmla="*/ 46 h 257"/>
                    <a:gd name="T8" fmla="*/ 429 w 430"/>
                    <a:gd name="T9" fmla="*/ 119 h 257"/>
                    <a:gd name="T10" fmla="*/ 402 w 430"/>
                    <a:gd name="T11" fmla="*/ 146 h 257"/>
                    <a:gd name="T12" fmla="*/ 420 w 430"/>
                    <a:gd name="T13" fmla="*/ 210 h 257"/>
                    <a:gd name="T14" fmla="*/ 402 w 430"/>
                    <a:gd name="T15" fmla="*/ 238 h 257"/>
                    <a:gd name="T16" fmla="*/ 329 w 430"/>
                    <a:gd name="T17" fmla="*/ 238 h 257"/>
                    <a:gd name="T18" fmla="*/ 329 w 430"/>
                    <a:gd name="T19" fmla="*/ 256 h 257"/>
                    <a:gd name="T20" fmla="*/ 0 w 430"/>
                    <a:gd name="T21" fmla="*/ 256 h 257"/>
                    <a:gd name="T22" fmla="*/ 0 w 430"/>
                    <a:gd name="T23" fmla="*/ 46 h 2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30"/>
                    <a:gd name="T37" fmla="*/ 0 h 257"/>
                    <a:gd name="T38" fmla="*/ 430 w 430"/>
                    <a:gd name="T39" fmla="*/ 257 h 25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30" h="257">
                      <a:moveTo>
                        <a:pt x="0" y="46"/>
                      </a:moveTo>
                      <a:lnTo>
                        <a:pt x="64" y="0"/>
                      </a:lnTo>
                      <a:lnTo>
                        <a:pt x="64" y="46"/>
                      </a:lnTo>
                      <a:lnTo>
                        <a:pt x="383" y="46"/>
                      </a:lnTo>
                      <a:lnTo>
                        <a:pt x="429" y="119"/>
                      </a:lnTo>
                      <a:lnTo>
                        <a:pt x="402" y="146"/>
                      </a:lnTo>
                      <a:lnTo>
                        <a:pt x="420" y="210"/>
                      </a:lnTo>
                      <a:lnTo>
                        <a:pt x="402" y="238"/>
                      </a:lnTo>
                      <a:lnTo>
                        <a:pt x="329" y="238"/>
                      </a:lnTo>
                      <a:lnTo>
                        <a:pt x="329" y="256"/>
                      </a:lnTo>
                      <a:lnTo>
                        <a:pt x="0" y="256"/>
                      </a:lnTo>
                      <a:lnTo>
                        <a:pt x="0" y="46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6" name="Freeform 75"/>
                <p:cNvSpPr>
                  <a:spLocks/>
                </p:cNvSpPr>
                <p:nvPr/>
              </p:nvSpPr>
              <p:spPr bwMode="auto">
                <a:xfrm>
                  <a:off x="4706" y="1612"/>
                  <a:ext cx="475" cy="430"/>
                </a:xfrm>
                <a:custGeom>
                  <a:avLst/>
                  <a:gdLst>
                    <a:gd name="T0" fmla="*/ 0 w 475"/>
                    <a:gd name="T1" fmla="*/ 274 h 430"/>
                    <a:gd name="T2" fmla="*/ 0 w 475"/>
                    <a:gd name="T3" fmla="*/ 319 h 430"/>
                    <a:gd name="T4" fmla="*/ 310 w 475"/>
                    <a:gd name="T5" fmla="*/ 319 h 430"/>
                    <a:gd name="T6" fmla="*/ 365 w 475"/>
                    <a:gd name="T7" fmla="*/ 392 h 430"/>
                    <a:gd name="T8" fmla="*/ 419 w 475"/>
                    <a:gd name="T9" fmla="*/ 402 h 430"/>
                    <a:gd name="T10" fmla="*/ 419 w 475"/>
                    <a:gd name="T11" fmla="*/ 429 h 430"/>
                    <a:gd name="T12" fmla="*/ 465 w 475"/>
                    <a:gd name="T13" fmla="*/ 392 h 430"/>
                    <a:gd name="T14" fmla="*/ 474 w 475"/>
                    <a:gd name="T15" fmla="*/ 256 h 430"/>
                    <a:gd name="T16" fmla="*/ 474 w 475"/>
                    <a:gd name="T17" fmla="*/ 155 h 430"/>
                    <a:gd name="T18" fmla="*/ 456 w 475"/>
                    <a:gd name="T19" fmla="*/ 137 h 430"/>
                    <a:gd name="T20" fmla="*/ 465 w 475"/>
                    <a:gd name="T21" fmla="*/ 0 h 430"/>
                    <a:gd name="T22" fmla="*/ 365 w 475"/>
                    <a:gd name="T23" fmla="*/ 0 h 430"/>
                    <a:gd name="T24" fmla="*/ 255 w 475"/>
                    <a:gd name="T25" fmla="*/ 110 h 430"/>
                    <a:gd name="T26" fmla="*/ 273 w 475"/>
                    <a:gd name="T27" fmla="*/ 146 h 430"/>
                    <a:gd name="T28" fmla="*/ 210 w 475"/>
                    <a:gd name="T29" fmla="*/ 201 h 430"/>
                    <a:gd name="T30" fmla="*/ 119 w 475"/>
                    <a:gd name="T31" fmla="*/ 183 h 430"/>
                    <a:gd name="T32" fmla="*/ 46 w 475"/>
                    <a:gd name="T33" fmla="*/ 183 h 430"/>
                    <a:gd name="T34" fmla="*/ 27 w 475"/>
                    <a:gd name="T35" fmla="*/ 237 h 430"/>
                    <a:gd name="T36" fmla="*/ 0 w 475"/>
                    <a:gd name="T37" fmla="*/ 274 h 4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75"/>
                    <a:gd name="T58" fmla="*/ 0 h 430"/>
                    <a:gd name="T59" fmla="*/ 475 w 475"/>
                    <a:gd name="T60" fmla="*/ 430 h 4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75" h="430">
                      <a:moveTo>
                        <a:pt x="0" y="274"/>
                      </a:moveTo>
                      <a:lnTo>
                        <a:pt x="0" y="319"/>
                      </a:lnTo>
                      <a:lnTo>
                        <a:pt x="310" y="319"/>
                      </a:lnTo>
                      <a:lnTo>
                        <a:pt x="365" y="392"/>
                      </a:lnTo>
                      <a:lnTo>
                        <a:pt x="419" y="402"/>
                      </a:lnTo>
                      <a:lnTo>
                        <a:pt x="419" y="429"/>
                      </a:lnTo>
                      <a:lnTo>
                        <a:pt x="465" y="392"/>
                      </a:lnTo>
                      <a:lnTo>
                        <a:pt x="474" y="256"/>
                      </a:lnTo>
                      <a:lnTo>
                        <a:pt x="474" y="155"/>
                      </a:lnTo>
                      <a:lnTo>
                        <a:pt x="456" y="137"/>
                      </a:lnTo>
                      <a:lnTo>
                        <a:pt x="465" y="0"/>
                      </a:lnTo>
                      <a:lnTo>
                        <a:pt x="365" y="0"/>
                      </a:lnTo>
                      <a:lnTo>
                        <a:pt x="255" y="110"/>
                      </a:lnTo>
                      <a:lnTo>
                        <a:pt x="273" y="146"/>
                      </a:lnTo>
                      <a:lnTo>
                        <a:pt x="210" y="201"/>
                      </a:lnTo>
                      <a:lnTo>
                        <a:pt x="119" y="183"/>
                      </a:lnTo>
                      <a:lnTo>
                        <a:pt x="46" y="183"/>
                      </a:lnTo>
                      <a:lnTo>
                        <a:pt x="27" y="237"/>
                      </a:lnTo>
                      <a:lnTo>
                        <a:pt x="0" y="274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7" name="Freeform 76"/>
                <p:cNvSpPr>
                  <a:spLocks/>
                </p:cNvSpPr>
                <p:nvPr/>
              </p:nvSpPr>
              <p:spPr bwMode="auto">
                <a:xfrm>
                  <a:off x="5162" y="1622"/>
                  <a:ext cx="174" cy="210"/>
                </a:xfrm>
                <a:custGeom>
                  <a:avLst/>
                  <a:gdLst>
                    <a:gd name="T0" fmla="*/ 9 w 174"/>
                    <a:gd name="T1" fmla="*/ 0 h 210"/>
                    <a:gd name="T2" fmla="*/ 173 w 174"/>
                    <a:gd name="T3" fmla="*/ 0 h 210"/>
                    <a:gd name="T4" fmla="*/ 164 w 174"/>
                    <a:gd name="T5" fmla="*/ 55 h 210"/>
                    <a:gd name="T6" fmla="*/ 137 w 174"/>
                    <a:gd name="T7" fmla="*/ 64 h 210"/>
                    <a:gd name="T8" fmla="*/ 91 w 174"/>
                    <a:gd name="T9" fmla="*/ 209 h 210"/>
                    <a:gd name="T10" fmla="*/ 18 w 174"/>
                    <a:gd name="T11" fmla="*/ 209 h 210"/>
                    <a:gd name="T12" fmla="*/ 18 w 174"/>
                    <a:gd name="T13" fmla="*/ 145 h 210"/>
                    <a:gd name="T14" fmla="*/ 0 w 174"/>
                    <a:gd name="T15" fmla="*/ 127 h 210"/>
                    <a:gd name="T16" fmla="*/ 9 w 174"/>
                    <a:gd name="T17" fmla="*/ 0 h 2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4"/>
                    <a:gd name="T28" fmla="*/ 0 h 210"/>
                    <a:gd name="T29" fmla="*/ 174 w 174"/>
                    <a:gd name="T30" fmla="*/ 210 h 2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4" h="210">
                      <a:moveTo>
                        <a:pt x="9" y="0"/>
                      </a:moveTo>
                      <a:lnTo>
                        <a:pt x="173" y="0"/>
                      </a:lnTo>
                      <a:lnTo>
                        <a:pt x="164" y="55"/>
                      </a:lnTo>
                      <a:lnTo>
                        <a:pt x="137" y="64"/>
                      </a:lnTo>
                      <a:lnTo>
                        <a:pt x="91" y="209"/>
                      </a:lnTo>
                      <a:lnTo>
                        <a:pt x="18" y="209"/>
                      </a:lnTo>
                      <a:lnTo>
                        <a:pt x="18" y="145"/>
                      </a:lnTo>
                      <a:lnTo>
                        <a:pt x="0" y="127"/>
                      </a:lnTo>
                      <a:lnTo>
                        <a:pt x="9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8" name="Freeform 77"/>
                <p:cNvSpPr>
                  <a:spLocks/>
                </p:cNvSpPr>
                <p:nvPr/>
              </p:nvSpPr>
              <p:spPr bwMode="auto">
                <a:xfrm>
                  <a:off x="5253" y="1539"/>
                  <a:ext cx="138" cy="293"/>
                </a:xfrm>
                <a:custGeom>
                  <a:avLst/>
                  <a:gdLst>
                    <a:gd name="T0" fmla="*/ 82 w 138"/>
                    <a:gd name="T1" fmla="*/ 82 h 293"/>
                    <a:gd name="T2" fmla="*/ 137 w 138"/>
                    <a:gd name="T3" fmla="*/ 0 h 293"/>
                    <a:gd name="T4" fmla="*/ 137 w 138"/>
                    <a:gd name="T5" fmla="*/ 274 h 293"/>
                    <a:gd name="T6" fmla="*/ 82 w 138"/>
                    <a:gd name="T7" fmla="*/ 292 h 293"/>
                    <a:gd name="T8" fmla="*/ 0 w 138"/>
                    <a:gd name="T9" fmla="*/ 292 h 293"/>
                    <a:gd name="T10" fmla="*/ 46 w 138"/>
                    <a:gd name="T11" fmla="*/ 146 h 293"/>
                    <a:gd name="T12" fmla="*/ 82 w 138"/>
                    <a:gd name="T13" fmla="*/ 137 h 293"/>
                    <a:gd name="T14" fmla="*/ 82 w 138"/>
                    <a:gd name="T15" fmla="*/ 82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8"/>
                    <a:gd name="T25" fmla="*/ 0 h 293"/>
                    <a:gd name="T26" fmla="*/ 138 w 138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8" h="293">
                      <a:moveTo>
                        <a:pt x="82" y="82"/>
                      </a:moveTo>
                      <a:lnTo>
                        <a:pt x="137" y="0"/>
                      </a:lnTo>
                      <a:lnTo>
                        <a:pt x="137" y="274"/>
                      </a:lnTo>
                      <a:lnTo>
                        <a:pt x="82" y="292"/>
                      </a:lnTo>
                      <a:lnTo>
                        <a:pt x="0" y="292"/>
                      </a:lnTo>
                      <a:lnTo>
                        <a:pt x="46" y="146"/>
                      </a:lnTo>
                      <a:lnTo>
                        <a:pt x="82" y="137"/>
                      </a:lnTo>
                      <a:lnTo>
                        <a:pt x="82" y="8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9" name="Freeform 78"/>
                <p:cNvSpPr>
                  <a:spLocks/>
                </p:cNvSpPr>
                <p:nvPr/>
              </p:nvSpPr>
              <p:spPr bwMode="auto">
                <a:xfrm>
                  <a:off x="5390" y="1384"/>
                  <a:ext cx="275" cy="421"/>
                </a:xfrm>
                <a:custGeom>
                  <a:avLst/>
                  <a:gdLst>
                    <a:gd name="T0" fmla="*/ 0 w 275"/>
                    <a:gd name="T1" fmla="*/ 164 h 421"/>
                    <a:gd name="T2" fmla="*/ 0 w 275"/>
                    <a:gd name="T3" fmla="*/ 420 h 421"/>
                    <a:gd name="T4" fmla="*/ 64 w 275"/>
                    <a:gd name="T5" fmla="*/ 383 h 421"/>
                    <a:gd name="T6" fmla="*/ 64 w 275"/>
                    <a:gd name="T7" fmla="*/ 356 h 421"/>
                    <a:gd name="T8" fmla="*/ 274 w 275"/>
                    <a:gd name="T9" fmla="*/ 201 h 421"/>
                    <a:gd name="T10" fmla="*/ 265 w 275"/>
                    <a:gd name="T11" fmla="*/ 146 h 421"/>
                    <a:gd name="T12" fmla="*/ 228 w 275"/>
                    <a:gd name="T13" fmla="*/ 128 h 421"/>
                    <a:gd name="T14" fmla="*/ 201 w 275"/>
                    <a:gd name="T15" fmla="*/ 9 h 421"/>
                    <a:gd name="T16" fmla="*/ 146 w 275"/>
                    <a:gd name="T17" fmla="*/ 18 h 421"/>
                    <a:gd name="T18" fmla="*/ 119 w 275"/>
                    <a:gd name="T19" fmla="*/ 0 h 421"/>
                    <a:gd name="T20" fmla="*/ 64 w 275"/>
                    <a:gd name="T21" fmla="*/ 46 h 421"/>
                    <a:gd name="T22" fmla="*/ 0 w 275"/>
                    <a:gd name="T23" fmla="*/ 164 h 4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75"/>
                    <a:gd name="T37" fmla="*/ 0 h 421"/>
                    <a:gd name="T38" fmla="*/ 275 w 275"/>
                    <a:gd name="T39" fmla="*/ 421 h 42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75" h="421">
                      <a:moveTo>
                        <a:pt x="0" y="164"/>
                      </a:moveTo>
                      <a:lnTo>
                        <a:pt x="0" y="420"/>
                      </a:lnTo>
                      <a:lnTo>
                        <a:pt x="64" y="383"/>
                      </a:lnTo>
                      <a:lnTo>
                        <a:pt x="64" y="356"/>
                      </a:lnTo>
                      <a:lnTo>
                        <a:pt x="274" y="201"/>
                      </a:lnTo>
                      <a:lnTo>
                        <a:pt x="265" y="146"/>
                      </a:lnTo>
                      <a:lnTo>
                        <a:pt x="228" y="128"/>
                      </a:lnTo>
                      <a:lnTo>
                        <a:pt x="201" y="9"/>
                      </a:lnTo>
                      <a:lnTo>
                        <a:pt x="146" y="18"/>
                      </a:lnTo>
                      <a:lnTo>
                        <a:pt x="119" y="0"/>
                      </a:lnTo>
                      <a:lnTo>
                        <a:pt x="64" y="46"/>
                      </a:lnTo>
                      <a:lnTo>
                        <a:pt x="0" y="164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0" name="Freeform 79"/>
                <p:cNvSpPr>
                  <a:spLocks/>
                </p:cNvSpPr>
                <p:nvPr/>
              </p:nvSpPr>
              <p:spPr bwMode="auto">
                <a:xfrm>
                  <a:off x="5171" y="1813"/>
                  <a:ext cx="275" cy="156"/>
                </a:xfrm>
                <a:custGeom>
                  <a:avLst/>
                  <a:gdLst>
                    <a:gd name="T0" fmla="*/ 9 w 275"/>
                    <a:gd name="T1" fmla="*/ 18 h 156"/>
                    <a:gd name="T2" fmla="*/ 164 w 275"/>
                    <a:gd name="T3" fmla="*/ 18 h 156"/>
                    <a:gd name="T4" fmla="*/ 210 w 275"/>
                    <a:gd name="T5" fmla="*/ 0 h 156"/>
                    <a:gd name="T6" fmla="*/ 228 w 275"/>
                    <a:gd name="T7" fmla="*/ 46 h 156"/>
                    <a:gd name="T8" fmla="*/ 201 w 275"/>
                    <a:gd name="T9" fmla="*/ 73 h 156"/>
                    <a:gd name="T10" fmla="*/ 237 w 275"/>
                    <a:gd name="T11" fmla="*/ 137 h 156"/>
                    <a:gd name="T12" fmla="*/ 274 w 275"/>
                    <a:gd name="T13" fmla="*/ 137 h 156"/>
                    <a:gd name="T14" fmla="*/ 219 w 275"/>
                    <a:gd name="T15" fmla="*/ 155 h 156"/>
                    <a:gd name="T16" fmla="*/ 164 w 275"/>
                    <a:gd name="T17" fmla="*/ 109 h 156"/>
                    <a:gd name="T18" fmla="*/ 0 w 275"/>
                    <a:gd name="T19" fmla="*/ 109 h 156"/>
                    <a:gd name="T20" fmla="*/ 9 w 275"/>
                    <a:gd name="T21" fmla="*/ 18 h 1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75"/>
                    <a:gd name="T34" fmla="*/ 0 h 156"/>
                    <a:gd name="T35" fmla="*/ 275 w 275"/>
                    <a:gd name="T36" fmla="*/ 156 h 1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75" h="156">
                      <a:moveTo>
                        <a:pt x="9" y="18"/>
                      </a:moveTo>
                      <a:lnTo>
                        <a:pt x="164" y="18"/>
                      </a:lnTo>
                      <a:lnTo>
                        <a:pt x="210" y="0"/>
                      </a:lnTo>
                      <a:lnTo>
                        <a:pt x="228" y="46"/>
                      </a:lnTo>
                      <a:lnTo>
                        <a:pt x="201" y="73"/>
                      </a:lnTo>
                      <a:lnTo>
                        <a:pt x="237" y="137"/>
                      </a:lnTo>
                      <a:lnTo>
                        <a:pt x="274" y="137"/>
                      </a:lnTo>
                      <a:lnTo>
                        <a:pt x="219" y="155"/>
                      </a:lnTo>
                      <a:lnTo>
                        <a:pt x="164" y="109"/>
                      </a:lnTo>
                      <a:lnTo>
                        <a:pt x="0" y="109"/>
                      </a:lnTo>
                      <a:lnTo>
                        <a:pt x="9" y="1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1" name="Freeform 80"/>
                <p:cNvSpPr>
                  <a:spLocks/>
                </p:cNvSpPr>
                <p:nvPr/>
              </p:nvSpPr>
              <p:spPr bwMode="auto">
                <a:xfrm>
                  <a:off x="5299" y="1923"/>
                  <a:ext cx="56" cy="65"/>
                </a:xfrm>
                <a:custGeom>
                  <a:avLst/>
                  <a:gdLst>
                    <a:gd name="T0" fmla="*/ 0 w 56"/>
                    <a:gd name="T1" fmla="*/ 0 h 65"/>
                    <a:gd name="T2" fmla="*/ 37 w 56"/>
                    <a:gd name="T3" fmla="*/ 0 h 65"/>
                    <a:gd name="T4" fmla="*/ 55 w 56"/>
                    <a:gd name="T5" fmla="*/ 18 h 65"/>
                    <a:gd name="T6" fmla="*/ 37 w 56"/>
                    <a:gd name="T7" fmla="*/ 64 h 65"/>
                    <a:gd name="T8" fmla="*/ 0 w 56"/>
                    <a:gd name="T9" fmla="*/ 64 h 65"/>
                    <a:gd name="T10" fmla="*/ 0 w 56"/>
                    <a:gd name="T11" fmla="*/ 0 h 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65"/>
                    <a:gd name="T20" fmla="*/ 56 w 56"/>
                    <a:gd name="T21" fmla="*/ 65 h 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65">
                      <a:moveTo>
                        <a:pt x="0" y="0"/>
                      </a:moveTo>
                      <a:lnTo>
                        <a:pt x="37" y="0"/>
                      </a:lnTo>
                      <a:lnTo>
                        <a:pt x="55" y="18"/>
                      </a:lnTo>
                      <a:lnTo>
                        <a:pt x="37" y="64"/>
                      </a:lnTo>
                      <a:lnTo>
                        <a:pt x="0" y="64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2" name="Freeform 81"/>
                <p:cNvSpPr>
                  <a:spLocks/>
                </p:cNvSpPr>
                <p:nvPr/>
              </p:nvSpPr>
              <p:spPr bwMode="auto">
                <a:xfrm>
                  <a:off x="5171" y="1923"/>
                  <a:ext cx="129" cy="83"/>
                </a:xfrm>
                <a:custGeom>
                  <a:avLst/>
                  <a:gdLst>
                    <a:gd name="T0" fmla="*/ 0 w 129"/>
                    <a:gd name="T1" fmla="*/ 0 h 83"/>
                    <a:gd name="T2" fmla="*/ 128 w 129"/>
                    <a:gd name="T3" fmla="*/ 0 h 83"/>
                    <a:gd name="T4" fmla="*/ 128 w 129"/>
                    <a:gd name="T5" fmla="*/ 64 h 83"/>
                    <a:gd name="T6" fmla="*/ 0 w 129"/>
                    <a:gd name="T7" fmla="*/ 82 h 83"/>
                    <a:gd name="T8" fmla="*/ 0 w 129"/>
                    <a:gd name="T9" fmla="*/ 0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83"/>
                    <a:gd name="T17" fmla="*/ 129 w 129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83">
                      <a:moveTo>
                        <a:pt x="0" y="0"/>
                      </a:moveTo>
                      <a:lnTo>
                        <a:pt x="128" y="0"/>
                      </a:lnTo>
                      <a:lnTo>
                        <a:pt x="128" y="64"/>
                      </a:lnTo>
                      <a:lnTo>
                        <a:pt x="0" y="82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3" name="Freeform 82"/>
                <p:cNvSpPr>
                  <a:spLocks/>
                </p:cNvSpPr>
                <p:nvPr/>
              </p:nvSpPr>
              <p:spPr bwMode="auto">
                <a:xfrm>
                  <a:off x="5016" y="2005"/>
                  <a:ext cx="111" cy="220"/>
                </a:xfrm>
                <a:custGeom>
                  <a:avLst/>
                  <a:gdLst>
                    <a:gd name="T0" fmla="*/ 55 w 111"/>
                    <a:gd name="T1" fmla="*/ 0 h 220"/>
                    <a:gd name="T2" fmla="*/ 28 w 111"/>
                    <a:gd name="T3" fmla="*/ 27 h 220"/>
                    <a:gd name="T4" fmla="*/ 46 w 111"/>
                    <a:gd name="T5" fmla="*/ 91 h 220"/>
                    <a:gd name="T6" fmla="*/ 28 w 111"/>
                    <a:gd name="T7" fmla="*/ 119 h 220"/>
                    <a:gd name="T8" fmla="*/ 0 w 111"/>
                    <a:gd name="T9" fmla="*/ 155 h 220"/>
                    <a:gd name="T10" fmla="*/ 46 w 111"/>
                    <a:gd name="T11" fmla="*/ 219 h 220"/>
                    <a:gd name="T12" fmla="*/ 101 w 111"/>
                    <a:gd name="T13" fmla="*/ 155 h 220"/>
                    <a:gd name="T14" fmla="*/ 110 w 111"/>
                    <a:gd name="T15" fmla="*/ 73 h 220"/>
                    <a:gd name="T16" fmla="*/ 92 w 111"/>
                    <a:gd name="T17" fmla="*/ 73 h 220"/>
                    <a:gd name="T18" fmla="*/ 110 w 111"/>
                    <a:gd name="T19" fmla="*/ 37 h 220"/>
                    <a:gd name="T20" fmla="*/ 110 w 111"/>
                    <a:gd name="T21" fmla="*/ 9 h 220"/>
                    <a:gd name="T22" fmla="*/ 55 w 111"/>
                    <a:gd name="T23" fmla="*/ 0 h 2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1"/>
                    <a:gd name="T37" fmla="*/ 0 h 220"/>
                    <a:gd name="T38" fmla="*/ 111 w 111"/>
                    <a:gd name="T39" fmla="*/ 220 h 2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1" h="220">
                      <a:moveTo>
                        <a:pt x="55" y="0"/>
                      </a:moveTo>
                      <a:lnTo>
                        <a:pt x="28" y="27"/>
                      </a:lnTo>
                      <a:lnTo>
                        <a:pt x="46" y="91"/>
                      </a:lnTo>
                      <a:lnTo>
                        <a:pt x="28" y="119"/>
                      </a:lnTo>
                      <a:lnTo>
                        <a:pt x="0" y="155"/>
                      </a:lnTo>
                      <a:lnTo>
                        <a:pt x="46" y="219"/>
                      </a:lnTo>
                      <a:lnTo>
                        <a:pt x="101" y="155"/>
                      </a:lnTo>
                      <a:lnTo>
                        <a:pt x="110" y="73"/>
                      </a:lnTo>
                      <a:lnTo>
                        <a:pt x="92" y="73"/>
                      </a:lnTo>
                      <a:lnTo>
                        <a:pt x="110" y="37"/>
                      </a:lnTo>
                      <a:lnTo>
                        <a:pt x="110" y="9"/>
                      </a:lnTo>
                      <a:lnTo>
                        <a:pt x="55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4" name="Freeform 83"/>
                <p:cNvSpPr>
                  <a:spLocks/>
                </p:cNvSpPr>
                <p:nvPr/>
              </p:nvSpPr>
              <p:spPr bwMode="auto">
                <a:xfrm>
                  <a:off x="4970" y="2123"/>
                  <a:ext cx="84" cy="147"/>
                </a:xfrm>
                <a:custGeom>
                  <a:avLst/>
                  <a:gdLst>
                    <a:gd name="T0" fmla="*/ 74 w 84"/>
                    <a:gd name="T1" fmla="*/ 0 h 147"/>
                    <a:gd name="T2" fmla="*/ 0 w 84"/>
                    <a:gd name="T3" fmla="*/ 0 h 147"/>
                    <a:gd name="T4" fmla="*/ 0 w 84"/>
                    <a:gd name="T5" fmla="*/ 146 h 147"/>
                    <a:gd name="T6" fmla="*/ 74 w 84"/>
                    <a:gd name="T7" fmla="*/ 146 h 147"/>
                    <a:gd name="T8" fmla="*/ 83 w 84"/>
                    <a:gd name="T9" fmla="*/ 128 h 147"/>
                    <a:gd name="T10" fmla="*/ 46 w 84"/>
                    <a:gd name="T11" fmla="*/ 82 h 147"/>
                    <a:gd name="T12" fmla="*/ 46 w 84"/>
                    <a:gd name="T13" fmla="*/ 37 h 147"/>
                    <a:gd name="T14" fmla="*/ 74 w 84"/>
                    <a:gd name="T15" fmla="*/ 0 h 1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7"/>
                    <a:gd name="T26" fmla="*/ 84 w 84"/>
                    <a:gd name="T27" fmla="*/ 147 h 14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7">
                      <a:moveTo>
                        <a:pt x="74" y="0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74" y="146"/>
                      </a:lnTo>
                      <a:lnTo>
                        <a:pt x="83" y="128"/>
                      </a:lnTo>
                      <a:lnTo>
                        <a:pt x="46" y="82"/>
                      </a:lnTo>
                      <a:lnTo>
                        <a:pt x="46" y="37"/>
                      </a:lnTo>
                      <a:lnTo>
                        <a:pt x="74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5" name="Freeform 84"/>
                <p:cNvSpPr>
                  <a:spLocks/>
                </p:cNvSpPr>
                <p:nvPr/>
              </p:nvSpPr>
              <p:spPr bwMode="auto">
                <a:xfrm>
                  <a:off x="4715" y="2142"/>
                  <a:ext cx="329" cy="211"/>
                </a:xfrm>
                <a:custGeom>
                  <a:avLst/>
                  <a:gdLst>
                    <a:gd name="T0" fmla="*/ 0 w 329"/>
                    <a:gd name="T1" fmla="*/ 0 h 211"/>
                    <a:gd name="T2" fmla="*/ 255 w 329"/>
                    <a:gd name="T3" fmla="*/ 0 h 211"/>
                    <a:gd name="T4" fmla="*/ 255 w 329"/>
                    <a:gd name="T5" fmla="*/ 137 h 211"/>
                    <a:gd name="T6" fmla="*/ 328 w 329"/>
                    <a:gd name="T7" fmla="*/ 137 h 211"/>
                    <a:gd name="T8" fmla="*/ 282 w 329"/>
                    <a:gd name="T9" fmla="*/ 210 h 211"/>
                    <a:gd name="T10" fmla="*/ 200 w 329"/>
                    <a:gd name="T11" fmla="*/ 192 h 211"/>
                    <a:gd name="T12" fmla="*/ 173 w 329"/>
                    <a:gd name="T13" fmla="*/ 82 h 211"/>
                    <a:gd name="T14" fmla="*/ 164 w 329"/>
                    <a:gd name="T15" fmla="*/ 64 h 211"/>
                    <a:gd name="T16" fmla="*/ 100 w 329"/>
                    <a:gd name="T17" fmla="*/ 37 h 211"/>
                    <a:gd name="T18" fmla="*/ 0 w 329"/>
                    <a:gd name="T19" fmla="*/ 91 h 211"/>
                    <a:gd name="T20" fmla="*/ 0 w 329"/>
                    <a:gd name="T21" fmla="*/ 0 h 2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9"/>
                    <a:gd name="T34" fmla="*/ 0 h 211"/>
                    <a:gd name="T35" fmla="*/ 329 w 329"/>
                    <a:gd name="T36" fmla="*/ 211 h 2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9" h="211">
                      <a:moveTo>
                        <a:pt x="0" y="0"/>
                      </a:moveTo>
                      <a:lnTo>
                        <a:pt x="255" y="0"/>
                      </a:lnTo>
                      <a:lnTo>
                        <a:pt x="255" y="137"/>
                      </a:lnTo>
                      <a:lnTo>
                        <a:pt x="328" y="137"/>
                      </a:lnTo>
                      <a:lnTo>
                        <a:pt x="282" y="210"/>
                      </a:lnTo>
                      <a:lnTo>
                        <a:pt x="200" y="192"/>
                      </a:lnTo>
                      <a:lnTo>
                        <a:pt x="173" y="82"/>
                      </a:lnTo>
                      <a:lnTo>
                        <a:pt x="164" y="64"/>
                      </a:lnTo>
                      <a:lnTo>
                        <a:pt x="100" y="37"/>
                      </a:lnTo>
                      <a:lnTo>
                        <a:pt x="0" y="91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94" name="Group 85"/>
              <p:cNvGrpSpPr>
                <a:grpSpLocks/>
              </p:cNvGrpSpPr>
              <p:nvPr/>
            </p:nvGrpSpPr>
            <p:grpSpPr bwMode="auto">
              <a:xfrm>
                <a:off x="1941" y="1211"/>
                <a:ext cx="2702" cy="1297"/>
                <a:chOff x="1941" y="1211"/>
                <a:chExt cx="2702" cy="1297"/>
              </a:xfrm>
            </p:grpSpPr>
            <p:sp>
              <p:nvSpPr>
                <p:cNvPr id="22719" name="Freeform 86"/>
                <p:cNvSpPr>
                  <a:spLocks/>
                </p:cNvSpPr>
                <p:nvPr/>
              </p:nvSpPr>
              <p:spPr bwMode="auto">
                <a:xfrm>
                  <a:off x="2990" y="2123"/>
                  <a:ext cx="549" cy="293"/>
                </a:xfrm>
                <a:custGeom>
                  <a:avLst/>
                  <a:gdLst>
                    <a:gd name="T0" fmla="*/ 0 w 549"/>
                    <a:gd name="T1" fmla="*/ 0 h 293"/>
                    <a:gd name="T2" fmla="*/ 521 w 549"/>
                    <a:gd name="T3" fmla="*/ 0 h 293"/>
                    <a:gd name="T4" fmla="*/ 539 w 549"/>
                    <a:gd name="T5" fmla="*/ 18 h 293"/>
                    <a:gd name="T6" fmla="*/ 511 w 549"/>
                    <a:gd name="T7" fmla="*/ 46 h 293"/>
                    <a:gd name="T8" fmla="*/ 548 w 549"/>
                    <a:gd name="T9" fmla="*/ 82 h 293"/>
                    <a:gd name="T10" fmla="*/ 548 w 549"/>
                    <a:gd name="T11" fmla="*/ 292 h 293"/>
                    <a:gd name="T12" fmla="*/ 0 w 549"/>
                    <a:gd name="T13" fmla="*/ 292 h 293"/>
                    <a:gd name="T14" fmla="*/ 0 w 549"/>
                    <a:gd name="T15" fmla="*/ 0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49"/>
                    <a:gd name="T25" fmla="*/ 0 h 293"/>
                    <a:gd name="T26" fmla="*/ 549 w 549"/>
                    <a:gd name="T27" fmla="*/ 293 h 2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49" h="293">
                      <a:moveTo>
                        <a:pt x="0" y="0"/>
                      </a:moveTo>
                      <a:lnTo>
                        <a:pt x="521" y="0"/>
                      </a:lnTo>
                      <a:lnTo>
                        <a:pt x="539" y="18"/>
                      </a:lnTo>
                      <a:lnTo>
                        <a:pt x="511" y="46"/>
                      </a:lnTo>
                      <a:lnTo>
                        <a:pt x="548" y="82"/>
                      </a:lnTo>
                      <a:lnTo>
                        <a:pt x="548" y="292"/>
                      </a:lnTo>
                      <a:lnTo>
                        <a:pt x="0" y="292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0" name="Freeform 87"/>
                <p:cNvSpPr>
                  <a:spLocks/>
                </p:cNvSpPr>
                <p:nvPr/>
              </p:nvSpPr>
              <p:spPr bwMode="auto">
                <a:xfrm>
                  <a:off x="2844" y="1512"/>
                  <a:ext cx="576" cy="366"/>
                </a:xfrm>
                <a:custGeom>
                  <a:avLst/>
                  <a:gdLst>
                    <a:gd name="T0" fmla="*/ 0 w 576"/>
                    <a:gd name="T1" fmla="*/ 0 h 366"/>
                    <a:gd name="T2" fmla="*/ 566 w 576"/>
                    <a:gd name="T3" fmla="*/ 0 h 366"/>
                    <a:gd name="T4" fmla="*/ 566 w 576"/>
                    <a:gd name="T5" fmla="*/ 27 h 366"/>
                    <a:gd name="T6" fmla="*/ 538 w 576"/>
                    <a:gd name="T7" fmla="*/ 64 h 366"/>
                    <a:gd name="T8" fmla="*/ 575 w 576"/>
                    <a:gd name="T9" fmla="*/ 100 h 366"/>
                    <a:gd name="T10" fmla="*/ 575 w 576"/>
                    <a:gd name="T11" fmla="*/ 265 h 366"/>
                    <a:gd name="T12" fmla="*/ 557 w 576"/>
                    <a:gd name="T13" fmla="*/ 265 h 366"/>
                    <a:gd name="T14" fmla="*/ 557 w 576"/>
                    <a:gd name="T15" fmla="*/ 365 h 366"/>
                    <a:gd name="T16" fmla="*/ 456 w 576"/>
                    <a:gd name="T17" fmla="*/ 338 h 366"/>
                    <a:gd name="T18" fmla="*/ 420 w 576"/>
                    <a:gd name="T19" fmla="*/ 310 h 366"/>
                    <a:gd name="T20" fmla="*/ 0 w 576"/>
                    <a:gd name="T21" fmla="*/ 310 h 366"/>
                    <a:gd name="T22" fmla="*/ 0 w 576"/>
                    <a:gd name="T23" fmla="*/ 0 h 3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6"/>
                    <a:gd name="T37" fmla="*/ 0 h 366"/>
                    <a:gd name="T38" fmla="*/ 576 w 576"/>
                    <a:gd name="T39" fmla="*/ 366 h 36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6" h="366">
                      <a:moveTo>
                        <a:pt x="0" y="0"/>
                      </a:moveTo>
                      <a:lnTo>
                        <a:pt x="566" y="0"/>
                      </a:lnTo>
                      <a:lnTo>
                        <a:pt x="566" y="27"/>
                      </a:lnTo>
                      <a:lnTo>
                        <a:pt x="538" y="64"/>
                      </a:lnTo>
                      <a:lnTo>
                        <a:pt x="575" y="100"/>
                      </a:lnTo>
                      <a:lnTo>
                        <a:pt x="575" y="265"/>
                      </a:lnTo>
                      <a:lnTo>
                        <a:pt x="557" y="265"/>
                      </a:lnTo>
                      <a:lnTo>
                        <a:pt x="557" y="365"/>
                      </a:lnTo>
                      <a:lnTo>
                        <a:pt x="456" y="338"/>
                      </a:lnTo>
                      <a:lnTo>
                        <a:pt x="420" y="310"/>
                      </a:lnTo>
                      <a:lnTo>
                        <a:pt x="0" y="31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1" name="Freeform 88"/>
                <p:cNvSpPr>
                  <a:spLocks/>
                </p:cNvSpPr>
                <p:nvPr/>
              </p:nvSpPr>
              <p:spPr bwMode="auto">
                <a:xfrm>
                  <a:off x="3401" y="1777"/>
                  <a:ext cx="503" cy="284"/>
                </a:xfrm>
                <a:custGeom>
                  <a:avLst/>
                  <a:gdLst>
                    <a:gd name="T0" fmla="*/ 0 w 503"/>
                    <a:gd name="T1" fmla="*/ 0 h 284"/>
                    <a:gd name="T2" fmla="*/ 420 w 503"/>
                    <a:gd name="T3" fmla="*/ 0 h 284"/>
                    <a:gd name="T4" fmla="*/ 438 w 503"/>
                    <a:gd name="T5" fmla="*/ 27 h 284"/>
                    <a:gd name="T6" fmla="*/ 438 w 503"/>
                    <a:gd name="T7" fmla="*/ 64 h 284"/>
                    <a:gd name="T8" fmla="*/ 475 w 503"/>
                    <a:gd name="T9" fmla="*/ 110 h 284"/>
                    <a:gd name="T10" fmla="*/ 502 w 503"/>
                    <a:gd name="T11" fmla="*/ 155 h 284"/>
                    <a:gd name="T12" fmla="*/ 438 w 503"/>
                    <a:gd name="T13" fmla="*/ 201 h 284"/>
                    <a:gd name="T14" fmla="*/ 447 w 503"/>
                    <a:gd name="T15" fmla="*/ 228 h 284"/>
                    <a:gd name="T16" fmla="*/ 402 w 503"/>
                    <a:gd name="T17" fmla="*/ 283 h 284"/>
                    <a:gd name="T18" fmla="*/ 55 w 503"/>
                    <a:gd name="T19" fmla="*/ 283 h 284"/>
                    <a:gd name="T20" fmla="*/ 0 w 503"/>
                    <a:gd name="T21" fmla="*/ 100 h 284"/>
                    <a:gd name="T22" fmla="*/ 0 w 503"/>
                    <a:gd name="T23" fmla="*/ 0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03"/>
                    <a:gd name="T37" fmla="*/ 0 h 284"/>
                    <a:gd name="T38" fmla="*/ 503 w 503"/>
                    <a:gd name="T39" fmla="*/ 284 h 2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03" h="284">
                      <a:moveTo>
                        <a:pt x="0" y="0"/>
                      </a:moveTo>
                      <a:lnTo>
                        <a:pt x="420" y="0"/>
                      </a:lnTo>
                      <a:lnTo>
                        <a:pt x="438" y="27"/>
                      </a:lnTo>
                      <a:lnTo>
                        <a:pt x="438" y="64"/>
                      </a:lnTo>
                      <a:lnTo>
                        <a:pt x="475" y="110"/>
                      </a:lnTo>
                      <a:lnTo>
                        <a:pt x="502" y="155"/>
                      </a:lnTo>
                      <a:lnTo>
                        <a:pt x="438" y="201"/>
                      </a:lnTo>
                      <a:lnTo>
                        <a:pt x="447" y="228"/>
                      </a:lnTo>
                      <a:lnTo>
                        <a:pt x="402" y="283"/>
                      </a:lnTo>
                      <a:lnTo>
                        <a:pt x="55" y="283"/>
                      </a:lnTo>
                      <a:lnTo>
                        <a:pt x="0" y="10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2" name="Freeform 89"/>
                <p:cNvSpPr>
                  <a:spLocks/>
                </p:cNvSpPr>
                <p:nvPr/>
              </p:nvSpPr>
              <p:spPr bwMode="auto">
                <a:xfrm>
                  <a:off x="3355" y="1211"/>
                  <a:ext cx="512" cy="567"/>
                </a:xfrm>
                <a:custGeom>
                  <a:avLst/>
                  <a:gdLst>
                    <a:gd name="T0" fmla="*/ 0 w 512"/>
                    <a:gd name="T1" fmla="*/ 0 h 567"/>
                    <a:gd name="T2" fmla="*/ 173 w 512"/>
                    <a:gd name="T3" fmla="*/ 0 h 567"/>
                    <a:gd name="T4" fmla="*/ 511 w 512"/>
                    <a:gd name="T5" fmla="*/ 73 h 567"/>
                    <a:gd name="T6" fmla="*/ 392 w 512"/>
                    <a:gd name="T7" fmla="*/ 183 h 567"/>
                    <a:gd name="T8" fmla="*/ 347 w 512"/>
                    <a:gd name="T9" fmla="*/ 347 h 567"/>
                    <a:gd name="T10" fmla="*/ 347 w 512"/>
                    <a:gd name="T11" fmla="*/ 438 h 567"/>
                    <a:gd name="T12" fmla="*/ 465 w 512"/>
                    <a:gd name="T13" fmla="*/ 520 h 567"/>
                    <a:gd name="T14" fmla="*/ 475 w 512"/>
                    <a:gd name="T15" fmla="*/ 566 h 567"/>
                    <a:gd name="T16" fmla="*/ 64 w 512"/>
                    <a:gd name="T17" fmla="*/ 566 h 567"/>
                    <a:gd name="T18" fmla="*/ 64 w 512"/>
                    <a:gd name="T19" fmla="*/ 402 h 567"/>
                    <a:gd name="T20" fmla="*/ 37 w 512"/>
                    <a:gd name="T21" fmla="*/ 365 h 567"/>
                    <a:gd name="T22" fmla="*/ 55 w 512"/>
                    <a:gd name="T23" fmla="*/ 338 h 567"/>
                    <a:gd name="T24" fmla="*/ 55 w 512"/>
                    <a:gd name="T25" fmla="*/ 301 h 567"/>
                    <a:gd name="T26" fmla="*/ 46 w 512"/>
                    <a:gd name="T27" fmla="*/ 201 h 567"/>
                    <a:gd name="T28" fmla="*/ 0 w 512"/>
                    <a:gd name="T29" fmla="*/ 0 h 56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12"/>
                    <a:gd name="T46" fmla="*/ 0 h 567"/>
                    <a:gd name="T47" fmla="*/ 512 w 512"/>
                    <a:gd name="T48" fmla="*/ 567 h 56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12" h="567">
                      <a:moveTo>
                        <a:pt x="0" y="0"/>
                      </a:moveTo>
                      <a:lnTo>
                        <a:pt x="173" y="0"/>
                      </a:lnTo>
                      <a:lnTo>
                        <a:pt x="511" y="73"/>
                      </a:lnTo>
                      <a:lnTo>
                        <a:pt x="392" y="183"/>
                      </a:lnTo>
                      <a:lnTo>
                        <a:pt x="347" y="347"/>
                      </a:lnTo>
                      <a:lnTo>
                        <a:pt x="347" y="438"/>
                      </a:lnTo>
                      <a:lnTo>
                        <a:pt x="465" y="520"/>
                      </a:lnTo>
                      <a:lnTo>
                        <a:pt x="475" y="566"/>
                      </a:lnTo>
                      <a:lnTo>
                        <a:pt x="64" y="566"/>
                      </a:lnTo>
                      <a:lnTo>
                        <a:pt x="64" y="402"/>
                      </a:lnTo>
                      <a:lnTo>
                        <a:pt x="37" y="365"/>
                      </a:lnTo>
                      <a:lnTo>
                        <a:pt x="55" y="338"/>
                      </a:lnTo>
                      <a:lnTo>
                        <a:pt x="55" y="301"/>
                      </a:lnTo>
                      <a:lnTo>
                        <a:pt x="46" y="201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3" name="Freeform 90"/>
                <p:cNvSpPr>
                  <a:spLocks/>
                </p:cNvSpPr>
                <p:nvPr/>
              </p:nvSpPr>
              <p:spPr bwMode="auto">
                <a:xfrm>
                  <a:off x="3702" y="1421"/>
                  <a:ext cx="448" cy="457"/>
                </a:xfrm>
                <a:custGeom>
                  <a:avLst/>
                  <a:gdLst>
                    <a:gd name="T0" fmla="*/ 27 w 448"/>
                    <a:gd name="T1" fmla="*/ 36 h 457"/>
                    <a:gd name="T2" fmla="*/ 137 w 448"/>
                    <a:gd name="T3" fmla="*/ 0 h 457"/>
                    <a:gd name="T4" fmla="*/ 164 w 448"/>
                    <a:gd name="T5" fmla="*/ 46 h 457"/>
                    <a:gd name="T6" fmla="*/ 319 w 448"/>
                    <a:gd name="T7" fmla="*/ 119 h 457"/>
                    <a:gd name="T8" fmla="*/ 356 w 448"/>
                    <a:gd name="T9" fmla="*/ 164 h 457"/>
                    <a:gd name="T10" fmla="*/ 365 w 448"/>
                    <a:gd name="T11" fmla="*/ 210 h 457"/>
                    <a:gd name="T12" fmla="*/ 420 w 448"/>
                    <a:gd name="T13" fmla="*/ 192 h 457"/>
                    <a:gd name="T14" fmla="*/ 447 w 448"/>
                    <a:gd name="T15" fmla="*/ 219 h 457"/>
                    <a:gd name="T16" fmla="*/ 392 w 448"/>
                    <a:gd name="T17" fmla="*/ 292 h 457"/>
                    <a:gd name="T18" fmla="*/ 374 w 448"/>
                    <a:gd name="T19" fmla="*/ 456 h 457"/>
                    <a:gd name="T20" fmla="*/ 173 w 448"/>
                    <a:gd name="T21" fmla="*/ 456 h 457"/>
                    <a:gd name="T22" fmla="*/ 137 w 448"/>
                    <a:gd name="T23" fmla="*/ 429 h 457"/>
                    <a:gd name="T24" fmla="*/ 137 w 448"/>
                    <a:gd name="T25" fmla="*/ 383 h 457"/>
                    <a:gd name="T26" fmla="*/ 119 w 448"/>
                    <a:gd name="T27" fmla="*/ 347 h 457"/>
                    <a:gd name="T28" fmla="*/ 119 w 448"/>
                    <a:gd name="T29" fmla="*/ 310 h 457"/>
                    <a:gd name="T30" fmla="*/ 0 w 448"/>
                    <a:gd name="T31" fmla="*/ 228 h 457"/>
                    <a:gd name="T32" fmla="*/ 0 w 448"/>
                    <a:gd name="T33" fmla="*/ 137 h 457"/>
                    <a:gd name="T34" fmla="*/ 27 w 448"/>
                    <a:gd name="T35" fmla="*/ 36 h 4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48"/>
                    <a:gd name="T55" fmla="*/ 0 h 457"/>
                    <a:gd name="T56" fmla="*/ 448 w 448"/>
                    <a:gd name="T57" fmla="*/ 457 h 4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48" h="457">
                      <a:moveTo>
                        <a:pt x="27" y="36"/>
                      </a:moveTo>
                      <a:lnTo>
                        <a:pt x="137" y="0"/>
                      </a:lnTo>
                      <a:lnTo>
                        <a:pt x="164" y="46"/>
                      </a:lnTo>
                      <a:lnTo>
                        <a:pt x="319" y="119"/>
                      </a:lnTo>
                      <a:lnTo>
                        <a:pt x="356" y="164"/>
                      </a:lnTo>
                      <a:lnTo>
                        <a:pt x="365" y="210"/>
                      </a:lnTo>
                      <a:lnTo>
                        <a:pt x="420" y="192"/>
                      </a:lnTo>
                      <a:lnTo>
                        <a:pt x="447" y="219"/>
                      </a:lnTo>
                      <a:lnTo>
                        <a:pt x="392" y="292"/>
                      </a:lnTo>
                      <a:lnTo>
                        <a:pt x="374" y="456"/>
                      </a:lnTo>
                      <a:lnTo>
                        <a:pt x="173" y="456"/>
                      </a:lnTo>
                      <a:lnTo>
                        <a:pt x="137" y="429"/>
                      </a:lnTo>
                      <a:lnTo>
                        <a:pt x="137" y="383"/>
                      </a:lnTo>
                      <a:lnTo>
                        <a:pt x="119" y="347"/>
                      </a:lnTo>
                      <a:lnTo>
                        <a:pt x="119" y="310"/>
                      </a:lnTo>
                      <a:lnTo>
                        <a:pt x="0" y="228"/>
                      </a:lnTo>
                      <a:lnTo>
                        <a:pt x="0" y="137"/>
                      </a:lnTo>
                      <a:lnTo>
                        <a:pt x="27" y="36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4" name="Freeform 91"/>
                <p:cNvSpPr>
                  <a:spLocks/>
                </p:cNvSpPr>
                <p:nvPr/>
              </p:nvSpPr>
              <p:spPr bwMode="auto">
                <a:xfrm>
                  <a:off x="3866" y="1375"/>
                  <a:ext cx="512" cy="248"/>
                </a:xfrm>
                <a:custGeom>
                  <a:avLst/>
                  <a:gdLst>
                    <a:gd name="T0" fmla="*/ 0 w 512"/>
                    <a:gd name="T1" fmla="*/ 82 h 248"/>
                    <a:gd name="T2" fmla="*/ 155 w 512"/>
                    <a:gd name="T3" fmla="*/ 174 h 248"/>
                    <a:gd name="T4" fmla="*/ 192 w 512"/>
                    <a:gd name="T5" fmla="*/ 210 h 248"/>
                    <a:gd name="T6" fmla="*/ 201 w 512"/>
                    <a:gd name="T7" fmla="*/ 247 h 248"/>
                    <a:gd name="T8" fmla="*/ 292 w 512"/>
                    <a:gd name="T9" fmla="*/ 165 h 248"/>
                    <a:gd name="T10" fmla="*/ 511 w 512"/>
                    <a:gd name="T11" fmla="*/ 128 h 248"/>
                    <a:gd name="T12" fmla="*/ 411 w 512"/>
                    <a:gd name="T13" fmla="*/ 64 h 248"/>
                    <a:gd name="T14" fmla="*/ 283 w 512"/>
                    <a:gd name="T15" fmla="*/ 119 h 248"/>
                    <a:gd name="T16" fmla="*/ 155 w 512"/>
                    <a:gd name="T17" fmla="*/ 73 h 248"/>
                    <a:gd name="T18" fmla="*/ 228 w 512"/>
                    <a:gd name="T19" fmla="*/ 9 h 248"/>
                    <a:gd name="T20" fmla="*/ 164 w 512"/>
                    <a:gd name="T21" fmla="*/ 0 h 248"/>
                    <a:gd name="T22" fmla="*/ 0 w 512"/>
                    <a:gd name="T23" fmla="*/ 82 h 2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12"/>
                    <a:gd name="T37" fmla="*/ 0 h 248"/>
                    <a:gd name="T38" fmla="*/ 512 w 512"/>
                    <a:gd name="T39" fmla="*/ 248 h 2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12" h="248">
                      <a:moveTo>
                        <a:pt x="0" y="82"/>
                      </a:moveTo>
                      <a:lnTo>
                        <a:pt x="155" y="174"/>
                      </a:lnTo>
                      <a:lnTo>
                        <a:pt x="192" y="210"/>
                      </a:lnTo>
                      <a:lnTo>
                        <a:pt x="201" y="247"/>
                      </a:lnTo>
                      <a:lnTo>
                        <a:pt x="292" y="165"/>
                      </a:lnTo>
                      <a:lnTo>
                        <a:pt x="511" y="128"/>
                      </a:lnTo>
                      <a:lnTo>
                        <a:pt x="411" y="64"/>
                      </a:lnTo>
                      <a:lnTo>
                        <a:pt x="283" y="119"/>
                      </a:lnTo>
                      <a:lnTo>
                        <a:pt x="155" y="73"/>
                      </a:lnTo>
                      <a:lnTo>
                        <a:pt x="228" y="9"/>
                      </a:lnTo>
                      <a:lnTo>
                        <a:pt x="164" y="0"/>
                      </a:lnTo>
                      <a:lnTo>
                        <a:pt x="0" y="82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5" name="Freeform 92"/>
                <p:cNvSpPr>
                  <a:spLocks/>
                </p:cNvSpPr>
                <p:nvPr/>
              </p:nvSpPr>
              <p:spPr bwMode="auto">
                <a:xfrm>
                  <a:off x="4158" y="1567"/>
                  <a:ext cx="339" cy="384"/>
                </a:xfrm>
                <a:custGeom>
                  <a:avLst/>
                  <a:gdLst>
                    <a:gd name="T0" fmla="*/ 164 w 339"/>
                    <a:gd name="T1" fmla="*/ 0 h 384"/>
                    <a:gd name="T2" fmla="*/ 265 w 339"/>
                    <a:gd name="T3" fmla="*/ 27 h 384"/>
                    <a:gd name="T4" fmla="*/ 292 w 339"/>
                    <a:gd name="T5" fmla="*/ 109 h 384"/>
                    <a:gd name="T6" fmla="*/ 228 w 339"/>
                    <a:gd name="T7" fmla="*/ 173 h 384"/>
                    <a:gd name="T8" fmla="*/ 247 w 339"/>
                    <a:gd name="T9" fmla="*/ 201 h 384"/>
                    <a:gd name="T10" fmla="*/ 301 w 339"/>
                    <a:gd name="T11" fmla="*/ 164 h 384"/>
                    <a:gd name="T12" fmla="*/ 329 w 339"/>
                    <a:gd name="T13" fmla="*/ 173 h 384"/>
                    <a:gd name="T14" fmla="*/ 338 w 339"/>
                    <a:gd name="T15" fmla="*/ 274 h 384"/>
                    <a:gd name="T16" fmla="*/ 274 w 339"/>
                    <a:gd name="T17" fmla="*/ 365 h 384"/>
                    <a:gd name="T18" fmla="*/ 274 w 339"/>
                    <a:gd name="T19" fmla="*/ 383 h 384"/>
                    <a:gd name="T20" fmla="*/ 0 w 339"/>
                    <a:gd name="T21" fmla="*/ 383 h 384"/>
                    <a:gd name="T22" fmla="*/ 37 w 339"/>
                    <a:gd name="T23" fmla="*/ 274 h 384"/>
                    <a:gd name="T24" fmla="*/ 18 w 339"/>
                    <a:gd name="T25" fmla="*/ 192 h 384"/>
                    <a:gd name="T26" fmla="*/ 55 w 339"/>
                    <a:gd name="T27" fmla="*/ 100 h 384"/>
                    <a:gd name="T28" fmla="*/ 164 w 339"/>
                    <a:gd name="T29" fmla="*/ 0 h 38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39"/>
                    <a:gd name="T46" fmla="*/ 0 h 384"/>
                    <a:gd name="T47" fmla="*/ 339 w 339"/>
                    <a:gd name="T48" fmla="*/ 384 h 38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39" h="384">
                      <a:moveTo>
                        <a:pt x="164" y="0"/>
                      </a:moveTo>
                      <a:lnTo>
                        <a:pt x="265" y="27"/>
                      </a:lnTo>
                      <a:lnTo>
                        <a:pt x="292" y="109"/>
                      </a:lnTo>
                      <a:lnTo>
                        <a:pt x="228" y="173"/>
                      </a:lnTo>
                      <a:lnTo>
                        <a:pt x="247" y="201"/>
                      </a:lnTo>
                      <a:lnTo>
                        <a:pt x="301" y="164"/>
                      </a:lnTo>
                      <a:lnTo>
                        <a:pt x="329" y="173"/>
                      </a:lnTo>
                      <a:lnTo>
                        <a:pt x="338" y="274"/>
                      </a:lnTo>
                      <a:lnTo>
                        <a:pt x="274" y="365"/>
                      </a:lnTo>
                      <a:lnTo>
                        <a:pt x="274" y="383"/>
                      </a:lnTo>
                      <a:lnTo>
                        <a:pt x="0" y="383"/>
                      </a:lnTo>
                      <a:lnTo>
                        <a:pt x="37" y="274"/>
                      </a:lnTo>
                      <a:lnTo>
                        <a:pt x="18" y="192"/>
                      </a:lnTo>
                      <a:lnTo>
                        <a:pt x="55" y="100"/>
                      </a:lnTo>
                      <a:lnTo>
                        <a:pt x="164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6" name="Freeform 93"/>
                <p:cNvSpPr>
                  <a:spLocks/>
                </p:cNvSpPr>
                <p:nvPr/>
              </p:nvSpPr>
              <p:spPr bwMode="auto">
                <a:xfrm>
                  <a:off x="3802" y="1877"/>
                  <a:ext cx="302" cy="530"/>
                </a:xfrm>
                <a:custGeom>
                  <a:avLst/>
                  <a:gdLst>
                    <a:gd name="T0" fmla="*/ 73 w 302"/>
                    <a:gd name="T1" fmla="*/ 0 h 530"/>
                    <a:gd name="T2" fmla="*/ 274 w 302"/>
                    <a:gd name="T3" fmla="*/ 0 h 530"/>
                    <a:gd name="T4" fmla="*/ 301 w 302"/>
                    <a:gd name="T5" fmla="*/ 82 h 530"/>
                    <a:gd name="T6" fmla="*/ 301 w 302"/>
                    <a:gd name="T7" fmla="*/ 347 h 530"/>
                    <a:gd name="T8" fmla="*/ 301 w 302"/>
                    <a:gd name="T9" fmla="*/ 374 h 530"/>
                    <a:gd name="T10" fmla="*/ 265 w 302"/>
                    <a:gd name="T11" fmla="*/ 420 h 530"/>
                    <a:gd name="T12" fmla="*/ 255 w 302"/>
                    <a:gd name="T13" fmla="*/ 474 h 530"/>
                    <a:gd name="T14" fmla="*/ 182 w 302"/>
                    <a:gd name="T15" fmla="*/ 529 h 530"/>
                    <a:gd name="T16" fmla="*/ 146 w 302"/>
                    <a:gd name="T17" fmla="*/ 511 h 530"/>
                    <a:gd name="T18" fmla="*/ 73 w 302"/>
                    <a:gd name="T19" fmla="*/ 401 h 530"/>
                    <a:gd name="T20" fmla="*/ 91 w 302"/>
                    <a:gd name="T21" fmla="*/ 365 h 530"/>
                    <a:gd name="T22" fmla="*/ 64 w 302"/>
                    <a:gd name="T23" fmla="*/ 347 h 530"/>
                    <a:gd name="T24" fmla="*/ 0 w 302"/>
                    <a:gd name="T25" fmla="*/ 246 h 530"/>
                    <a:gd name="T26" fmla="*/ 0 w 302"/>
                    <a:gd name="T27" fmla="*/ 173 h 530"/>
                    <a:gd name="T28" fmla="*/ 46 w 302"/>
                    <a:gd name="T29" fmla="*/ 128 h 530"/>
                    <a:gd name="T30" fmla="*/ 36 w 302"/>
                    <a:gd name="T31" fmla="*/ 91 h 530"/>
                    <a:gd name="T32" fmla="*/ 91 w 302"/>
                    <a:gd name="T33" fmla="*/ 55 h 530"/>
                    <a:gd name="T34" fmla="*/ 73 w 302"/>
                    <a:gd name="T35" fmla="*/ 0 h 53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02"/>
                    <a:gd name="T55" fmla="*/ 0 h 530"/>
                    <a:gd name="T56" fmla="*/ 302 w 302"/>
                    <a:gd name="T57" fmla="*/ 530 h 53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02" h="530">
                      <a:moveTo>
                        <a:pt x="73" y="0"/>
                      </a:moveTo>
                      <a:lnTo>
                        <a:pt x="274" y="0"/>
                      </a:lnTo>
                      <a:lnTo>
                        <a:pt x="301" y="82"/>
                      </a:lnTo>
                      <a:lnTo>
                        <a:pt x="301" y="347"/>
                      </a:lnTo>
                      <a:lnTo>
                        <a:pt x="301" y="374"/>
                      </a:lnTo>
                      <a:lnTo>
                        <a:pt x="265" y="420"/>
                      </a:lnTo>
                      <a:lnTo>
                        <a:pt x="255" y="474"/>
                      </a:lnTo>
                      <a:lnTo>
                        <a:pt x="182" y="529"/>
                      </a:lnTo>
                      <a:lnTo>
                        <a:pt x="146" y="511"/>
                      </a:lnTo>
                      <a:lnTo>
                        <a:pt x="73" y="401"/>
                      </a:lnTo>
                      <a:lnTo>
                        <a:pt x="91" y="365"/>
                      </a:lnTo>
                      <a:lnTo>
                        <a:pt x="64" y="347"/>
                      </a:lnTo>
                      <a:lnTo>
                        <a:pt x="0" y="246"/>
                      </a:lnTo>
                      <a:lnTo>
                        <a:pt x="0" y="173"/>
                      </a:lnTo>
                      <a:lnTo>
                        <a:pt x="46" y="128"/>
                      </a:lnTo>
                      <a:lnTo>
                        <a:pt x="36" y="91"/>
                      </a:lnTo>
                      <a:lnTo>
                        <a:pt x="91" y="55"/>
                      </a:lnTo>
                      <a:lnTo>
                        <a:pt x="73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7" name="Freeform 94"/>
                <p:cNvSpPr>
                  <a:spLocks/>
                </p:cNvSpPr>
                <p:nvPr/>
              </p:nvSpPr>
              <p:spPr bwMode="auto">
                <a:xfrm>
                  <a:off x="3456" y="2060"/>
                  <a:ext cx="530" cy="448"/>
                </a:xfrm>
                <a:custGeom>
                  <a:avLst/>
                  <a:gdLst>
                    <a:gd name="T0" fmla="*/ 0 w 530"/>
                    <a:gd name="T1" fmla="*/ 0 h 448"/>
                    <a:gd name="T2" fmla="*/ 347 w 530"/>
                    <a:gd name="T3" fmla="*/ 0 h 448"/>
                    <a:gd name="T4" fmla="*/ 347 w 530"/>
                    <a:gd name="T5" fmla="*/ 55 h 448"/>
                    <a:gd name="T6" fmla="*/ 410 w 530"/>
                    <a:gd name="T7" fmla="*/ 164 h 448"/>
                    <a:gd name="T8" fmla="*/ 438 w 530"/>
                    <a:gd name="T9" fmla="*/ 182 h 448"/>
                    <a:gd name="T10" fmla="*/ 420 w 530"/>
                    <a:gd name="T11" fmla="*/ 219 h 448"/>
                    <a:gd name="T12" fmla="*/ 493 w 530"/>
                    <a:gd name="T13" fmla="*/ 328 h 448"/>
                    <a:gd name="T14" fmla="*/ 529 w 530"/>
                    <a:gd name="T15" fmla="*/ 347 h 448"/>
                    <a:gd name="T16" fmla="*/ 483 w 530"/>
                    <a:gd name="T17" fmla="*/ 447 h 448"/>
                    <a:gd name="T18" fmla="*/ 438 w 530"/>
                    <a:gd name="T19" fmla="*/ 447 h 448"/>
                    <a:gd name="T20" fmla="*/ 447 w 530"/>
                    <a:gd name="T21" fmla="*/ 401 h 448"/>
                    <a:gd name="T22" fmla="*/ 100 w 530"/>
                    <a:gd name="T23" fmla="*/ 401 h 448"/>
                    <a:gd name="T24" fmla="*/ 82 w 530"/>
                    <a:gd name="T25" fmla="*/ 356 h 448"/>
                    <a:gd name="T26" fmla="*/ 82 w 530"/>
                    <a:gd name="T27" fmla="*/ 146 h 448"/>
                    <a:gd name="T28" fmla="*/ 46 w 530"/>
                    <a:gd name="T29" fmla="*/ 109 h 448"/>
                    <a:gd name="T30" fmla="*/ 73 w 530"/>
                    <a:gd name="T31" fmla="*/ 82 h 448"/>
                    <a:gd name="T32" fmla="*/ 0 w 530"/>
                    <a:gd name="T33" fmla="*/ 0 h 4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0"/>
                    <a:gd name="T52" fmla="*/ 0 h 448"/>
                    <a:gd name="T53" fmla="*/ 530 w 530"/>
                    <a:gd name="T54" fmla="*/ 448 h 4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0" h="448">
                      <a:moveTo>
                        <a:pt x="0" y="0"/>
                      </a:moveTo>
                      <a:lnTo>
                        <a:pt x="347" y="0"/>
                      </a:lnTo>
                      <a:lnTo>
                        <a:pt x="347" y="55"/>
                      </a:lnTo>
                      <a:lnTo>
                        <a:pt x="410" y="164"/>
                      </a:lnTo>
                      <a:lnTo>
                        <a:pt x="438" y="182"/>
                      </a:lnTo>
                      <a:lnTo>
                        <a:pt x="420" y="219"/>
                      </a:lnTo>
                      <a:lnTo>
                        <a:pt x="493" y="328"/>
                      </a:lnTo>
                      <a:lnTo>
                        <a:pt x="529" y="347"/>
                      </a:lnTo>
                      <a:lnTo>
                        <a:pt x="483" y="447"/>
                      </a:lnTo>
                      <a:lnTo>
                        <a:pt x="438" y="447"/>
                      </a:lnTo>
                      <a:lnTo>
                        <a:pt x="447" y="401"/>
                      </a:lnTo>
                      <a:lnTo>
                        <a:pt x="100" y="401"/>
                      </a:lnTo>
                      <a:lnTo>
                        <a:pt x="82" y="356"/>
                      </a:lnTo>
                      <a:lnTo>
                        <a:pt x="82" y="146"/>
                      </a:lnTo>
                      <a:lnTo>
                        <a:pt x="46" y="109"/>
                      </a:lnTo>
                      <a:lnTo>
                        <a:pt x="73" y="82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8" name="Freeform 95"/>
                <p:cNvSpPr>
                  <a:spLocks/>
                </p:cNvSpPr>
                <p:nvPr/>
              </p:nvSpPr>
              <p:spPr bwMode="auto">
                <a:xfrm>
                  <a:off x="4058" y="1950"/>
                  <a:ext cx="247" cy="403"/>
                </a:xfrm>
                <a:custGeom>
                  <a:avLst/>
                  <a:gdLst>
                    <a:gd name="T0" fmla="*/ 46 w 247"/>
                    <a:gd name="T1" fmla="*/ 0 h 403"/>
                    <a:gd name="T2" fmla="*/ 64 w 247"/>
                    <a:gd name="T3" fmla="*/ 18 h 403"/>
                    <a:gd name="T4" fmla="*/ 100 w 247"/>
                    <a:gd name="T5" fmla="*/ 0 h 403"/>
                    <a:gd name="T6" fmla="*/ 246 w 247"/>
                    <a:gd name="T7" fmla="*/ 0 h 403"/>
                    <a:gd name="T8" fmla="*/ 246 w 247"/>
                    <a:gd name="T9" fmla="*/ 247 h 403"/>
                    <a:gd name="T10" fmla="*/ 155 w 247"/>
                    <a:gd name="T11" fmla="*/ 365 h 403"/>
                    <a:gd name="T12" fmla="*/ 0 w 247"/>
                    <a:gd name="T13" fmla="*/ 402 h 403"/>
                    <a:gd name="T14" fmla="*/ 9 w 247"/>
                    <a:gd name="T15" fmla="*/ 347 h 403"/>
                    <a:gd name="T16" fmla="*/ 46 w 247"/>
                    <a:gd name="T17" fmla="*/ 302 h 403"/>
                    <a:gd name="T18" fmla="*/ 46 w 247"/>
                    <a:gd name="T19" fmla="*/ 0 h 4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7"/>
                    <a:gd name="T31" fmla="*/ 0 h 403"/>
                    <a:gd name="T32" fmla="*/ 247 w 247"/>
                    <a:gd name="T33" fmla="*/ 403 h 4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7" h="403">
                      <a:moveTo>
                        <a:pt x="46" y="0"/>
                      </a:moveTo>
                      <a:lnTo>
                        <a:pt x="64" y="18"/>
                      </a:lnTo>
                      <a:lnTo>
                        <a:pt x="100" y="0"/>
                      </a:lnTo>
                      <a:lnTo>
                        <a:pt x="246" y="0"/>
                      </a:lnTo>
                      <a:lnTo>
                        <a:pt x="246" y="247"/>
                      </a:lnTo>
                      <a:lnTo>
                        <a:pt x="155" y="365"/>
                      </a:lnTo>
                      <a:lnTo>
                        <a:pt x="0" y="402"/>
                      </a:lnTo>
                      <a:lnTo>
                        <a:pt x="9" y="347"/>
                      </a:lnTo>
                      <a:lnTo>
                        <a:pt x="46" y="302"/>
                      </a:lnTo>
                      <a:lnTo>
                        <a:pt x="46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9" name="Freeform 96"/>
                <p:cNvSpPr>
                  <a:spLocks/>
                </p:cNvSpPr>
                <p:nvPr/>
              </p:nvSpPr>
              <p:spPr bwMode="auto">
                <a:xfrm>
                  <a:off x="4304" y="1932"/>
                  <a:ext cx="339" cy="348"/>
                </a:xfrm>
                <a:custGeom>
                  <a:avLst/>
                  <a:gdLst>
                    <a:gd name="T0" fmla="*/ 0 w 339"/>
                    <a:gd name="T1" fmla="*/ 18 h 348"/>
                    <a:gd name="T2" fmla="*/ 128 w 339"/>
                    <a:gd name="T3" fmla="*/ 18 h 348"/>
                    <a:gd name="T4" fmla="*/ 174 w 339"/>
                    <a:gd name="T5" fmla="*/ 46 h 348"/>
                    <a:gd name="T6" fmla="*/ 247 w 339"/>
                    <a:gd name="T7" fmla="*/ 46 h 348"/>
                    <a:gd name="T8" fmla="*/ 338 w 339"/>
                    <a:gd name="T9" fmla="*/ 0 h 348"/>
                    <a:gd name="T10" fmla="*/ 338 w 339"/>
                    <a:gd name="T11" fmla="*/ 146 h 348"/>
                    <a:gd name="T12" fmla="*/ 329 w 339"/>
                    <a:gd name="T13" fmla="*/ 155 h 348"/>
                    <a:gd name="T14" fmla="*/ 283 w 339"/>
                    <a:gd name="T15" fmla="*/ 247 h 348"/>
                    <a:gd name="T16" fmla="*/ 256 w 339"/>
                    <a:gd name="T17" fmla="*/ 247 h 348"/>
                    <a:gd name="T18" fmla="*/ 174 w 339"/>
                    <a:gd name="T19" fmla="*/ 347 h 348"/>
                    <a:gd name="T20" fmla="*/ 146 w 339"/>
                    <a:gd name="T21" fmla="*/ 320 h 348"/>
                    <a:gd name="T22" fmla="*/ 100 w 339"/>
                    <a:gd name="T23" fmla="*/ 329 h 348"/>
                    <a:gd name="T24" fmla="*/ 0 w 339"/>
                    <a:gd name="T25" fmla="*/ 247 h 348"/>
                    <a:gd name="T26" fmla="*/ 0 w 339"/>
                    <a:gd name="T27" fmla="*/ 18 h 3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9"/>
                    <a:gd name="T43" fmla="*/ 0 h 348"/>
                    <a:gd name="T44" fmla="*/ 339 w 339"/>
                    <a:gd name="T45" fmla="*/ 348 h 34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9" h="348">
                      <a:moveTo>
                        <a:pt x="0" y="18"/>
                      </a:moveTo>
                      <a:lnTo>
                        <a:pt x="128" y="18"/>
                      </a:lnTo>
                      <a:lnTo>
                        <a:pt x="174" y="46"/>
                      </a:lnTo>
                      <a:lnTo>
                        <a:pt x="247" y="46"/>
                      </a:lnTo>
                      <a:lnTo>
                        <a:pt x="338" y="0"/>
                      </a:lnTo>
                      <a:lnTo>
                        <a:pt x="338" y="146"/>
                      </a:lnTo>
                      <a:lnTo>
                        <a:pt x="329" y="155"/>
                      </a:lnTo>
                      <a:lnTo>
                        <a:pt x="283" y="247"/>
                      </a:lnTo>
                      <a:lnTo>
                        <a:pt x="256" y="247"/>
                      </a:lnTo>
                      <a:lnTo>
                        <a:pt x="174" y="347"/>
                      </a:lnTo>
                      <a:lnTo>
                        <a:pt x="146" y="320"/>
                      </a:lnTo>
                      <a:lnTo>
                        <a:pt x="100" y="329"/>
                      </a:lnTo>
                      <a:lnTo>
                        <a:pt x="0" y="247"/>
                      </a:lnTo>
                      <a:lnTo>
                        <a:pt x="0" y="1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0" name="Freeform 97"/>
                <p:cNvSpPr>
                  <a:spLocks/>
                </p:cNvSpPr>
                <p:nvPr/>
              </p:nvSpPr>
              <p:spPr bwMode="auto">
                <a:xfrm>
                  <a:off x="1941" y="1211"/>
                  <a:ext cx="904" cy="475"/>
                </a:xfrm>
                <a:custGeom>
                  <a:avLst/>
                  <a:gdLst>
                    <a:gd name="T0" fmla="*/ 0 w 904"/>
                    <a:gd name="T1" fmla="*/ 0 h 475"/>
                    <a:gd name="T2" fmla="*/ 903 w 904"/>
                    <a:gd name="T3" fmla="*/ 0 h 475"/>
                    <a:gd name="T4" fmla="*/ 903 w 904"/>
                    <a:gd name="T5" fmla="*/ 410 h 475"/>
                    <a:gd name="T6" fmla="*/ 374 w 904"/>
                    <a:gd name="T7" fmla="*/ 410 h 475"/>
                    <a:gd name="T8" fmla="*/ 374 w 904"/>
                    <a:gd name="T9" fmla="*/ 438 h 475"/>
                    <a:gd name="T10" fmla="*/ 246 w 904"/>
                    <a:gd name="T11" fmla="*/ 474 h 475"/>
                    <a:gd name="T12" fmla="*/ 164 w 904"/>
                    <a:gd name="T13" fmla="*/ 337 h 475"/>
                    <a:gd name="T14" fmla="*/ 119 w 904"/>
                    <a:gd name="T15" fmla="*/ 356 h 475"/>
                    <a:gd name="T16" fmla="*/ 109 w 904"/>
                    <a:gd name="T17" fmla="*/ 337 h 475"/>
                    <a:gd name="T18" fmla="*/ 137 w 904"/>
                    <a:gd name="T19" fmla="*/ 264 h 475"/>
                    <a:gd name="T20" fmla="*/ 0 w 904"/>
                    <a:gd name="T21" fmla="*/ 119 h 475"/>
                    <a:gd name="T22" fmla="*/ 0 w 904"/>
                    <a:gd name="T23" fmla="*/ 0 h 4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04"/>
                    <a:gd name="T37" fmla="*/ 0 h 475"/>
                    <a:gd name="T38" fmla="*/ 904 w 904"/>
                    <a:gd name="T39" fmla="*/ 475 h 47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04" h="475">
                      <a:moveTo>
                        <a:pt x="0" y="0"/>
                      </a:moveTo>
                      <a:lnTo>
                        <a:pt x="903" y="0"/>
                      </a:lnTo>
                      <a:lnTo>
                        <a:pt x="903" y="410"/>
                      </a:lnTo>
                      <a:lnTo>
                        <a:pt x="374" y="410"/>
                      </a:lnTo>
                      <a:lnTo>
                        <a:pt x="374" y="438"/>
                      </a:lnTo>
                      <a:lnTo>
                        <a:pt x="246" y="474"/>
                      </a:lnTo>
                      <a:lnTo>
                        <a:pt x="164" y="337"/>
                      </a:lnTo>
                      <a:lnTo>
                        <a:pt x="119" y="356"/>
                      </a:lnTo>
                      <a:lnTo>
                        <a:pt x="109" y="337"/>
                      </a:lnTo>
                      <a:lnTo>
                        <a:pt x="137" y="264"/>
                      </a:lnTo>
                      <a:lnTo>
                        <a:pt x="0" y="119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1" name="Freeform 98"/>
                <p:cNvSpPr>
                  <a:spLocks/>
                </p:cNvSpPr>
                <p:nvPr/>
              </p:nvSpPr>
              <p:spPr bwMode="auto">
                <a:xfrm>
                  <a:off x="2315" y="1622"/>
                  <a:ext cx="530" cy="402"/>
                </a:xfrm>
                <a:custGeom>
                  <a:avLst/>
                  <a:gdLst>
                    <a:gd name="T0" fmla="*/ 0 w 530"/>
                    <a:gd name="T1" fmla="*/ 0 h 402"/>
                    <a:gd name="T2" fmla="*/ 529 w 530"/>
                    <a:gd name="T3" fmla="*/ 0 h 402"/>
                    <a:gd name="T4" fmla="*/ 529 w 530"/>
                    <a:gd name="T5" fmla="*/ 401 h 402"/>
                    <a:gd name="T6" fmla="*/ 0 w 530"/>
                    <a:gd name="T7" fmla="*/ 401 h 402"/>
                    <a:gd name="T8" fmla="*/ 0 w 530"/>
                    <a:gd name="T9" fmla="*/ 0 h 4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0"/>
                    <a:gd name="T16" fmla="*/ 0 h 402"/>
                    <a:gd name="T17" fmla="*/ 530 w 530"/>
                    <a:gd name="T18" fmla="*/ 402 h 4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0" h="402">
                      <a:moveTo>
                        <a:pt x="0" y="0"/>
                      </a:moveTo>
                      <a:lnTo>
                        <a:pt x="529" y="0"/>
                      </a:lnTo>
                      <a:lnTo>
                        <a:pt x="529" y="401"/>
                      </a:lnTo>
                      <a:lnTo>
                        <a:pt x="0" y="401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2" name="Freeform 99"/>
                <p:cNvSpPr>
                  <a:spLocks/>
                </p:cNvSpPr>
                <p:nvPr/>
              </p:nvSpPr>
              <p:spPr bwMode="auto">
                <a:xfrm>
                  <a:off x="2844" y="1211"/>
                  <a:ext cx="567" cy="302"/>
                </a:xfrm>
                <a:custGeom>
                  <a:avLst/>
                  <a:gdLst>
                    <a:gd name="T0" fmla="*/ 0 w 567"/>
                    <a:gd name="T1" fmla="*/ 0 h 302"/>
                    <a:gd name="T2" fmla="*/ 511 w 567"/>
                    <a:gd name="T3" fmla="*/ 0 h 302"/>
                    <a:gd name="T4" fmla="*/ 557 w 567"/>
                    <a:gd name="T5" fmla="*/ 228 h 302"/>
                    <a:gd name="T6" fmla="*/ 566 w 567"/>
                    <a:gd name="T7" fmla="*/ 301 h 302"/>
                    <a:gd name="T8" fmla="*/ 0 w 567"/>
                    <a:gd name="T9" fmla="*/ 301 h 302"/>
                    <a:gd name="T10" fmla="*/ 0 w 567"/>
                    <a:gd name="T11" fmla="*/ 0 h 3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7"/>
                    <a:gd name="T19" fmla="*/ 0 h 302"/>
                    <a:gd name="T20" fmla="*/ 567 w 567"/>
                    <a:gd name="T21" fmla="*/ 302 h 3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7" h="302">
                      <a:moveTo>
                        <a:pt x="0" y="0"/>
                      </a:moveTo>
                      <a:lnTo>
                        <a:pt x="511" y="0"/>
                      </a:lnTo>
                      <a:lnTo>
                        <a:pt x="557" y="228"/>
                      </a:lnTo>
                      <a:lnTo>
                        <a:pt x="566" y="301"/>
                      </a:lnTo>
                      <a:lnTo>
                        <a:pt x="0" y="301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3" name="Freeform 100"/>
                <p:cNvSpPr>
                  <a:spLocks/>
                </p:cNvSpPr>
                <p:nvPr/>
              </p:nvSpPr>
              <p:spPr bwMode="auto">
                <a:xfrm>
                  <a:off x="2844" y="1822"/>
                  <a:ext cx="667" cy="302"/>
                </a:xfrm>
                <a:custGeom>
                  <a:avLst/>
                  <a:gdLst>
                    <a:gd name="T0" fmla="*/ 0 w 667"/>
                    <a:gd name="T1" fmla="*/ 0 h 302"/>
                    <a:gd name="T2" fmla="*/ 420 w 667"/>
                    <a:gd name="T3" fmla="*/ 0 h 302"/>
                    <a:gd name="T4" fmla="*/ 456 w 667"/>
                    <a:gd name="T5" fmla="*/ 27 h 302"/>
                    <a:gd name="T6" fmla="*/ 557 w 667"/>
                    <a:gd name="T7" fmla="*/ 55 h 302"/>
                    <a:gd name="T8" fmla="*/ 611 w 667"/>
                    <a:gd name="T9" fmla="*/ 237 h 302"/>
                    <a:gd name="T10" fmla="*/ 666 w 667"/>
                    <a:gd name="T11" fmla="*/ 301 h 302"/>
                    <a:gd name="T12" fmla="*/ 146 w 667"/>
                    <a:gd name="T13" fmla="*/ 301 h 302"/>
                    <a:gd name="T14" fmla="*/ 146 w 667"/>
                    <a:gd name="T15" fmla="*/ 201 h 302"/>
                    <a:gd name="T16" fmla="*/ 0 w 667"/>
                    <a:gd name="T17" fmla="*/ 201 h 302"/>
                    <a:gd name="T18" fmla="*/ 0 w 667"/>
                    <a:gd name="T19" fmla="*/ 0 h 3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67"/>
                    <a:gd name="T31" fmla="*/ 0 h 302"/>
                    <a:gd name="T32" fmla="*/ 667 w 667"/>
                    <a:gd name="T33" fmla="*/ 302 h 3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67" h="302">
                      <a:moveTo>
                        <a:pt x="0" y="0"/>
                      </a:moveTo>
                      <a:lnTo>
                        <a:pt x="420" y="0"/>
                      </a:lnTo>
                      <a:lnTo>
                        <a:pt x="456" y="27"/>
                      </a:lnTo>
                      <a:lnTo>
                        <a:pt x="557" y="55"/>
                      </a:lnTo>
                      <a:lnTo>
                        <a:pt x="611" y="237"/>
                      </a:lnTo>
                      <a:lnTo>
                        <a:pt x="666" y="301"/>
                      </a:lnTo>
                      <a:lnTo>
                        <a:pt x="146" y="301"/>
                      </a:lnTo>
                      <a:lnTo>
                        <a:pt x="146" y="201"/>
                      </a:lnTo>
                      <a:lnTo>
                        <a:pt x="0" y="201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4" name="Freeform 101"/>
                <p:cNvSpPr>
                  <a:spLocks/>
                </p:cNvSpPr>
                <p:nvPr/>
              </p:nvSpPr>
              <p:spPr bwMode="auto">
                <a:xfrm>
                  <a:off x="2470" y="2023"/>
                  <a:ext cx="521" cy="384"/>
                </a:xfrm>
                <a:custGeom>
                  <a:avLst/>
                  <a:gdLst>
                    <a:gd name="T0" fmla="*/ 0 w 521"/>
                    <a:gd name="T1" fmla="*/ 0 h 384"/>
                    <a:gd name="T2" fmla="*/ 520 w 521"/>
                    <a:gd name="T3" fmla="*/ 0 h 384"/>
                    <a:gd name="T4" fmla="*/ 520 w 521"/>
                    <a:gd name="T5" fmla="*/ 383 h 384"/>
                    <a:gd name="T6" fmla="*/ 0 w 521"/>
                    <a:gd name="T7" fmla="*/ 383 h 384"/>
                    <a:gd name="T8" fmla="*/ 0 w 521"/>
                    <a:gd name="T9" fmla="*/ 0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1"/>
                    <a:gd name="T16" fmla="*/ 0 h 384"/>
                    <a:gd name="T17" fmla="*/ 521 w 521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1" h="384">
                      <a:moveTo>
                        <a:pt x="0" y="0"/>
                      </a:moveTo>
                      <a:lnTo>
                        <a:pt x="520" y="0"/>
                      </a:lnTo>
                      <a:lnTo>
                        <a:pt x="520" y="383"/>
                      </a:lnTo>
                      <a:lnTo>
                        <a:pt x="0" y="38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95" name="Group 102"/>
              <p:cNvGrpSpPr>
                <a:grpSpLocks/>
              </p:cNvGrpSpPr>
              <p:nvPr/>
            </p:nvGrpSpPr>
            <p:grpSpPr bwMode="auto">
              <a:xfrm>
                <a:off x="2470" y="2087"/>
                <a:ext cx="2547" cy="1443"/>
                <a:chOff x="2470" y="2087"/>
                <a:chExt cx="2547" cy="1443"/>
              </a:xfrm>
            </p:grpSpPr>
            <p:sp>
              <p:nvSpPr>
                <p:cNvPr id="22704" name="Freeform 103"/>
                <p:cNvSpPr>
                  <a:spLocks/>
                </p:cNvSpPr>
                <p:nvPr/>
              </p:nvSpPr>
              <p:spPr bwMode="auto">
                <a:xfrm>
                  <a:off x="4478" y="2087"/>
                  <a:ext cx="411" cy="302"/>
                </a:xfrm>
                <a:custGeom>
                  <a:avLst/>
                  <a:gdLst>
                    <a:gd name="T0" fmla="*/ 164 w 411"/>
                    <a:gd name="T1" fmla="*/ 0 h 302"/>
                    <a:gd name="T2" fmla="*/ 155 w 411"/>
                    <a:gd name="T3" fmla="*/ 0 h 302"/>
                    <a:gd name="T4" fmla="*/ 109 w 411"/>
                    <a:gd name="T5" fmla="*/ 91 h 302"/>
                    <a:gd name="T6" fmla="*/ 82 w 411"/>
                    <a:gd name="T7" fmla="*/ 91 h 302"/>
                    <a:gd name="T8" fmla="*/ 0 w 411"/>
                    <a:gd name="T9" fmla="*/ 182 h 302"/>
                    <a:gd name="T10" fmla="*/ 36 w 411"/>
                    <a:gd name="T11" fmla="*/ 283 h 302"/>
                    <a:gd name="T12" fmla="*/ 164 w 411"/>
                    <a:gd name="T13" fmla="*/ 301 h 302"/>
                    <a:gd name="T14" fmla="*/ 191 w 411"/>
                    <a:gd name="T15" fmla="*/ 283 h 302"/>
                    <a:gd name="T16" fmla="*/ 228 w 411"/>
                    <a:gd name="T17" fmla="*/ 210 h 302"/>
                    <a:gd name="T18" fmla="*/ 237 w 411"/>
                    <a:gd name="T19" fmla="*/ 201 h 302"/>
                    <a:gd name="T20" fmla="*/ 410 w 411"/>
                    <a:gd name="T21" fmla="*/ 146 h 302"/>
                    <a:gd name="T22" fmla="*/ 392 w 411"/>
                    <a:gd name="T23" fmla="*/ 119 h 302"/>
                    <a:gd name="T24" fmla="*/ 328 w 411"/>
                    <a:gd name="T25" fmla="*/ 91 h 302"/>
                    <a:gd name="T26" fmla="*/ 237 w 411"/>
                    <a:gd name="T27" fmla="*/ 146 h 302"/>
                    <a:gd name="T28" fmla="*/ 237 w 411"/>
                    <a:gd name="T29" fmla="*/ 55 h 302"/>
                    <a:gd name="T30" fmla="*/ 164 w 411"/>
                    <a:gd name="T31" fmla="*/ 55 h 302"/>
                    <a:gd name="T32" fmla="*/ 164 w 411"/>
                    <a:gd name="T33" fmla="*/ 0 h 30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11"/>
                    <a:gd name="T52" fmla="*/ 0 h 302"/>
                    <a:gd name="T53" fmla="*/ 411 w 411"/>
                    <a:gd name="T54" fmla="*/ 302 h 30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11" h="302">
                      <a:moveTo>
                        <a:pt x="164" y="0"/>
                      </a:moveTo>
                      <a:lnTo>
                        <a:pt x="155" y="0"/>
                      </a:lnTo>
                      <a:lnTo>
                        <a:pt x="109" y="91"/>
                      </a:lnTo>
                      <a:lnTo>
                        <a:pt x="82" y="91"/>
                      </a:lnTo>
                      <a:lnTo>
                        <a:pt x="0" y="182"/>
                      </a:lnTo>
                      <a:lnTo>
                        <a:pt x="36" y="283"/>
                      </a:lnTo>
                      <a:lnTo>
                        <a:pt x="164" y="301"/>
                      </a:lnTo>
                      <a:lnTo>
                        <a:pt x="191" y="283"/>
                      </a:lnTo>
                      <a:lnTo>
                        <a:pt x="228" y="210"/>
                      </a:lnTo>
                      <a:lnTo>
                        <a:pt x="237" y="201"/>
                      </a:lnTo>
                      <a:lnTo>
                        <a:pt x="410" y="146"/>
                      </a:lnTo>
                      <a:lnTo>
                        <a:pt x="392" y="119"/>
                      </a:lnTo>
                      <a:lnTo>
                        <a:pt x="328" y="91"/>
                      </a:lnTo>
                      <a:lnTo>
                        <a:pt x="237" y="146"/>
                      </a:lnTo>
                      <a:lnTo>
                        <a:pt x="237" y="55"/>
                      </a:lnTo>
                      <a:lnTo>
                        <a:pt x="164" y="55"/>
                      </a:lnTo>
                      <a:lnTo>
                        <a:pt x="164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5" name="Freeform 104"/>
                <p:cNvSpPr>
                  <a:spLocks/>
                </p:cNvSpPr>
                <p:nvPr/>
              </p:nvSpPr>
              <p:spPr bwMode="auto">
                <a:xfrm>
                  <a:off x="4350" y="2233"/>
                  <a:ext cx="649" cy="229"/>
                </a:xfrm>
                <a:custGeom>
                  <a:avLst/>
                  <a:gdLst>
                    <a:gd name="T0" fmla="*/ 0 w 649"/>
                    <a:gd name="T1" fmla="*/ 228 h 229"/>
                    <a:gd name="T2" fmla="*/ 18 w 649"/>
                    <a:gd name="T3" fmla="*/ 210 h 229"/>
                    <a:gd name="T4" fmla="*/ 164 w 649"/>
                    <a:gd name="T5" fmla="*/ 137 h 229"/>
                    <a:gd name="T6" fmla="*/ 292 w 649"/>
                    <a:gd name="T7" fmla="*/ 155 h 229"/>
                    <a:gd name="T8" fmla="*/ 329 w 649"/>
                    <a:gd name="T9" fmla="*/ 137 h 229"/>
                    <a:gd name="T10" fmla="*/ 365 w 649"/>
                    <a:gd name="T11" fmla="*/ 55 h 229"/>
                    <a:gd name="T12" fmla="*/ 538 w 649"/>
                    <a:gd name="T13" fmla="*/ 0 h 229"/>
                    <a:gd name="T14" fmla="*/ 566 w 649"/>
                    <a:gd name="T15" fmla="*/ 100 h 229"/>
                    <a:gd name="T16" fmla="*/ 648 w 649"/>
                    <a:gd name="T17" fmla="*/ 119 h 229"/>
                    <a:gd name="T18" fmla="*/ 611 w 649"/>
                    <a:gd name="T19" fmla="*/ 173 h 229"/>
                    <a:gd name="T20" fmla="*/ 639 w 649"/>
                    <a:gd name="T21" fmla="*/ 228 h 229"/>
                    <a:gd name="T22" fmla="*/ 0 w 649"/>
                    <a:gd name="T23" fmla="*/ 228 h 2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49"/>
                    <a:gd name="T37" fmla="*/ 0 h 229"/>
                    <a:gd name="T38" fmla="*/ 649 w 649"/>
                    <a:gd name="T39" fmla="*/ 229 h 2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49" h="229">
                      <a:moveTo>
                        <a:pt x="0" y="228"/>
                      </a:moveTo>
                      <a:lnTo>
                        <a:pt x="18" y="210"/>
                      </a:lnTo>
                      <a:lnTo>
                        <a:pt x="164" y="137"/>
                      </a:lnTo>
                      <a:lnTo>
                        <a:pt x="292" y="155"/>
                      </a:lnTo>
                      <a:lnTo>
                        <a:pt x="329" y="137"/>
                      </a:lnTo>
                      <a:lnTo>
                        <a:pt x="365" y="55"/>
                      </a:lnTo>
                      <a:lnTo>
                        <a:pt x="538" y="0"/>
                      </a:lnTo>
                      <a:lnTo>
                        <a:pt x="566" y="100"/>
                      </a:lnTo>
                      <a:lnTo>
                        <a:pt x="648" y="119"/>
                      </a:lnTo>
                      <a:lnTo>
                        <a:pt x="611" y="173"/>
                      </a:lnTo>
                      <a:lnTo>
                        <a:pt x="639" y="228"/>
                      </a:lnTo>
                      <a:lnTo>
                        <a:pt x="0" y="22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6" name="Freeform 105"/>
                <p:cNvSpPr>
                  <a:spLocks/>
                </p:cNvSpPr>
                <p:nvPr/>
              </p:nvSpPr>
              <p:spPr bwMode="auto">
                <a:xfrm>
                  <a:off x="3948" y="2178"/>
                  <a:ext cx="567" cy="302"/>
                </a:xfrm>
                <a:custGeom>
                  <a:avLst/>
                  <a:gdLst>
                    <a:gd name="T0" fmla="*/ 0 w 567"/>
                    <a:gd name="T1" fmla="*/ 301 h 302"/>
                    <a:gd name="T2" fmla="*/ 37 w 567"/>
                    <a:gd name="T3" fmla="*/ 228 h 302"/>
                    <a:gd name="T4" fmla="*/ 110 w 567"/>
                    <a:gd name="T5" fmla="*/ 173 h 302"/>
                    <a:gd name="T6" fmla="*/ 265 w 567"/>
                    <a:gd name="T7" fmla="*/ 146 h 302"/>
                    <a:gd name="T8" fmla="*/ 356 w 567"/>
                    <a:gd name="T9" fmla="*/ 18 h 302"/>
                    <a:gd name="T10" fmla="*/ 356 w 567"/>
                    <a:gd name="T11" fmla="*/ 0 h 302"/>
                    <a:gd name="T12" fmla="*/ 456 w 567"/>
                    <a:gd name="T13" fmla="*/ 82 h 302"/>
                    <a:gd name="T14" fmla="*/ 502 w 567"/>
                    <a:gd name="T15" fmla="*/ 73 h 302"/>
                    <a:gd name="T16" fmla="*/ 529 w 567"/>
                    <a:gd name="T17" fmla="*/ 91 h 302"/>
                    <a:gd name="T18" fmla="*/ 566 w 567"/>
                    <a:gd name="T19" fmla="*/ 192 h 302"/>
                    <a:gd name="T20" fmla="*/ 420 w 567"/>
                    <a:gd name="T21" fmla="*/ 265 h 302"/>
                    <a:gd name="T22" fmla="*/ 402 w 567"/>
                    <a:gd name="T23" fmla="*/ 283 h 302"/>
                    <a:gd name="T24" fmla="*/ 119 w 567"/>
                    <a:gd name="T25" fmla="*/ 283 h 302"/>
                    <a:gd name="T26" fmla="*/ 119 w 567"/>
                    <a:gd name="T27" fmla="*/ 301 h 302"/>
                    <a:gd name="T28" fmla="*/ 0 w 567"/>
                    <a:gd name="T29" fmla="*/ 301 h 3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67"/>
                    <a:gd name="T46" fmla="*/ 0 h 302"/>
                    <a:gd name="T47" fmla="*/ 567 w 567"/>
                    <a:gd name="T48" fmla="*/ 302 h 30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67" h="302">
                      <a:moveTo>
                        <a:pt x="0" y="301"/>
                      </a:moveTo>
                      <a:lnTo>
                        <a:pt x="37" y="228"/>
                      </a:lnTo>
                      <a:lnTo>
                        <a:pt x="110" y="173"/>
                      </a:lnTo>
                      <a:lnTo>
                        <a:pt x="265" y="146"/>
                      </a:lnTo>
                      <a:lnTo>
                        <a:pt x="356" y="18"/>
                      </a:lnTo>
                      <a:lnTo>
                        <a:pt x="356" y="0"/>
                      </a:lnTo>
                      <a:lnTo>
                        <a:pt x="456" y="82"/>
                      </a:lnTo>
                      <a:lnTo>
                        <a:pt x="502" y="73"/>
                      </a:lnTo>
                      <a:lnTo>
                        <a:pt x="529" y="91"/>
                      </a:lnTo>
                      <a:lnTo>
                        <a:pt x="566" y="192"/>
                      </a:lnTo>
                      <a:lnTo>
                        <a:pt x="420" y="265"/>
                      </a:lnTo>
                      <a:lnTo>
                        <a:pt x="402" y="283"/>
                      </a:lnTo>
                      <a:lnTo>
                        <a:pt x="119" y="283"/>
                      </a:lnTo>
                      <a:lnTo>
                        <a:pt x="119" y="301"/>
                      </a:lnTo>
                      <a:lnTo>
                        <a:pt x="0" y="301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7" name="Freeform 106"/>
                <p:cNvSpPr>
                  <a:spLocks/>
                </p:cNvSpPr>
                <p:nvPr/>
              </p:nvSpPr>
              <p:spPr bwMode="auto">
                <a:xfrm>
                  <a:off x="3556" y="2461"/>
                  <a:ext cx="384" cy="348"/>
                </a:xfrm>
                <a:custGeom>
                  <a:avLst/>
                  <a:gdLst>
                    <a:gd name="T0" fmla="*/ 0 w 384"/>
                    <a:gd name="T1" fmla="*/ 0 h 348"/>
                    <a:gd name="T2" fmla="*/ 347 w 384"/>
                    <a:gd name="T3" fmla="*/ 0 h 348"/>
                    <a:gd name="T4" fmla="*/ 337 w 384"/>
                    <a:gd name="T5" fmla="*/ 46 h 348"/>
                    <a:gd name="T6" fmla="*/ 383 w 384"/>
                    <a:gd name="T7" fmla="*/ 46 h 348"/>
                    <a:gd name="T8" fmla="*/ 337 w 384"/>
                    <a:gd name="T9" fmla="*/ 174 h 348"/>
                    <a:gd name="T10" fmla="*/ 292 w 384"/>
                    <a:gd name="T11" fmla="*/ 237 h 348"/>
                    <a:gd name="T12" fmla="*/ 255 w 384"/>
                    <a:gd name="T13" fmla="*/ 347 h 348"/>
                    <a:gd name="T14" fmla="*/ 55 w 384"/>
                    <a:gd name="T15" fmla="*/ 347 h 348"/>
                    <a:gd name="T16" fmla="*/ 55 w 384"/>
                    <a:gd name="T17" fmla="*/ 292 h 348"/>
                    <a:gd name="T18" fmla="*/ 18 w 384"/>
                    <a:gd name="T19" fmla="*/ 283 h 348"/>
                    <a:gd name="T20" fmla="*/ 18 w 384"/>
                    <a:gd name="T21" fmla="*/ 73 h 348"/>
                    <a:gd name="T22" fmla="*/ 0 w 384"/>
                    <a:gd name="T23" fmla="*/ 0 h 3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84"/>
                    <a:gd name="T37" fmla="*/ 0 h 348"/>
                    <a:gd name="T38" fmla="*/ 384 w 384"/>
                    <a:gd name="T39" fmla="*/ 348 h 3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84" h="348">
                      <a:moveTo>
                        <a:pt x="0" y="0"/>
                      </a:moveTo>
                      <a:lnTo>
                        <a:pt x="347" y="0"/>
                      </a:lnTo>
                      <a:lnTo>
                        <a:pt x="337" y="46"/>
                      </a:lnTo>
                      <a:lnTo>
                        <a:pt x="383" y="46"/>
                      </a:lnTo>
                      <a:lnTo>
                        <a:pt x="337" y="174"/>
                      </a:lnTo>
                      <a:lnTo>
                        <a:pt x="292" y="237"/>
                      </a:lnTo>
                      <a:lnTo>
                        <a:pt x="255" y="347"/>
                      </a:lnTo>
                      <a:lnTo>
                        <a:pt x="55" y="347"/>
                      </a:lnTo>
                      <a:lnTo>
                        <a:pt x="55" y="292"/>
                      </a:lnTo>
                      <a:lnTo>
                        <a:pt x="18" y="283"/>
                      </a:lnTo>
                      <a:lnTo>
                        <a:pt x="18" y="73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8" name="Freeform 107"/>
                <p:cNvSpPr>
                  <a:spLocks/>
                </p:cNvSpPr>
                <p:nvPr/>
              </p:nvSpPr>
              <p:spPr bwMode="auto">
                <a:xfrm>
                  <a:off x="3894" y="2461"/>
                  <a:ext cx="658" cy="165"/>
                </a:xfrm>
                <a:custGeom>
                  <a:avLst/>
                  <a:gdLst>
                    <a:gd name="T0" fmla="*/ 64 w 658"/>
                    <a:gd name="T1" fmla="*/ 18 h 165"/>
                    <a:gd name="T2" fmla="*/ 173 w 658"/>
                    <a:gd name="T3" fmla="*/ 18 h 165"/>
                    <a:gd name="T4" fmla="*/ 173 w 658"/>
                    <a:gd name="T5" fmla="*/ 0 h 165"/>
                    <a:gd name="T6" fmla="*/ 657 w 658"/>
                    <a:gd name="T7" fmla="*/ 0 h 165"/>
                    <a:gd name="T8" fmla="*/ 648 w 658"/>
                    <a:gd name="T9" fmla="*/ 36 h 165"/>
                    <a:gd name="T10" fmla="*/ 456 w 658"/>
                    <a:gd name="T11" fmla="*/ 118 h 165"/>
                    <a:gd name="T12" fmla="*/ 438 w 658"/>
                    <a:gd name="T13" fmla="*/ 164 h 165"/>
                    <a:gd name="T14" fmla="*/ 0 w 658"/>
                    <a:gd name="T15" fmla="*/ 164 h 165"/>
                    <a:gd name="T16" fmla="*/ 64 w 658"/>
                    <a:gd name="T17" fmla="*/ 18 h 1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8"/>
                    <a:gd name="T28" fmla="*/ 0 h 165"/>
                    <a:gd name="T29" fmla="*/ 658 w 658"/>
                    <a:gd name="T30" fmla="*/ 165 h 1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8" h="165">
                      <a:moveTo>
                        <a:pt x="64" y="18"/>
                      </a:moveTo>
                      <a:lnTo>
                        <a:pt x="173" y="18"/>
                      </a:lnTo>
                      <a:lnTo>
                        <a:pt x="173" y="0"/>
                      </a:lnTo>
                      <a:lnTo>
                        <a:pt x="657" y="0"/>
                      </a:lnTo>
                      <a:lnTo>
                        <a:pt x="648" y="36"/>
                      </a:lnTo>
                      <a:lnTo>
                        <a:pt x="456" y="118"/>
                      </a:lnTo>
                      <a:lnTo>
                        <a:pt x="438" y="164"/>
                      </a:lnTo>
                      <a:lnTo>
                        <a:pt x="0" y="164"/>
                      </a:lnTo>
                      <a:lnTo>
                        <a:pt x="64" y="1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9" name="Freeform 108"/>
                <p:cNvSpPr>
                  <a:spLocks/>
                </p:cNvSpPr>
                <p:nvPr/>
              </p:nvSpPr>
              <p:spPr bwMode="auto">
                <a:xfrm>
                  <a:off x="4332" y="2461"/>
                  <a:ext cx="685" cy="266"/>
                </a:xfrm>
                <a:custGeom>
                  <a:avLst/>
                  <a:gdLst>
                    <a:gd name="T0" fmla="*/ 219 w 685"/>
                    <a:gd name="T1" fmla="*/ 0 h 266"/>
                    <a:gd name="T2" fmla="*/ 657 w 685"/>
                    <a:gd name="T3" fmla="*/ 0 h 266"/>
                    <a:gd name="T4" fmla="*/ 684 w 685"/>
                    <a:gd name="T5" fmla="*/ 82 h 266"/>
                    <a:gd name="T6" fmla="*/ 611 w 685"/>
                    <a:gd name="T7" fmla="*/ 164 h 266"/>
                    <a:gd name="T8" fmla="*/ 502 w 685"/>
                    <a:gd name="T9" fmla="*/ 201 h 266"/>
                    <a:gd name="T10" fmla="*/ 456 w 685"/>
                    <a:gd name="T11" fmla="*/ 265 h 266"/>
                    <a:gd name="T12" fmla="*/ 347 w 685"/>
                    <a:gd name="T13" fmla="*/ 155 h 266"/>
                    <a:gd name="T14" fmla="*/ 264 w 685"/>
                    <a:gd name="T15" fmla="*/ 155 h 266"/>
                    <a:gd name="T16" fmla="*/ 255 w 685"/>
                    <a:gd name="T17" fmla="*/ 128 h 266"/>
                    <a:gd name="T18" fmla="*/ 137 w 685"/>
                    <a:gd name="T19" fmla="*/ 128 h 266"/>
                    <a:gd name="T20" fmla="*/ 91 w 685"/>
                    <a:gd name="T21" fmla="*/ 164 h 266"/>
                    <a:gd name="T22" fmla="*/ 0 w 685"/>
                    <a:gd name="T23" fmla="*/ 164 h 266"/>
                    <a:gd name="T24" fmla="*/ 18 w 685"/>
                    <a:gd name="T25" fmla="*/ 119 h 266"/>
                    <a:gd name="T26" fmla="*/ 210 w 685"/>
                    <a:gd name="T27" fmla="*/ 37 h 266"/>
                    <a:gd name="T28" fmla="*/ 219 w 685"/>
                    <a:gd name="T29" fmla="*/ 0 h 26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85"/>
                    <a:gd name="T46" fmla="*/ 0 h 266"/>
                    <a:gd name="T47" fmla="*/ 685 w 685"/>
                    <a:gd name="T48" fmla="*/ 266 h 26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85" h="266">
                      <a:moveTo>
                        <a:pt x="219" y="0"/>
                      </a:moveTo>
                      <a:lnTo>
                        <a:pt x="657" y="0"/>
                      </a:lnTo>
                      <a:lnTo>
                        <a:pt x="684" y="82"/>
                      </a:lnTo>
                      <a:lnTo>
                        <a:pt x="611" y="164"/>
                      </a:lnTo>
                      <a:lnTo>
                        <a:pt x="502" y="201"/>
                      </a:lnTo>
                      <a:lnTo>
                        <a:pt x="456" y="265"/>
                      </a:lnTo>
                      <a:lnTo>
                        <a:pt x="347" y="155"/>
                      </a:lnTo>
                      <a:lnTo>
                        <a:pt x="264" y="155"/>
                      </a:lnTo>
                      <a:lnTo>
                        <a:pt x="255" y="128"/>
                      </a:lnTo>
                      <a:lnTo>
                        <a:pt x="137" y="128"/>
                      </a:lnTo>
                      <a:lnTo>
                        <a:pt x="91" y="164"/>
                      </a:lnTo>
                      <a:lnTo>
                        <a:pt x="0" y="164"/>
                      </a:lnTo>
                      <a:lnTo>
                        <a:pt x="18" y="119"/>
                      </a:lnTo>
                      <a:lnTo>
                        <a:pt x="210" y="37"/>
                      </a:lnTo>
                      <a:lnTo>
                        <a:pt x="219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0" name="Freeform 109"/>
                <p:cNvSpPr>
                  <a:spLocks/>
                </p:cNvSpPr>
                <p:nvPr/>
              </p:nvSpPr>
              <p:spPr bwMode="auto">
                <a:xfrm>
                  <a:off x="4414" y="2589"/>
                  <a:ext cx="375" cy="329"/>
                </a:xfrm>
                <a:custGeom>
                  <a:avLst/>
                  <a:gdLst>
                    <a:gd name="T0" fmla="*/ 18 w 375"/>
                    <a:gd name="T1" fmla="*/ 36 h 329"/>
                    <a:gd name="T2" fmla="*/ 55 w 375"/>
                    <a:gd name="T3" fmla="*/ 0 h 329"/>
                    <a:gd name="T4" fmla="*/ 173 w 375"/>
                    <a:gd name="T5" fmla="*/ 0 h 329"/>
                    <a:gd name="T6" fmla="*/ 182 w 375"/>
                    <a:gd name="T7" fmla="*/ 27 h 329"/>
                    <a:gd name="T8" fmla="*/ 265 w 375"/>
                    <a:gd name="T9" fmla="*/ 27 h 329"/>
                    <a:gd name="T10" fmla="*/ 374 w 375"/>
                    <a:gd name="T11" fmla="*/ 137 h 329"/>
                    <a:gd name="T12" fmla="*/ 274 w 375"/>
                    <a:gd name="T13" fmla="*/ 237 h 329"/>
                    <a:gd name="T14" fmla="*/ 201 w 375"/>
                    <a:gd name="T15" fmla="*/ 264 h 329"/>
                    <a:gd name="T16" fmla="*/ 192 w 375"/>
                    <a:gd name="T17" fmla="*/ 328 h 329"/>
                    <a:gd name="T18" fmla="*/ 155 w 375"/>
                    <a:gd name="T19" fmla="*/ 255 h 329"/>
                    <a:gd name="T20" fmla="*/ 0 w 375"/>
                    <a:gd name="T21" fmla="*/ 73 h 329"/>
                    <a:gd name="T22" fmla="*/ 18 w 375"/>
                    <a:gd name="T23" fmla="*/ 36 h 3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75"/>
                    <a:gd name="T37" fmla="*/ 0 h 329"/>
                    <a:gd name="T38" fmla="*/ 375 w 375"/>
                    <a:gd name="T39" fmla="*/ 329 h 3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75" h="329">
                      <a:moveTo>
                        <a:pt x="18" y="36"/>
                      </a:moveTo>
                      <a:lnTo>
                        <a:pt x="55" y="0"/>
                      </a:lnTo>
                      <a:lnTo>
                        <a:pt x="173" y="0"/>
                      </a:lnTo>
                      <a:lnTo>
                        <a:pt x="182" y="27"/>
                      </a:lnTo>
                      <a:lnTo>
                        <a:pt x="265" y="27"/>
                      </a:lnTo>
                      <a:lnTo>
                        <a:pt x="374" y="137"/>
                      </a:lnTo>
                      <a:lnTo>
                        <a:pt x="274" y="237"/>
                      </a:lnTo>
                      <a:lnTo>
                        <a:pt x="201" y="264"/>
                      </a:lnTo>
                      <a:lnTo>
                        <a:pt x="192" y="328"/>
                      </a:lnTo>
                      <a:lnTo>
                        <a:pt x="155" y="255"/>
                      </a:lnTo>
                      <a:lnTo>
                        <a:pt x="0" y="73"/>
                      </a:lnTo>
                      <a:lnTo>
                        <a:pt x="18" y="36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1" name="Freeform 110"/>
                <p:cNvSpPr>
                  <a:spLocks/>
                </p:cNvSpPr>
                <p:nvPr/>
              </p:nvSpPr>
              <p:spPr bwMode="auto">
                <a:xfrm>
                  <a:off x="4250" y="2625"/>
                  <a:ext cx="356" cy="412"/>
                </a:xfrm>
                <a:custGeom>
                  <a:avLst/>
                  <a:gdLst>
                    <a:gd name="T0" fmla="*/ 0 w 356"/>
                    <a:gd name="T1" fmla="*/ 0 h 412"/>
                    <a:gd name="T2" fmla="*/ 182 w 356"/>
                    <a:gd name="T3" fmla="*/ 0 h 412"/>
                    <a:gd name="T4" fmla="*/ 164 w 356"/>
                    <a:gd name="T5" fmla="*/ 37 h 412"/>
                    <a:gd name="T6" fmla="*/ 319 w 356"/>
                    <a:gd name="T7" fmla="*/ 219 h 412"/>
                    <a:gd name="T8" fmla="*/ 355 w 356"/>
                    <a:gd name="T9" fmla="*/ 292 h 412"/>
                    <a:gd name="T10" fmla="*/ 309 w 356"/>
                    <a:gd name="T11" fmla="*/ 411 h 412"/>
                    <a:gd name="T12" fmla="*/ 64 w 356"/>
                    <a:gd name="T13" fmla="*/ 411 h 412"/>
                    <a:gd name="T14" fmla="*/ 36 w 356"/>
                    <a:gd name="T15" fmla="*/ 356 h 412"/>
                    <a:gd name="T16" fmla="*/ 27 w 356"/>
                    <a:gd name="T17" fmla="*/ 292 h 412"/>
                    <a:gd name="T18" fmla="*/ 55 w 356"/>
                    <a:gd name="T19" fmla="*/ 256 h 412"/>
                    <a:gd name="T20" fmla="*/ 0 w 356"/>
                    <a:gd name="T21" fmla="*/ 0 h 4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6"/>
                    <a:gd name="T34" fmla="*/ 0 h 412"/>
                    <a:gd name="T35" fmla="*/ 356 w 356"/>
                    <a:gd name="T36" fmla="*/ 412 h 4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6" h="412"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164" y="37"/>
                      </a:lnTo>
                      <a:lnTo>
                        <a:pt x="319" y="219"/>
                      </a:lnTo>
                      <a:lnTo>
                        <a:pt x="355" y="292"/>
                      </a:lnTo>
                      <a:lnTo>
                        <a:pt x="309" y="411"/>
                      </a:lnTo>
                      <a:lnTo>
                        <a:pt x="64" y="411"/>
                      </a:lnTo>
                      <a:lnTo>
                        <a:pt x="36" y="356"/>
                      </a:lnTo>
                      <a:lnTo>
                        <a:pt x="27" y="292"/>
                      </a:lnTo>
                      <a:lnTo>
                        <a:pt x="55" y="256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2" name="Freeform 111"/>
                <p:cNvSpPr>
                  <a:spLocks/>
                </p:cNvSpPr>
                <p:nvPr/>
              </p:nvSpPr>
              <p:spPr bwMode="auto">
                <a:xfrm>
                  <a:off x="4012" y="2625"/>
                  <a:ext cx="293" cy="430"/>
                </a:xfrm>
                <a:custGeom>
                  <a:avLst/>
                  <a:gdLst>
                    <a:gd name="T0" fmla="*/ 55 w 293"/>
                    <a:gd name="T1" fmla="*/ 0 h 430"/>
                    <a:gd name="T2" fmla="*/ 237 w 293"/>
                    <a:gd name="T3" fmla="*/ 0 h 430"/>
                    <a:gd name="T4" fmla="*/ 292 w 293"/>
                    <a:gd name="T5" fmla="*/ 265 h 430"/>
                    <a:gd name="T6" fmla="*/ 265 w 293"/>
                    <a:gd name="T7" fmla="*/ 292 h 430"/>
                    <a:gd name="T8" fmla="*/ 274 w 293"/>
                    <a:gd name="T9" fmla="*/ 356 h 430"/>
                    <a:gd name="T10" fmla="*/ 73 w 293"/>
                    <a:gd name="T11" fmla="*/ 356 h 430"/>
                    <a:gd name="T12" fmla="*/ 73 w 293"/>
                    <a:gd name="T13" fmla="*/ 420 h 430"/>
                    <a:gd name="T14" fmla="*/ 0 w 293"/>
                    <a:gd name="T15" fmla="*/ 429 h 430"/>
                    <a:gd name="T16" fmla="*/ 0 w 293"/>
                    <a:gd name="T17" fmla="*/ 310 h 430"/>
                    <a:gd name="T18" fmla="*/ 55 w 293"/>
                    <a:gd name="T19" fmla="*/ 0 h 4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3"/>
                    <a:gd name="T31" fmla="*/ 0 h 430"/>
                    <a:gd name="T32" fmla="*/ 293 w 293"/>
                    <a:gd name="T33" fmla="*/ 430 h 4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3" h="430">
                      <a:moveTo>
                        <a:pt x="55" y="0"/>
                      </a:moveTo>
                      <a:lnTo>
                        <a:pt x="237" y="0"/>
                      </a:lnTo>
                      <a:lnTo>
                        <a:pt x="292" y="265"/>
                      </a:lnTo>
                      <a:lnTo>
                        <a:pt x="265" y="292"/>
                      </a:lnTo>
                      <a:lnTo>
                        <a:pt x="274" y="356"/>
                      </a:lnTo>
                      <a:lnTo>
                        <a:pt x="73" y="356"/>
                      </a:lnTo>
                      <a:lnTo>
                        <a:pt x="73" y="420"/>
                      </a:lnTo>
                      <a:lnTo>
                        <a:pt x="0" y="429"/>
                      </a:lnTo>
                      <a:lnTo>
                        <a:pt x="0" y="310"/>
                      </a:lnTo>
                      <a:lnTo>
                        <a:pt x="55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3" name="Freeform 112"/>
                <p:cNvSpPr>
                  <a:spLocks/>
                </p:cNvSpPr>
                <p:nvPr/>
              </p:nvSpPr>
              <p:spPr bwMode="auto">
                <a:xfrm>
                  <a:off x="3811" y="2625"/>
                  <a:ext cx="257" cy="458"/>
                </a:xfrm>
                <a:custGeom>
                  <a:avLst/>
                  <a:gdLst>
                    <a:gd name="T0" fmla="*/ 82 w 257"/>
                    <a:gd name="T1" fmla="*/ 0 h 458"/>
                    <a:gd name="T2" fmla="*/ 256 w 257"/>
                    <a:gd name="T3" fmla="*/ 0 h 458"/>
                    <a:gd name="T4" fmla="*/ 201 w 257"/>
                    <a:gd name="T5" fmla="*/ 311 h 458"/>
                    <a:gd name="T6" fmla="*/ 201 w 257"/>
                    <a:gd name="T7" fmla="*/ 430 h 458"/>
                    <a:gd name="T8" fmla="*/ 146 w 257"/>
                    <a:gd name="T9" fmla="*/ 457 h 458"/>
                    <a:gd name="T10" fmla="*/ 119 w 257"/>
                    <a:gd name="T11" fmla="*/ 384 h 458"/>
                    <a:gd name="T12" fmla="*/ 0 w 257"/>
                    <a:gd name="T13" fmla="*/ 384 h 458"/>
                    <a:gd name="T14" fmla="*/ 37 w 257"/>
                    <a:gd name="T15" fmla="*/ 247 h 458"/>
                    <a:gd name="T16" fmla="*/ 0 w 257"/>
                    <a:gd name="T17" fmla="*/ 183 h 458"/>
                    <a:gd name="T18" fmla="*/ 37 w 257"/>
                    <a:gd name="T19" fmla="*/ 73 h 458"/>
                    <a:gd name="T20" fmla="*/ 82 w 257"/>
                    <a:gd name="T21" fmla="*/ 0 h 4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7"/>
                    <a:gd name="T34" fmla="*/ 0 h 458"/>
                    <a:gd name="T35" fmla="*/ 257 w 257"/>
                    <a:gd name="T36" fmla="*/ 458 h 45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7" h="458">
                      <a:moveTo>
                        <a:pt x="82" y="0"/>
                      </a:moveTo>
                      <a:lnTo>
                        <a:pt x="256" y="0"/>
                      </a:lnTo>
                      <a:lnTo>
                        <a:pt x="201" y="311"/>
                      </a:lnTo>
                      <a:lnTo>
                        <a:pt x="201" y="430"/>
                      </a:lnTo>
                      <a:lnTo>
                        <a:pt x="146" y="457"/>
                      </a:lnTo>
                      <a:lnTo>
                        <a:pt x="119" y="384"/>
                      </a:lnTo>
                      <a:lnTo>
                        <a:pt x="0" y="384"/>
                      </a:lnTo>
                      <a:lnTo>
                        <a:pt x="37" y="247"/>
                      </a:lnTo>
                      <a:lnTo>
                        <a:pt x="0" y="183"/>
                      </a:lnTo>
                      <a:lnTo>
                        <a:pt x="37" y="73"/>
                      </a:lnTo>
                      <a:lnTo>
                        <a:pt x="82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4" name="Freeform 113"/>
                <p:cNvSpPr>
                  <a:spLocks/>
                </p:cNvSpPr>
                <p:nvPr/>
              </p:nvSpPr>
              <p:spPr bwMode="auto">
                <a:xfrm>
                  <a:off x="4085" y="2981"/>
                  <a:ext cx="622" cy="549"/>
                </a:xfrm>
                <a:custGeom>
                  <a:avLst/>
                  <a:gdLst>
                    <a:gd name="T0" fmla="*/ 0 w 622"/>
                    <a:gd name="T1" fmla="*/ 0 h 549"/>
                    <a:gd name="T2" fmla="*/ 201 w 622"/>
                    <a:gd name="T3" fmla="*/ 0 h 549"/>
                    <a:gd name="T4" fmla="*/ 228 w 622"/>
                    <a:gd name="T5" fmla="*/ 55 h 549"/>
                    <a:gd name="T6" fmla="*/ 484 w 622"/>
                    <a:gd name="T7" fmla="*/ 55 h 549"/>
                    <a:gd name="T8" fmla="*/ 484 w 622"/>
                    <a:gd name="T9" fmla="*/ 100 h 549"/>
                    <a:gd name="T10" fmla="*/ 575 w 622"/>
                    <a:gd name="T11" fmla="*/ 265 h 549"/>
                    <a:gd name="T12" fmla="*/ 612 w 622"/>
                    <a:gd name="T13" fmla="*/ 374 h 549"/>
                    <a:gd name="T14" fmla="*/ 621 w 622"/>
                    <a:gd name="T15" fmla="*/ 457 h 549"/>
                    <a:gd name="T16" fmla="*/ 530 w 622"/>
                    <a:gd name="T17" fmla="*/ 539 h 549"/>
                    <a:gd name="T18" fmla="*/ 466 w 622"/>
                    <a:gd name="T19" fmla="*/ 548 h 549"/>
                    <a:gd name="T20" fmla="*/ 438 w 622"/>
                    <a:gd name="T21" fmla="*/ 384 h 549"/>
                    <a:gd name="T22" fmla="*/ 420 w 622"/>
                    <a:gd name="T23" fmla="*/ 384 h 549"/>
                    <a:gd name="T24" fmla="*/ 347 w 622"/>
                    <a:gd name="T25" fmla="*/ 283 h 549"/>
                    <a:gd name="T26" fmla="*/ 365 w 622"/>
                    <a:gd name="T27" fmla="*/ 201 h 549"/>
                    <a:gd name="T28" fmla="*/ 283 w 622"/>
                    <a:gd name="T29" fmla="*/ 110 h 549"/>
                    <a:gd name="T30" fmla="*/ 183 w 622"/>
                    <a:gd name="T31" fmla="*/ 137 h 549"/>
                    <a:gd name="T32" fmla="*/ 100 w 622"/>
                    <a:gd name="T33" fmla="*/ 64 h 549"/>
                    <a:gd name="T34" fmla="*/ 0 w 622"/>
                    <a:gd name="T35" fmla="*/ 64 h 549"/>
                    <a:gd name="T36" fmla="*/ 0 w 622"/>
                    <a:gd name="T37" fmla="*/ 0 h 54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22"/>
                    <a:gd name="T58" fmla="*/ 0 h 549"/>
                    <a:gd name="T59" fmla="*/ 622 w 622"/>
                    <a:gd name="T60" fmla="*/ 549 h 54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22" h="549">
                      <a:moveTo>
                        <a:pt x="0" y="0"/>
                      </a:moveTo>
                      <a:lnTo>
                        <a:pt x="201" y="0"/>
                      </a:lnTo>
                      <a:lnTo>
                        <a:pt x="228" y="55"/>
                      </a:lnTo>
                      <a:lnTo>
                        <a:pt x="484" y="55"/>
                      </a:lnTo>
                      <a:lnTo>
                        <a:pt x="484" y="100"/>
                      </a:lnTo>
                      <a:lnTo>
                        <a:pt x="575" y="265"/>
                      </a:lnTo>
                      <a:lnTo>
                        <a:pt x="612" y="374"/>
                      </a:lnTo>
                      <a:lnTo>
                        <a:pt x="621" y="457"/>
                      </a:lnTo>
                      <a:lnTo>
                        <a:pt x="530" y="539"/>
                      </a:lnTo>
                      <a:lnTo>
                        <a:pt x="466" y="548"/>
                      </a:lnTo>
                      <a:lnTo>
                        <a:pt x="438" y="384"/>
                      </a:lnTo>
                      <a:lnTo>
                        <a:pt x="420" y="384"/>
                      </a:lnTo>
                      <a:lnTo>
                        <a:pt x="347" y="283"/>
                      </a:lnTo>
                      <a:lnTo>
                        <a:pt x="365" y="201"/>
                      </a:lnTo>
                      <a:lnTo>
                        <a:pt x="283" y="110"/>
                      </a:lnTo>
                      <a:lnTo>
                        <a:pt x="183" y="137"/>
                      </a:lnTo>
                      <a:lnTo>
                        <a:pt x="100" y="64"/>
                      </a:lnTo>
                      <a:lnTo>
                        <a:pt x="0" y="64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5" name="Freeform 114"/>
                <p:cNvSpPr>
                  <a:spLocks/>
                </p:cNvSpPr>
                <p:nvPr/>
              </p:nvSpPr>
              <p:spPr bwMode="auto">
                <a:xfrm>
                  <a:off x="3602" y="2799"/>
                  <a:ext cx="384" cy="366"/>
                </a:xfrm>
                <a:custGeom>
                  <a:avLst/>
                  <a:gdLst>
                    <a:gd name="T0" fmla="*/ 9 w 384"/>
                    <a:gd name="T1" fmla="*/ 0 h 366"/>
                    <a:gd name="T2" fmla="*/ 210 w 384"/>
                    <a:gd name="T3" fmla="*/ 0 h 366"/>
                    <a:gd name="T4" fmla="*/ 246 w 384"/>
                    <a:gd name="T5" fmla="*/ 73 h 366"/>
                    <a:gd name="T6" fmla="*/ 210 w 384"/>
                    <a:gd name="T7" fmla="*/ 201 h 366"/>
                    <a:gd name="T8" fmla="*/ 328 w 384"/>
                    <a:gd name="T9" fmla="*/ 201 h 366"/>
                    <a:gd name="T10" fmla="*/ 356 w 384"/>
                    <a:gd name="T11" fmla="*/ 283 h 366"/>
                    <a:gd name="T12" fmla="*/ 383 w 384"/>
                    <a:gd name="T13" fmla="*/ 365 h 366"/>
                    <a:gd name="T14" fmla="*/ 219 w 384"/>
                    <a:gd name="T15" fmla="*/ 356 h 366"/>
                    <a:gd name="T16" fmla="*/ 27 w 384"/>
                    <a:gd name="T17" fmla="*/ 283 h 366"/>
                    <a:gd name="T18" fmla="*/ 55 w 384"/>
                    <a:gd name="T19" fmla="*/ 228 h 366"/>
                    <a:gd name="T20" fmla="*/ 0 w 384"/>
                    <a:gd name="T21" fmla="*/ 110 h 366"/>
                    <a:gd name="T22" fmla="*/ 9 w 384"/>
                    <a:gd name="T23" fmla="*/ 0 h 3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84"/>
                    <a:gd name="T37" fmla="*/ 0 h 366"/>
                    <a:gd name="T38" fmla="*/ 384 w 384"/>
                    <a:gd name="T39" fmla="*/ 366 h 36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84" h="366">
                      <a:moveTo>
                        <a:pt x="9" y="0"/>
                      </a:moveTo>
                      <a:lnTo>
                        <a:pt x="210" y="0"/>
                      </a:lnTo>
                      <a:lnTo>
                        <a:pt x="246" y="73"/>
                      </a:lnTo>
                      <a:lnTo>
                        <a:pt x="210" y="201"/>
                      </a:lnTo>
                      <a:lnTo>
                        <a:pt x="328" y="201"/>
                      </a:lnTo>
                      <a:lnTo>
                        <a:pt x="356" y="283"/>
                      </a:lnTo>
                      <a:lnTo>
                        <a:pt x="383" y="365"/>
                      </a:lnTo>
                      <a:lnTo>
                        <a:pt x="219" y="356"/>
                      </a:lnTo>
                      <a:lnTo>
                        <a:pt x="27" y="283"/>
                      </a:lnTo>
                      <a:lnTo>
                        <a:pt x="55" y="228"/>
                      </a:lnTo>
                      <a:lnTo>
                        <a:pt x="0" y="110"/>
                      </a:lnTo>
                      <a:lnTo>
                        <a:pt x="9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6" name="Freeform 115"/>
                <p:cNvSpPr>
                  <a:spLocks/>
                </p:cNvSpPr>
                <p:nvPr/>
              </p:nvSpPr>
              <p:spPr bwMode="auto">
                <a:xfrm>
                  <a:off x="2908" y="2415"/>
                  <a:ext cx="658" cy="339"/>
                </a:xfrm>
                <a:custGeom>
                  <a:avLst/>
                  <a:gdLst>
                    <a:gd name="T0" fmla="*/ 0 w 658"/>
                    <a:gd name="T1" fmla="*/ 0 h 339"/>
                    <a:gd name="T2" fmla="*/ 630 w 658"/>
                    <a:gd name="T3" fmla="*/ 0 h 339"/>
                    <a:gd name="T4" fmla="*/ 648 w 658"/>
                    <a:gd name="T5" fmla="*/ 55 h 339"/>
                    <a:gd name="T6" fmla="*/ 657 w 658"/>
                    <a:gd name="T7" fmla="*/ 128 h 339"/>
                    <a:gd name="T8" fmla="*/ 657 w 658"/>
                    <a:gd name="T9" fmla="*/ 338 h 339"/>
                    <a:gd name="T10" fmla="*/ 548 w 658"/>
                    <a:gd name="T11" fmla="*/ 311 h 339"/>
                    <a:gd name="T12" fmla="*/ 502 w 658"/>
                    <a:gd name="T13" fmla="*/ 320 h 339"/>
                    <a:gd name="T14" fmla="*/ 228 w 658"/>
                    <a:gd name="T15" fmla="*/ 256 h 339"/>
                    <a:gd name="T16" fmla="*/ 228 w 658"/>
                    <a:gd name="T17" fmla="*/ 91 h 339"/>
                    <a:gd name="T18" fmla="*/ 0 w 658"/>
                    <a:gd name="T19" fmla="*/ 91 h 339"/>
                    <a:gd name="T20" fmla="*/ 0 w 658"/>
                    <a:gd name="T21" fmla="*/ 0 h 3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58"/>
                    <a:gd name="T34" fmla="*/ 0 h 339"/>
                    <a:gd name="T35" fmla="*/ 658 w 658"/>
                    <a:gd name="T36" fmla="*/ 339 h 3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58" h="339">
                      <a:moveTo>
                        <a:pt x="0" y="0"/>
                      </a:moveTo>
                      <a:lnTo>
                        <a:pt x="630" y="0"/>
                      </a:lnTo>
                      <a:lnTo>
                        <a:pt x="648" y="55"/>
                      </a:lnTo>
                      <a:lnTo>
                        <a:pt x="657" y="128"/>
                      </a:lnTo>
                      <a:lnTo>
                        <a:pt x="657" y="338"/>
                      </a:lnTo>
                      <a:lnTo>
                        <a:pt x="548" y="311"/>
                      </a:lnTo>
                      <a:lnTo>
                        <a:pt x="502" y="320"/>
                      </a:lnTo>
                      <a:lnTo>
                        <a:pt x="228" y="256"/>
                      </a:lnTo>
                      <a:lnTo>
                        <a:pt x="228" y="91"/>
                      </a:lnTo>
                      <a:lnTo>
                        <a:pt x="0" y="91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7" name="Freeform 116"/>
                <p:cNvSpPr>
                  <a:spLocks/>
                </p:cNvSpPr>
                <p:nvPr/>
              </p:nvSpPr>
              <p:spPr bwMode="auto">
                <a:xfrm>
                  <a:off x="2625" y="2507"/>
                  <a:ext cx="1032" cy="922"/>
                </a:xfrm>
                <a:custGeom>
                  <a:avLst/>
                  <a:gdLst>
                    <a:gd name="T0" fmla="*/ 283 w 1032"/>
                    <a:gd name="T1" fmla="*/ 0 h 922"/>
                    <a:gd name="T2" fmla="*/ 511 w 1032"/>
                    <a:gd name="T3" fmla="*/ 0 h 922"/>
                    <a:gd name="T4" fmla="*/ 511 w 1032"/>
                    <a:gd name="T5" fmla="*/ 164 h 922"/>
                    <a:gd name="T6" fmla="*/ 785 w 1032"/>
                    <a:gd name="T7" fmla="*/ 228 h 922"/>
                    <a:gd name="T8" fmla="*/ 830 w 1032"/>
                    <a:gd name="T9" fmla="*/ 219 h 922"/>
                    <a:gd name="T10" fmla="*/ 940 w 1032"/>
                    <a:gd name="T11" fmla="*/ 246 h 922"/>
                    <a:gd name="T12" fmla="*/ 985 w 1032"/>
                    <a:gd name="T13" fmla="*/ 246 h 922"/>
                    <a:gd name="T14" fmla="*/ 976 w 1032"/>
                    <a:gd name="T15" fmla="*/ 410 h 922"/>
                    <a:gd name="T16" fmla="*/ 1031 w 1032"/>
                    <a:gd name="T17" fmla="*/ 529 h 922"/>
                    <a:gd name="T18" fmla="*/ 1004 w 1032"/>
                    <a:gd name="T19" fmla="*/ 584 h 922"/>
                    <a:gd name="T20" fmla="*/ 903 w 1032"/>
                    <a:gd name="T21" fmla="*/ 602 h 922"/>
                    <a:gd name="T22" fmla="*/ 766 w 1032"/>
                    <a:gd name="T23" fmla="*/ 720 h 922"/>
                    <a:gd name="T24" fmla="*/ 730 w 1032"/>
                    <a:gd name="T25" fmla="*/ 821 h 922"/>
                    <a:gd name="T26" fmla="*/ 748 w 1032"/>
                    <a:gd name="T27" fmla="*/ 921 h 922"/>
                    <a:gd name="T28" fmla="*/ 566 w 1032"/>
                    <a:gd name="T29" fmla="*/ 848 h 922"/>
                    <a:gd name="T30" fmla="*/ 447 w 1032"/>
                    <a:gd name="T31" fmla="*/ 647 h 922"/>
                    <a:gd name="T32" fmla="*/ 347 w 1032"/>
                    <a:gd name="T33" fmla="*/ 620 h 922"/>
                    <a:gd name="T34" fmla="*/ 292 w 1032"/>
                    <a:gd name="T35" fmla="*/ 675 h 922"/>
                    <a:gd name="T36" fmla="*/ 219 w 1032"/>
                    <a:gd name="T37" fmla="*/ 629 h 922"/>
                    <a:gd name="T38" fmla="*/ 155 w 1032"/>
                    <a:gd name="T39" fmla="*/ 511 h 922"/>
                    <a:gd name="T40" fmla="*/ 0 w 1032"/>
                    <a:gd name="T41" fmla="*/ 374 h 922"/>
                    <a:gd name="T42" fmla="*/ 283 w 1032"/>
                    <a:gd name="T43" fmla="*/ 374 h 922"/>
                    <a:gd name="T44" fmla="*/ 283 w 1032"/>
                    <a:gd name="T45" fmla="*/ 0 h 9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32"/>
                    <a:gd name="T70" fmla="*/ 0 h 922"/>
                    <a:gd name="T71" fmla="*/ 1032 w 1032"/>
                    <a:gd name="T72" fmla="*/ 922 h 9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32" h="922">
                      <a:moveTo>
                        <a:pt x="283" y="0"/>
                      </a:moveTo>
                      <a:lnTo>
                        <a:pt x="511" y="0"/>
                      </a:lnTo>
                      <a:lnTo>
                        <a:pt x="511" y="164"/>
                      </a:lnTo>
                      <a:lnTo>
                        <a:pt x="785" y="228"/>
                      </a:lnTo>
                      <a:lnTo>
                        <a:pt x="830" y="219"/>
                      </a:lnTo>
                      <a:lnTo>
                        <a:pt x="940" y="246"/>
                      </a:lnTo>
                      <a:lnTo>
                        <a:pt x="985" y="246"/>
                      </a:lnTo>
                      <a:lnTo>
                        <a:pt x="976" y="410"/>
                      </a:lnTo>
                      <a:lnTo>
                        <a:pt x="1031" y="529"/>
                      </a:lnTo>
                      <a:lnTo>
                        <a:pt x="1004" y="584"/>
                      </a:lnTo>
                      <a:lnTo>
                        <a:pt x="903" y="602"/>
                      </a:lnTo>
                      <a:lnTo>
                        <a:pt x="766" y="720"/>
                      </a:lnTo>
                      <a:lnTo>
                        <a:pt x="730" y="821"/>
                      </a:lnTo>
                      <a:lnTo>
                        <a:pt x="748" y="921"/>
                      </a:lnTo>
                      <a:lnTo>
                        <a:pt x="566" y="848"/>
                      </a:lnTo>
                      <a:lnTo>
                        <a:pt x="447" y="647"/>
                      </a:lnTo>
                      <a:lnTo>
                        <a:pt x="347" y="620"/>
                      </a:lnTo>
                      <a:lnTo>
                        <a:pt x="292" y="675"/>
                      </a:lnTo>
                      <a:lnTo>
                        <a:pt x="219" y="629"/>
                      </a:lnTo>
                      <a:lnTo>
                        <a:pt x="155" y="511"/>
                      </a:lnTo>
                      <a:lnTo>
                        <a:pt x="0" y="374"/>
                      </a:lnTo>
                      <a:lnTo>
                        <a:pt x="283" y="374"/>
                      </a:lnTo>
                      <a:lnTo>
                        <a:pt x="283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8" name="Freeform 117"/>
                <p:cNvSpPr>
                  <a:spLocks/>
                </p:cNvSpPr>
                <p:nvPr/>
              </p:nvSpPr>
              <p:spPr bwMode="auto">
                <a:xfrm>
                  <a:off x="2470" y="2406"/>
                  <a:ext cx="439" cy="558"/>
                </a:xfrm>
                <a:custGeom>
                  <a:avLst/>
                  <a:gdLst>
                    <a:gd name="T0" fmla="*/ 0 w 439"/>
                    <a:gd name="T1" fmla="*/ 0 h 558"/>
                    <a:gd name="T2" fmla="*/ 438 w 439"/>
                    <a:gd name="T3" fmla="*/ 0 h 558"/>
                    <a:gd name="T4" fmla="*/ 438 w 439"/>
                    <a:gd name="T5" fmla="*/ 484 h 558"/>
                    <a:gd name="T6" fmla="*/ 155 w 439"/>
                    <a:gd name="T7" fmla="*/ 484 h 558"/>
                    <a:gd name="T8" fmla="*/ 73 w 439"/>
                    <a:gd name="T9" fmla="*/ 484 h 558"/>
                    <a:gd name="T10" fmla="*/ 73 w 439"/>
                    <a:gd name="T11" fmla="*/ 557 h 558"/>
                    <a:gd name="T12" fmla="*/ 0 w 439"/>
                    <a:gd name="T13" fmla="*/ 557 h 558"/>
                    <a:gd name="T14" fmla="*/ 0 w 439"/>
                    <a:gd name="T15" fmla="*/ 0 h 5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9"/>
                    <a:gd name="T25" fmla="*/ 0 h 558"/>
                    <a:gd name="T26" fmla="*/ 439 w 439"/>
                    <a:gd name="T27" fmla="*/ 558 h 5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9" h="558">
                      <a:moveTo>
                        <a:pt x="0" y="0"/>
                      </a:moveTo>
                      <a:lnTo>
                        <a:pt x="438" y="0"/>
                      </a:lnTo>
                      <a:lnTo>
                        <a:pt x="438" y="484"/>
                      </a:lnTo>
                      <a:lnTo>
                        <a:pt x="155" y="484"/>
                      </a:lnTo>
                      <a:lnTo>
                        <a:pt x="73" y="484"/>
                      </a:lnTo>
                      <a:lnTo>
                        <a:pt x="73" y="557"/>
                      </a:lnTo>
                      <a:lnTo>
                        <a:pt x="0" y="557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96" name="Group 118"/>
              <p:cNvGrpSpPr>
                <a:grpSpLocks/>
              </p:cNvGrpSpPr>
              <p:nvPr/>
            </p:nvGrpSpPr>
            <p:grpSpPr bwMode="auto">
              <a:xfrm>
                <a:off x="1311" y="1211"/>
                <a:ext cx="1160" cy="1753"/>
                <a:chOff x="1311" y="1211"/>
                <a:chExt cx="1160" cy="1753"/>
              </a:xfrm>
            </p:grpSpPr>
            <p:sp>
              <p:nvSpPr>
                <p:cNvPr id="22697" name="Freeform 119"/>
                <p:cNvSpPr>
                  <a:spLocks/>
                </p:cNvSpPr>
                <p:nvPr/>
              </p:nvSpPr>
              <p:spPr bwMode="auto">
                <a:xfrm>
                  <a:off x="2087" y="1932"/>
                  <a:ext cx="384" cy="484"/>
                </a:xfrm>
                <a:custGeom>
                  <a:avLst/>
                  <a:gdLst>
                    <a:gd name="T0" fmla="*/ 228 w 384"/>
                    <a:gd name="T1" fmla="*/ 91 h 484"/>
                    <a:gd name="T2" fmla="*/ 383 w 384"/>
                    <a:gd name="T3" fmla="*/ 91 h 484"/>
                    <a:gd name="T4" fmla="*/ 383 w 384"/>
                    <a:gd name="T5" fmla="*/ 483 h 484"/>
                    <a:gd name="T6" fmla="*/ 0 w 384"/>
                    <a:gd name="T7" fmla="*/ 483 h 484"/>
                    <a:gd name="T8" fmla="*/ 0 w 384"/>
                    <a:gd name="T9" fmla="*/ 0 h 484"/>
                    <a:gd name="T10" fmla="*/ 228 w 384"/>
                    <a:gd name="T11" fmla="*/ 0 h 484"/>
                    <a:gd name="T12" fmla="*/ 228 w 384"/>
                    <a:gd name="T13" fmla="*/ 91 h 4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484"/>
                    <a:gd name="T23" fmla="*/ 384 w 384"/>
                    <a:gd name="T24" fmla="*/ 484 h 4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484">
                      <a:moveTo>
                        <a:pt x="228" y="91"/>
                      </a:moveTo>
                      <a:lnTo>
                        <a:pt x="383" y="91"/>
                      </a:lnTo>
                      <a:lnTo>
                        <a:pt x="383" y="483"/>
                      </a:lnTo>
                      <a:lnTo>
                        <a:pt x="0" y="483"/>
                      </a:lnTo>
                      <a:lnTo>
                        <a:pt x="0" y="0"/>
                      </a:lnTo>
                      <a:lnTo>
                        <a:pt x="228" y="0"/>
                      </a:lnTo>
                      <a:lnTo>
                        <a:pt x="228" y="91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8" name="Freeform 120"/>
                <p:cNvSpPr>
                  <a:spLocks/>
                </p:cNvSpPr>
                <p:nvPr/>
              </p:nvSpPr>
              <p:spPr bwMode="auto">
                <a:xfrm>
                  <a:off x="1311" y="1211"/>
                  <a:ext cx="549" cy="339"/>
                </a:xfrm>
                <a:custGeom>
                  <a:avLst/>
                  <a:gdLst>
                    <a:gd name="T0" fmla="*/ 119 w 549"/>
                    <a:gd name="T1" fmla="*/ 0 h 339"/>
                    <a:gd name="T2" fmla="*/ 146 w 549"/>
                    <a:gd name="T3" fmla="*/ 100 h 339"/>
                    <a:gd name="T4" fmla="*/ 128 w 549"/>
                    <a:gd name="T5" fmla="*/ 128 h 339"/>
                    <a:gd name="T6" fmla="*/ 0 w 549"/>
                    <a:gd name="T7" fmla="*/ 100 h 339"/>
                    <a:gd name="T8" fmla="*/ 37 w 549"/>
                    <a:gd name="T9" fmla="*/ 283 h 339"/>
                    <a:gd name="T10" fmla="*/ 100 w 549"/>
                    <a:gd name="T11" fmla="*/ 283 h 339"/>
                    <a:gd name="T12" fmla="*/ 119 w 549"/>
                    <a:gd name="T13" fmla="*/ 338 h 339"/>
                    <a:gd name="T14" fmla="*/ 365 w 549"/>
                    <a:gd name="T15" fmla="*/ 292 h 339"/>
                    <a:gd name="T16" fmla="*/ 548 w 549"/>
                    <a:gd name="T17" fmla="*/ 292 h 339"/>
                    <a:gd name="T18" fmla="*/ 548 w 549"/>
                    <a:gd name="T19" fmla="*/ 0 h 339"/>
                    <a:gd name="T20" fmla="*/ 119 w 549"/>
                    <a:gd name="T21" fmla="*/ 0 h 3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49"/>
                    <a:gd name="T34" fmla="*/ 0 h 339"/>
                    <a:gd name="T35" fmla="*/ 549 w 549"/>
                    <a:gd name="T36" fmla="*/ 339 h 3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49" h="339">
                      <a:moveTo>
                        <a:pt x="119" y="0"/>
                      </a:moveTo>
                      <a:lnTo>
                        <a:pt x="146" y="100"/>
                      </a:lnTo>
                      <a:lnTo>
                        <a:pt x="128" y="128"/>
                      </a:lnTo>
                      <a:lnTo>
                        <a:pt x="0" y="100"/>
                      </a:lnTo>
                      <a:lnTo>
                        <a:pt x="37" y="283"/>
                      </a:lnTo>
                      <a:lnTo>
                        <a:pt x="100" y="283"/>
                      </a:lnTo>
                      <a:lnTo>
                        <a:pt x="119" y="338"/>
                      </a:lnTo>
                      <a:lnTo>
                        <a:pt x="365" y="292"/>
                      </a:lnTo>
                      <a:lnTo>
                        <a:pt x="548" y="292"/>
                      </a:lnTo>
                      <a:lnTo>
                        <a:pt x="548" y="0"/>
                      </a:lnTo>
                      <a:lnTo>
                        <a:pt x="119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9" name="Freeform 121"/>
                <p:cNvSpPr>
                  <a:spLocks/>
                </p:cNvSpPr>
                <p:nvPr/>
              </p:nvSpPr>
              <p:spPr bwMode="auto">
                <a:xfrm>
                  <a:off x="1311" y="1494"/>
                  <a:ext cx="576" cy="439"/>
                </a:xfrm>
                <a:custGeom>
                  <a:avLst/>
                  <a:gdLst>
                    <a:gd name="T0" fmla="*/ 37 w 576"/>
                    <a:gd name="T1" fmla="*/ 0 h 439"/>
                    <a:gd name="T2" fmla="*/ 100 w 576"/>
                    <a:gd name="T3" fmla="*/ 0 h 439"/>
                    <a:gd name="T4" fmla="*/ 119 w 576"/>
                    <a:gd name="T5" fmla="*/ 55 h 439"/>
                    <a:gd name="T6" fmla="*/ 356 w 576"/>
                    <a:gd name="T7" fmla="*/ 9 h 439"/>
                    <a:gd name="T8" fmla="*/ 548 w 576"/>
                    <a:gd name="T9" fmla="*/ 9 h 439"/>
                    <a:gd name="T10" fmla="*/ 575 w 576"/>
                    <a:gd name="T11" fmla="*/ 55 h 439"/>
                    <a:gd name="T12" fmla="*/ 538 w 576"/>
                    <a:gd name="T13" fmla="*/ 219 h 439"/>
                    <a:gd name="T14" fmla="*/ 557 w 576"/>
                    <a:gd name="T15" fmla="*/ 219 h 439"/>
                    <a:gd name="T16" fmla="*/ 557 w 576"/>
                    <a:gd name="T17" fmla="*/ 438 h 439"/>
                    <a:gd name="T18" fmla="*/ 18 w 576"/>
                    <a:gd name="T19" fmla="*/ 438 h 439"/>
                    <a:gd name="T20" fmla="*/ 0 w 576"/>
                    <a:gd name="T21" fmla="*/ 338 h 439"/>
                    <a:gd name="T22" fmla="*/ 37 w 576"/>
                    <a:gd name="T23" fmla="*/ 0 h 4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6"/>
                    <a:gd name="T37" fmla="*/ 0 h 439"/>
                    <a:gd name="T38" fmla="*/ 576 w 576"/>
                    <a:gd name="T39" fmla="*/ 439 h 4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6" h="439">
                      <a:moveTo>
                        <a:pt x="37" y="0"/>
                      </a:moveTo>
                      <a:lnTo>
                        <a:pt x="100" y="0"/>
                      </a:lnTo>
                      <a:lnTo>
                        <a:pt x="119" y="55"/>
                      </a:lnTo>
                      <a:lnTo>
                        <a:pt x="356" y="9"/>
                      </a:lnTo>
                      <a:lnTo>
                        <a:pt x="548" y="9"/>
                      </a:lnTo>
                      <a:lnTo>
                        <a:pt x="575" y="55"/>
                      </a:lnTo>
                      <a:lnTo>
                        <a:pt x="538" y="219"/>
                      </a:lnTo>
                      <a:lnTo>
                        <a:pt x="557" y="219"/>
                      </a:lnTo>
                      <a:lnTo>
                        <a:pt x="557" y="438"/>
                      </a:lnTo>
                      <a:lnTo>
                        <a:pt x="18" y="438"/>
                      </a:lnTo>
                      <a:lnTo>
                        <a:pt x="0" y="338"/>
                      </a:lnTo>
                      <a:lnTo>
                        <a:pt x="37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0" name="Freeform 122"/>
                <p:cNvSpPr>
                  <a:spLocks/>
                </p:cNvSpPr>
                <p:nvPr/>
              </p:nvSpPr>
              <p:spPr bwMode="auto">
                <a:xfrm>
                  <a:off x="1840" y="1211"/>
                  <a:ext cx="467" cy="722"/>
                </a:xfrm>
                <a:custGeom>
                  <a:avLst/>
                  <a:gdLst>
                    <a:gd name="T0" fmla="*/ 18 w 467"/>
                    <a:gd name="T1" fmla="*/ 0 h 722"/>
                    <a:gd name="T2" fmla="*/ 101 w 467"/>
                    <a:gd name="T3" fmla="*/ 0 h 722"/>
                    <a:gd name="T4" fmla="*/ 101 w 467"/>
                    <a:gd name="T5" fmla="*/ 119 h 722"/>
                    <a:gd name="T6" fmla="*/ 238 w 467"/>
                    <a:gd name="T7" fmla="*/ 265 h 722"/>
                    <a:gd name="T8" fmla="*/ 210 w 467"/>
                    <a:gd name="T9" fmla="*/ 329 h 722"/>
                    <a:gd name="T10" fmla="*/ 219 w 467"/>
                    <a:gd name="T11" fmla="*/ 365 h 722"/>
                    <a:gd name="T12" fmla="*/ 274 w 467"/>
                    <a:gd name="T13" fmla="*/ 347 h 722"/>
                    <a:gd name="T14" fmla="*/ 347 w 467"/>
                    <a:gd name="T15" fmla="*/ 475 h 722"/>
                    <a:gd name="T16" fmla="*/ 466 w 467"/>
                    <a:gd name="T17" fmla="*/ 438 h 722"/>
                    <a:gd name="T18" fmla="*/ 466 w 467"/>
                    <a:gd name="T19" fmla="*/ 721 h 722"/>
                    <a:gd name="T20" fmla="*/ 247 w 467"/>
                    <a:gd name="T21" fmla="*/ 721 h 722"/>
                    <a:gd name="T22" fmla="*/ 27 w 467"/>
                    <a:gd name="T23" fmla="*/ 721 h 722"/>
                    <a:gd name="T24" fmla="*/ 27 w 467"/>
                    <a:gd name="T25" fmla="*/ 502 h 722"/>
                    <a:gd name="T26" fmla="*/ 0 w 467"/>
                    <a:gd name="T27" fmla="*/ 502 h 722"/>
                    <a:gd name="T28" fmla="*/ 46 w 467"/>
                    <a:gd name="T29" fmla="*/ 338 h 722"/>
                    <a:gd name="T30" fmla="*/ 18 w 467"/>
                    <a:gd name="T31" fmla="*/ 292 h 722"/>
                    <a:gd name="T32" fmla="*/ 18 w 467"/>
                    <a:gd name="T33" fmla="*/ 0 h 7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67"/>
                    <a:gd name="T52" fmla="*/ 0 h 722"/>
                    <a:gd name="T53" fmla="*/ 467 w 467"/>
                    <a:gd name="T54" fmla="*/ 722 h 7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67" h="722">
                      <a:moveTo>
                        <a:pt x="18" y="0"/>
                      </a:moveTo>
                      <a:lnTo>
                        <a:pt x="101" y="0"/>
                      </a:lnTo>
                      <a:lnTo>
                        <a:pt x="101" y="119"/>
                      </a:lnTo>
                      <a:lnTo>
                        <a:pt x="238" y="265"/>
                      </a:lnTo>
                      <a:lnTo>
                        <a:pt x="210" y="329"/>
                      </a:lnTo>
                      <a:lnTo>
                        <a:pt x="219" y="365"/>
                      </a:lnTo>
                      <a:lnTo>
                        <a:pt x="274" y="347"/>
                      </a:lnTo>
                      <a:lnTo>
                        <a:pt x="347" y="475"/>
                      </a:lnTo>
                      <a:lnTo>
                        <a:pt x="466" y="438"/>
                      </a:lnTo>
                      <a:lnTo>
                        <a:pt x="466" y="721"/>
                      </a:lnTo>
                      <a:lnTo>
                        <a:pt x="247" y="721"/>
                      </a:lnTo>
                      <a:lnTo>
                        <a:pt x="27" y="721"/>
                      </a:lnTo>
                      <a:lnTo>
                        <a:pt x="27" y="502"/>
                      </a:lnTo>
                      <a:lnTo>
                        <a:pt x="0" y="502"/>
                      </a:lnTo>
                      <a:lnTo>
                        <a:pt x="46" y="338"/>
                      </a:lnTo>
                      <a:lnTo>
                        <a:pt x="18" y="292"/>
                      </a:lnTo>
                      <a:lnTo>
                        <a:pt x="18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1" name="Freeform 123"/>
                <p:cNvSpPr>
                  <a:spLocks/>
                </p:cNvSpPr>
                <p:nvPr/>
              </p:nvSpPr>
              <p:spPr bwMode="auto">
                <a:xfrm>
                  <a:off x="1649" y="1932"/>
                  <a:ext cx="439" cy="703"/>
                </a:xfrm>
                <a:custGeom>
                  <a:avLst/>
                  <a:gdLst>
                    <a:gd name="T0" fmla="*/ 0 w 439"/>
                    <a:gd name="T1" fmla="*/ 0 h 703"/>
                    <a:gd name="T2" fmla="*/ 438 w 439"/>
                    <a:gd name="T3" fmla="*/ 0 h 703"/>
                    <a:gd name="T4" fmla="*/ 438 w 439"/>
                    <a:gd name="T5" fmla="*/ 483 h 703"/>
                    <a:gd name="T6" fmla="*/ 438 w 439"/>
                    <a:gd name="T7" fmla="*/ 583 h 703"/>
                    <a:gd name="T8" fmla="*/ 392 w 439"/>
                    <a:gd name="T9" fmla="*/ 574 h 703"/>
                    <a:gd name="T10" fmla="*/ 411 w 439"/>
                    <a:gd name="T11" fmla="*/ 702 h 703"/>
                    <a:gd name="T12" fmla="*/ 0 w 439"/>
                    <a:gd name="T13" fmla="*/ 301 h 703"/>
                    <a:gd name="T14" fmla="*/ 0 w 439"/>
                    <a:gd name="T15" fmla="*/ 0 h 7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9"/>
                    <a:gd name="T25" fmla="*/ 0 h 703"/>
                    <a:gd name="T26" fmla="*/ 439 w 439"/>
                    <a:gd name="T27" fmla="*/ 703 h 7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9" h="703">
                      <a:moveTo>
                        <a:pt x="0" y="0"/>
                      </a:moveTo>
                      <a:lnTo>
                        <a:pt x="438" y="0"/>
                      </a:lnTo>
                      <a:lnTo>
                        <a:pt x="438" y="483"/>
                      </a:lnTo>
                      <a:lnTo>
                        <a:pt x="438" y="583"/>
                      </a:lnTo>
                      <a:lnTo>
                        <a:pt x="392" y="574"/>
                      </a:lnTo>
                      <a:lnTo>
                        <a:pt x="411" y="702"/>
                      </a:lnTo>
                      <a:lnTo>
                        <a:pt x="0" y="301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2" name="Freeform 124"/>
                <p:cNvSpPr>
                  <a:spLocks/>
                </p:cNvSpPr>
                <p:nvPr/>
              </p:nvSpPr>
              <p:spPr bwMode="auto">
                <a:xfrm>
                  <a:off x="2041" y="2415"/>
                  <a:ext cx="430" cy="549"/>
                </a:xfrm>
                <a:custGeom>
                  <a:avLst/>
                  <a:gdLst>
                    <a:gd name="T0" fmla="*/ 46 w 430"/>
                    <a:gd name="T1" fmla="*/ 0 h 549"/>
                    <a:gd name="T2" fmla="*/ 429 w 430"/>
                    <a:gd name="T3" fmla="*/ 0 h 549"/>
                    <a:gd name="T4" fmla="*/ 429 w 430"/>
                    <a:gd name="T5" fmla="*/ 548 h 549"/>
                    <a:gd name="T6" fmla="*/ 292 w 430"/>
                    <a:gd name="T7" fmla="*/ 548 h 549"/>
                    <a:gd name="T8" fmla="*/ 46 w 430"/>
                    <a:gd name="T9" fmla="*/ 429 h 549"/>
                    <a:gd name="T10" fmla="*/ 46 w 430"/>
                    <a:gd name="T11" fmla="*/ 393 h 549"/>
                    <a:gd name="T12" fmla="*/ 55 w 430"/>
                    <a:gd name="T13" fmla="*/ 274 h 549"/>
                    <a:gd name="T14" fmla="*/ 18 w 430"/>
                    <a:gd name="T15" fmla="*/ 219 h 549"/>
                    <a:gd name="T16" fmla="*/ 0 w 430"/>
                    <a:gd name="T17" fmla="*/ 91 h 549"/>
                    <a:gd name="T18" fmla="*/ 46 w 430"/>
                    <a:gd name="T19" fmla="*/ 100 h 549"/>
                    <a:gd name="T20" fmla="*/ 46 w 430"/>
                    <a:gd name="T21" fmla="*/ 0 h 5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30"/>
                    <a:gd name="T34" fmla="*/ 0 h 549"/>
                    <a:gd name="T35" fmla="*/ 430 w 430"/>
                    <a:gd name="T36" fmla="*/ 549 h 54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30" h="549">
                      <a:moveTo>
                        <a:pt x="46" y="0"/>
                      </a:moveTo>
                      <a:lnTo>
                        <a:pt x="429" y="0"/>
                      </a:lnTo>
                      <a:lnTo>
                        <a:pt x="429" y="548"/>
                      </a:lnTo>
                      <a:lnTo>
                        <a:pt x="292" y="548"/>
                      </a:lnTo>
                      <a:lnTo>
                        <a:pt x="46" y="429"/>
                      </a:lnTo>
                      <a:lnTo>
                        <a:pt x="46" y="393"/>
                      </a:lnTo>
                      <a:lnTo>
                        <a:pt x="55" y="274"/>
                      </a:lnTo>
                      <a:lnTo>
                        <a:pt x="18" y="219"/>
                      </a:lnTo>
                      <a:lnTo>
                        <a:pt x="0" y="91"/>
                      </a:lnTo>
                      <a:lnTo>
                        <a:pt x="46" y="100"/>
                      </a:lnTo>
                      <a:lnTo>
                        <a:pt x="46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3" name="Freeform 125"/>
                <p:cNvSpPr>
                  <a:spLocks/>
                </p:cNvSpPr>
                <p:nvPr/>
              </p:nvSpPr>
              <p:spPr bwMode="auto">
                <a:xfrm>
                  <a:off x="1311" y="1923"/>
                  <a:ext cx="786" cy="886"/>
                </a:xfrm>
                <a:custGeom>
                  <a:avLst/>
                  <a:gdLst>
                    <a:gd name="T0" fmla="*/ 18 w 786"/>
                    <a:gd name="T1" fmla="*/ 0 h 886"/>
                    <a:gd name="T2" fmla="*/ 338 w 786"/>
                    <a:gd name="T3" fmla="*/ 0 h 886"/>
                    <a:gd name="T4" fmla="*/ 338 w 786"/>
                    <a:gd name="T5" fmla="*/ 301 h 886"/>
                    <a:gd name="T6" fmla="*/ 748 w 786"/>
                    <a:gd name="T7" fmla="*/ 712 h 886"/>
                    <a:gd name="T8" fmla="*/ 785 w 786"/>
                    <a:gd name="T9" fmla="*/ 766 h 886"/>
                    <a:gd name="T10" fmla="*/ 767 w 786"/>
                    <a:gd name="T11" fmla="*/ 885 h 886"/>
                    <a:gd name="T12" fmla="*/ 566 w 786"/>
                    <a:gd name="T13" fmla="*/ 885 h 886"/>
                    <a:gd name="T14" fmla="*/ 383 w 786"/>
                    <a:gd name="T15" fmla="*/ 739 h 886"/>
                    <a:gd name="T16" fmla="*/ 310 w 786"/>
                    <a:gd name="T17" fmla="*/ 739 h 886"/>
                    <a:gd name="T18" fmla="*/ 155 w 786"/>
                    <a:gd name="T19" fmla="*/ 456 h 886"/>
                    <a:gd name="T20" fmla="*/ 46 w 786"/>
                    <a:gd name="T21" fmla="*/ 292 h 886"/>
                    <a:gd name="T22" fmla="*/ 64 w 786"/>
                    <a:gd name="T23" fmla="*/ 228 h 886"/>
                    <a:gd name="T24" fmla="*/ 0 w 786"/>
                    <a:gd name="T25" fmla="*/ 137 h 886"/>
                    <a:gd name="T26" fmla="*/ 18 w 786"/>
                    <a:gd name="T27" fmla="*/ 0 h 88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6"/>
                    <a:gd name="T43" fmla="*/ 0 h 886"/>
                    <a:gd name="T44" fmla="*/ 786 w 786"/>
                    <a:gd name="T45" fmla="*/ 886 h 88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6" h="886">
                      <a:moveTo>
                        <a:pt x="18" y="0"/>
                      </a:moveTo>
                      <a:lnTo>
                        <a:pt x="338" y="0"/>
                      </a:lnTo>
                      <a:lnTo>
                        <a:pt x="338" y="301"/>
                      </a:lnTo>
                      <a:lnTo>
                        <a:pt x="748" y="712"/>
                      </a:lnTo>
                      <a:lnTo>
                        <a:pt x="785" y="766"/>
                      </a:lnTo>
                      <a:lnTo>
                        <a:pt x="767" y="885"/>
                      </a:lnTo>
                      <a:lnTo>
                        <a:pt x="566" y="885"/>
                      </a:lnTo>
                      <a:lnTo>
                        <a:pt x="383" y="739"/>
                      </a:lnTo>
                      <a:lnTo>
                        <a:pt x="310" y="739"/>
                      </a:lnTo>
                      <a:lnTo>
                        <a:pt x="155" y="456"/>
                      </a:lnTo>
                      <a:lnTo>
                        <a:pt x="46" y="292"/>
                      </a:lnTo>
                      <a:lnTo>
                        <a:pt x="64" y="228"/>
                      </a:lnTo>
                      <a:lnTo>
                        <a:pt x="0" y="137"/>
                      </a:lnTo>
                      <a:lnTo>
                        <a:pt x="18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9966FF"/>
                    </a:gs>
                  </a:gsLst>
                  <a:lin ang="2700000" scaled="1"/>
                </a:gradFill>
                <a:ln w="12700" cap="rnd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2534" name="Group 126"/>
          <p:cNvGrpSpPr>
            <a:grpSpLocks/>
          </p:cNvGrpSpPr>
          <p:nvPr/>
        </p:nvGrpSpPr>
        <p:grpSpPr bwMode="auto">
          <a:xfrm>
            <a:off x="6429375" y="2259013"/>
            <a:ext cx="1624013" cy="1538287"/>
            <a:chOff x="4642" y="1384"/>
            <a:chExt cx="1023" cy="969"/>
          </a:xfrm>
        </p:grpSpPr>
        <p:sp>
          <p:nvSpPr>
            <p:cNvPr id="22680" name="Freeform 127"/>
            <p:cNvSpPr>
              <a:spLocks/>
            </p:cNvSpPr>
            <p:nvPr/>
          </p:nvSpPr>
          <p:spPr bwMode="auto">
            <a:xfrm>
              <a:off x="4642" y="1886"/>
              <a:ext cx="430" cy="257"/>
            </a:xfrm>
            <a:custGeom>
              <a:avLst/>
              <a:gdLst>
                <a:gd name="T0" fmla="*/ 0 w 430"/>
                <a:gd name="T1" fmla="*/ 46 h 257"/>
                <a:gd name="T2" fmla="*/ 64 w 430"/>
                <a:gd name="T3" fmla="*/ 0 h 257"/>
                <a:gd name="T4" fmla="*/ 64 w 430"/>
                <a:gd name="T5" fmla="*/ 46 h 257"/>
                <a:gd name="T6" fmla="*/ 383 w 430"/>
                <a:gd name="T7" fmla="*/ 46 h 257"/>
                <a:gd name="T8" fmla="*/ 429 w 430"/>
                <a:gd name="T9" fmla="*/ 119 h 257"/>
                <a:gd name="T10" fmla="*/ 402 w 430"/>
                <a:gd name="T11" fmla="*/ 146 h 257"/>
                <a:gd name="T12" fmla="*/ 420 w 430"/>
                <a:gd name="T13" fmla="*/ 210 h 257"/>
                <a:gd name="T14" fmla="*/ 402 w 430"/>
                <a:gd name="T15" fmla="*/ 238 h 257"/>
                <a:gd name="T16" fmla="*/ 329 w 430"/>
                <a:gd name="T17" fmla="*/ 238 h 257"/>
                <a:gd name="T18" fmla="*/ 329 w 430"/>
                <a:gd name="T19" fmla="*/ 256 h 257"/>
                <a:gd name="T20" fmla="*/ 0 w 430"/>
                <a:gd name="T21" fmla="*/ 256 h 257"/>
                <a:gd name="T22" fmla="*/ 0 w 430"/>
                <a:gd name="T23" fmla="*/ 46 h 2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257"/>
                <a:gd name="T38" fmla="*/ 430 w 430"/>
                <a:gd name="T39" fmla="*/ 257 h 2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257">
                  <a:moveTo>
                    <a:pt x="0" y="46"/>
                  </a:moveTo>
                  <a:lnTo>
                    <a:pt x="64" y="0"/>
                  </a:lnTo>
                  <a:lnTo>
                    <a:pt x="64" y="46"/>
                  </a:lnTo>
                  <a:lnTo>
                    <a:pt x="383" y="46"/>
                  </a:lnTo>
                  <a:lnTo>
                    <a:pt x="429" y="119"/>
                  </a:lnTo>
                  <a:lnTo>
                    <a:pt x="402" y="146"/>
                  </a:lnTo>
                  <a:lnTo>
                    <a:pt x="420" y="210"/>
                  </a:lnTo>
                  <a:lnTo>
                    <a:pt x="402" y="238"/>
                  </a:lnTo>
                  <a:lnTo>
                    <a:pt x="329" y="238"/>
                  </a:lnTo>
                  <a:lnTo>
                    <a:pt x="329" y="256"/>
                  </a:lnTo>
                  <a:lnTo>
                    <a:pt x="0" y="256"/>
                  </a:lnTo>
                  <a:lnTo>
                    <a:pt x="0" y="4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1" name="Freeform 128"/>
            <p:cNvSpPr>
              <a:spLocks/>
            </p:cNvSpPr>
            <p:nvPr/>
          </p:nvSpPr>
          <p:spPr bwMode="auto">
            <a:xfrm>
              <a:off x="4706" y="1612"/>
              <a:ext cx="475" cy="430"/>
            </a:xfrm>
            <a:custGeom>
              <a:avLst/>
              <a:gdLst>
                <a:gd name="T0" fmla="*/ 0 w 475"/>
                <a:gd name="T1" fmla="*/ 274 h 430"/>
                <a:gd name="T2" fmla="*/ 0 w 475"/>
                <a:gd name="T3" fmla="*/ 319 h 430"/>
                <a:gd name="T4" fmla="*/ 310 w 475"/>
                <a:gd name="T5" fmla="*/ 319 h 430"/>
                <a:gd name="T6" fmla="*/ 365 w 475"/>
                <a:gd name="T7" fmla="*/ 392 h 430"/>
                <a:gd name="T8" fmla="*/ 419 w 475"/>
                <a:gd name="T9" fmla="*/ 402 h 430"/>
                <a:gd name="T10" fmla="*/ 419 w 475"/>
                <a:gd name="T11" fmla="*/ 429 h 430"/>
                <a:gd name="T12" fmla="*/ 465 w 475"/>
                <a:gd name="T13" fmla="*/ 392 h 430"/>
                <a:gd name="T14" fmla="*/ 474 w 475"/>
                <a:gd name="T15" fmla="*/ 256 h 430"/>
                <a:gd name="T16" fmla="*/ 474 w 475"/>
                <a:gd name="T17" fmla="*/ 155 h 430"/>
                <a:gd name="T18" fmla="*/ 456 w 475"/>
                <a:gd name="T19" fmla="*/ 137 h 430"/>
                <a:gd name="T20" fmla="*/ 465 w 475"/>
                <a:gd name="T21" fmla="*/ 0 h 430"/>
                <a:gd name="T22" fmla="*/ 365 w 475"/>
                <a:gd name="T23" fmla="*/ 0 h 430"/>
                <a:gd name="T24" fmla="*/ 255 w 475"/>
                <a:gd name="T25" fmla="*/ 110 h 430"/>
                <a:gd name="T26" fmla="*/ 273 w 475"/>
                <a:gd name="T27" fmla="*/ 146 h 430"/>
                <a:gd name="T28" fmla="*/ 210 w 475"/>
                <a:gd name="T29" fmla="*/ 201 h 430"/>
                <a:gd name="T30" fmla="*/ 119 w 475"/>
                <a:gd name="T31" fmla="*/ 183 h 430"/>
                <a:gd name="T32" fmla="*/ 46 w 475"/>
                <a:gd name="T33" fmla="*/ 183 h 430"/>
                <a:gd name="T34" fmla="*/ 27 w 475"/>
                <a:gd name="T35" fmla="*/ 237 h 430"/>
                <a:gd name="T36" fmla="*/ 0 w 475"/>
                <a:gd name="T37" fmla="*/ 274 h 4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5"/>
                <a:gd name="T58" fmla="*/ 0 h 430"/>
                <a:gd name="T59" fmla="*/ 475 w 475"/>
                <a:gd name="T60" fmla="*/ 430 h 4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5" h="430">
                  <a:moveTo>
                    <a:pt x="0" y="274"/>
                  </a:moveTo>
                  <a:lnTo>
                    <a:pt x="0" y="319"/>
                  </a:lnTo>
                  <a:lnTo>
                    <a:pt x="310" y="319"/>
                  </a:lnTo>
                  <a:lnTo>
                    <a:pt x="365" y="392"/>
                  </a:lnTo>
                  <a:lnTo>
                    <a:pt x="419" y="402"/>
                  </a:lnTo>
                  <a:lnTo>
                    <a:pt x="419" y="429"/>
                  </a:lnTo>
                  <a:lnTo>
                    <a:pt x="465" y="392"/>
                  </a:lnTo>
                  <a:lnTo>
                    <a:pt x="474" y="256"/>
                  </a:lnTo>
                  <a:lnTo>
                    <a:pt x="474" y="155"/>
                  </a:lnTo>
                  <a:lnTo>
                    <a:pt x="456" y="137"/>
                  </a:lnTo>
                  <a:lnTo>
                    <a:pt x="465" y="0"/>
                  </a:lnTo>
                  <a:lnTo>
                    <a:pt x="365" y="0"/>
                  </a:lnTo>
                  <a:lnTo>
                    <a:pt x="255" y="110"/>
                  </a:lnTo>
                  <a:lnTo>
                    <a:pt x="273" y="146"/>
                  </a:lnTo>
                  <a:lnTo>
                    <a:pt x="210" y="201"/>
                  </a:lnTo>
                  <a:lnTo>
                    <a:pt x="119" y="183"/>
                  </a:lnTo>
                  <a:lnTo>
                    <a:pt x="46" y="183"/>
                  </a:lnTo>
                  <a:lnTo>
                    <a:pt x="27" y="237"/>
                  </a:lnTo>
                  <a:lnTo>
                    <a:pt x="0" y="27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2" name="Freeform 129"/>
            <p:cNvSpPr>
              <a:spLocks/>
            </p:cNvSpPr>
            <p:nvPr/>
          </p:nvSpPr>
          <p:spPr bwMode="auto">
            <a:xfrm>
              <a:off x="5162" y="1622"/>
              <a:ext cx="174" cy="210"/>
            </a:xfrm>
            <a:custGeom>
              <a:avLst/>
              <a:gdLst>
                <a:gd name="T0" fmla="*/ 9 w 174"/>
                <a:gd name="T1" fmla="*/ 0 h 210"/>
                <a:gd name="T2" fmla="*/ 173 w 174"/>
                <a:gd name="T3" fmla="*/ 0 h 210"/>
                <a:gd name="T4" fmla="*/ 164 w 174"/>
                <a:gd name="T5" fmla="*/ 55 h 210"/>
                <a:gd name="T6" fmla="*/ 137 w 174"/>
                <a:gd name="T7" fmla="*/ 64 h 210"/>
                <a:gd name="T8" fmla="*/ 91 w 174"/>
                <a:gd name="T9" fmla="*/ 209 h 210"/>
                <a:gd name="T10" fmla="*/ 18 w 174"/>
                <a:gd name="T11" fmla="*/ 209 h 210"/>
                <a:gd name="T12" fmla="*/ 18 w 174"/>
                <a:gd name="T13" fmla="*/ 145 h 210"/>
                <a:gd name="T14" fmla="*/ 0 w 174"/>
                <a:gd name="T15" fmla="*/ 127 h 210"/>
                <a:gd name="T16" fmla="*/ 9 w 174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210"/>
                <a:gd name="T29" fmla="*/ 174 w 174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210">
                  <a:moveTo>
                    <a:pt x="9" y="0"/>
                  </a:moveTo>
                  <a:lnTo>
                    <a:pt x="173" y="0"/>
                  </a:lnTo>
                  <a:lnTo>
                    <a:pt x="164" y="55"/>
                  </a:lnTo>
                  <a:lnTo>
                    <a:pt x="137" y="64"/>
                  </a:lnTo>
                  <a:lnTo>
                    <a:pt x="91" y="209"/>
                  </a:lnTo>
                  <a:lnTo>
                    <a:pt x="18" y="209"/>
                  </a:lnTo>
                  <a:lnTo>
                    <a:pt x="18" y="145"/>
                  </a:lnTo>
                  <a:lnTo>
                    <a:pt x="0" y="127"/>
                  </a:lnTo>
                  <a:lnTo>
                    <a:pt x="9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3" name="Freeform 130"/>
            <p:cNvSpPr>
              <a:spLocks/>
            </p:cNvSpPr>
            <p:nvPr/>
          </p:nvSpPr>
          <p:spPr bwMode="auto">
            <a:xfrm>
              <a:off x="5253" y="1539"/>
              <a:ext cx="138" cy="293"/>
            </a:xfrm>
            <a:custGeom>
              <a:avLst/>
              <a:gdLst>
                <a:gd name="T0" fmla="*/ 82 w 138"/>
                <a:gd name="T1" fmla="*/ 82 h 293"/>
                <a:gd name="T2" fmla="*/ 137 w 138"/>
                <a:gd name="T3" fmla="*/ 0 h 293"/>
                <a:gd name="T4" fmla="*/ 137 w 138"/>
                <a:gd name="T5" fmla="*/ 274 h 293"/>
                <a:gd name="T6" fmla="*/ 82 w 138"/>
                <a:gd name="T7" fmla="*/ 292 h 293"/>
                <a:gd name="T8" fmla="*/ 0 w 138"/>
                <a:gd name="T9" fmla="*/ 292 h 293"/>
                <a:gd name="T10" fmla="*/ 46 w 138"/>
                <a:gd name="T11" fmla="*/ 146 h 293"/>
                <a:gd name="T12" fmla="*/ 82 w 138"/>
                <a:gd name="T13" fmla="*/ 137 h 293"/>
                <a:gd name="T14" fmla="*/ 82 w 138"/>
                <a:gd name="T15" fmla="*/ 82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293"/>
                <a:gd name="T26" fmla="*/ 138 w 138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293">
                  <a:moveTo>
                    <a:pt x="82" y="82"/>
                  </a:moveTo>
                  <a:lnTo>
                    <a:pt x="137" y="0"/>
                  </a:lnTo>
                  <a:lnTo>
                    <a:pt x="137" y="274"/>
                  </a:lnTo>
                  <a:lnTo>
                    <a:pt x="82" y="292"/>
                  </a:lnTo>
                  <a:lnTo>
                    <a:pt x="0" y="292"/>
                  </a:lnTo>
                  <a:lnTo>
                    <a:pt x="46" y="146"/>
                  </a:lnTo>
                  <a:lnTo>
                    <a:pt x="82" y="137"/>
                  </a:lnTo>
                  <a:lnTo>
                    <a:pt x="82" y="82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4" name="Freeform 131"/>
            <p:cNvSpPr>
              <a:spLocks/>
            </p:cNvSpPr>
            <p:nvPr/>
          </p:nvSpPr>
          <p:spPr bwMode="auto">
            <a:xfrm>
              <a:off x="5390" y="1384"/>
              <a:ext cx="275" cy="421"/>
            </a:xfrm>
            <a:custGeom>
              <a:avLst/>
              <a:gdLst>
                <a:gd name="T0" fmla="*/ 0 w 275"/>
                <a:gd name="T1" fmla="*/ 164 h 421"/>
                <a:gd name="T2" fmla="*/ 0 w 275"/>
                <a:gd name="T3" fmla="*/ 420 h 421"/>
                <a:gd name="T4" fmla="*/ 64 w 275"/>
                <a:gd name="T5" fmla="*/ 383 h 421"/>
                <a:gd name="T6" fmla="*/ 64 w 275"/>
                <a:gd name="T7" fmla="*/ 356 h 421"/>
                <a:gd name="T8" fmla="*/ 274 w 275"/>
                <a:gd name="T9" fmla="*/ 201 h 421"/>
                <a:gd name="T10" fmla="*/ 265 w 275"/>
                <a:gd name="T11" fmla="*/ 146 h 421"/>
                <a:gd name="T12" fmla="*/ 228 w 275"/>
                <a:gd name="T13" fmla="*/ 128 h 421"/>
                <a:gd name="T14" fmla="*/ 201 w 275"/>
                <a:gd name="T15" fmla="*/ 9 h 421"/>
                <a:gd name="T16" fmla="*/ 146 w 275"/>
                <a:gd name="T17" fmla="*/ 18 h 421"/>
                <a:gd name="T18" fmla="*/ 119 w 275"/>
                <a:gd name="T19" fmla="*/ 0 h 421"/>
                <a:gd name="T20" fmla="*/ 64 w 275"/>
                <a:gd name="T21" fmla="*/ 46 h 421"/>
                <a:gd name="T22" fmla="*/ 0 w 275"/>
                <a:gd name="T23" fmla="*/ 164 h 4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5"/>
                <a:gd name="T37" fmla="*/ 0 h 421"/>
                <a:gd name="T38" fmla="*/ 275 w 275"/>
                <a:gd name="T39" fmla="*/ 421 h 4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5" h="421">
                  <a:moveTo>
                    <a:pt x="0" y="164"/>
                  </a:moveTo>
                  <a:lnTo>
                    <a:pt x="0" y="420"/>
                  </a:lnTo>
                  <a:lnTo>
                    <a:pt x="64" y="383"/>
                  </a:lnTo>
                  <a:lnTo>
                    <a:pt x="64" y="356"/>
                  </a:lnTo>
                  <a:lnTo>
                    <a:pt x="274" y="201"/>
                  </a:lnTo>
                  <a:lnTo>
                    <a:pt x="265" y="146"/>
                  </a:lnTo>
                  <a:lnTo>
                    <a:pt x="228" y="128"/>
                  </a:lnTo>
                  <a:lnTo>
                    <a:pt x="201" y="9"/>
                  </a:lnTo>
                  <a:lnTo>
                    <a:pt x="146" y="18"/>
                  </a:lnTo>
                  <a:lnTo>
                    <a:pt x="119" y="0"/>
                  </a:lnTo>
                  <a:lnTo>
                    <a:pt x="64" y="46"/>
                  </a:lnTo>
                  <a:lnTo>
                    <a:pt x="0" y="16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5" name="Freeform 132"/>
            <p:cNvSpPr>
              <a:spLocks/>
            </p:cNvSpPr>
            <p:nvPr/>
          </p:nvSpPr>
          <p:spPr bwMode="auto">
            <a:xfrm>
              <a:off x="5171" y="1813"/>
              <a:ext cx="275" cy="156"/>
            </a:xfrm>
            <a:custGeom>
              <a:avLst/>
              <a:gdLst>
                <a:gd name="T0" fmla="*/ 9 w 275"/>
                <a:gd name="T1" fmla="*/ 18 h 156"/>
                <a:gd name="T2" fmla="*/ 164 w 275"/>
                <a:gd name="T3" fmla="*/ 18 h 156"/>
                <a:gd name="T4" fmla="*/ 210 w 275"/>
                <a:gd name="T5" fmla="*/ 0 h 156"/>
                <a:gd name="T6" fmla="*/ 228 w 275"/>
                <a:gd name="T7" fmla="*/ 46 h 156"/>
                <a:gd name="T8" fmla="*/ 201 w 275"/>
                <a:gd name="T9" fmla="*/ 73 h 156"/>
                <a:gd name="T10" fmla="*/ 237 w 275"/>
                <a:gd name="T11" fmla="*/ 137 h 156"/>
                <a:gd name="T12" fmla="*/ 274 w 275"/>
                <a:gd name="T13" fmla="*/ 137 h 156"/>
                <a:gd name="T14" fmla="*/ 219 w 275"/>
                <a:gd name="T15" fmla="*/ 155 h 156"/>
                <a:gd name="T16" fmla="*/ 164 w 275"/>
                <a:gd name="T17" fmla="*/ 109 h 156"/>
                <a:gd name="T18" fmla="*/ 0 w 275"/>
                <a:gd name="T19" fmla="*/ 109 h 156"/>
                <a:gd name="T20" fmla="*/ 9 w 275"/>
                <a:gd name="T21" fmla="*/ 18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5"/>
                <a:gd name="T34" fmla="*/ 0 h 156"/>
                <a:gd name="T35" fmla="*/ 275 w 275"/>
                <a:gd name="T36" fmla="*/ 156 h 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5" h="156">
                  <a:moveTo>
                    <a:pt x="9" y="18"/>
                  </a:moveTo>
                  <a:lnTo>
                    <a:pt x="164" y="18"/>
                  </a:lnTo>
                  <a:lnTo>
                    <a:pt x="210" y="0"/>
                  </a:lnTo>
                  <a:lnTo>
                    <a:pt x="228" y="46"/>
                  </a:lnTo>
                  <a:lnTo>
                    <a:pt x="201" y="73"/>
                  </a:lnTo>
                  <a:lnTo>
                    <a:pt x="237" y="137"/>
                  </a:lnTo>
                  <a:lnTo>
                    <a:pt x="274" y="137"/>
                  </a:lnTo>
                  <a:lnTo>
                    <a:pt x="219" y="155"/>
                  </a:lnTo>
                  <a:lnTo>
                    <a:pt x="164" y="109"/>
                  </a:lnTo>
                  <a:lnTo>
                    <a:pt x="0" y="109"/>
                  </a:lnTo>
                  <a:lnTo>
                    <a:pt x="9" y="1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6" name="Freeform 133"/>
            <p:cNvSpPr>
              <a:spLocks/>
            </p:cNvSpPr>
            <p:nvPr/>
          </p:nvSpPr>
          <p:spPr bwMode="auto">
            <a:xfrm>
              <a:off x="5299" y="1923"/>
              <a:ext cx="56" cy="65"/>
            </a:xfrm>
            <a:custGeom>
              <a:avLst/>
              <a:gdLst>
                <a:gd name="T0" fmla="*/ 0 w 56"/>
                <a:gd name="T1" fmla="*/ 0 h 65"/>
                <a:gd name="T2" fmla="*/ 37 w 56"/>
                <a:gd name="T3" fmla="*/ 0 h 65"/>
                <a:gd name="T4" fmla="*/ 55 w 56"/>
                <a:gd name="T5" fmla="*/ 18 h 65"/>
                <a:gd name="T6" fmla="*/ 37 w 56"/>
                <a:gd name="T7" fmla="*/ 64 h 65"/>
                <a:gd name="T8" fmla="*/ 0 w 56"/>
                <a:gd name="T9" fmla="*/ 64 h 65"/>
                <a:gd name="T10" fmla="*/ 0 w 56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65"/>
                <a:gd name="T20" fmla="*/ 56 w 56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65">
                  <a:moveTo>
                    <a:pt x="0" y="0"/>
                  </a:moveTo>
                  <a:lnTo>
                    <a:pt x="37" y="0"/>
                  </a:lnTo>
                  <a:lnTo>
                    <a:pt x="55" y="18"/>
                  </a:lnTo>
                  <a:lnTo>
                    <a:pt x="37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7" name="Freeform 134"/>
            <p:cNvSpPr>
              <a:spLocks/>
            </p:cNvSpPr>
            <p:nvPr/>
          </p:nvSpPr>
          <p:spPr bwMode="auto">
            <a:xfrm>
              <a:off x="5171" y="1923"/>
              <a:ext cx="129" cy="83"/>
            </a:xfrm>
            <a:custGeom>
              <a:avLst/>
              <a:gdLst>
                <a:gd name="T0" fmla="*/ 0 w 129"/>
                <a:gd name="T1" fmla="*/ 0 h 83"/>
                <a:gd name="T2" fmla="*/ 128 w 129"/>
                <a:gd name="T3" fmla="*/ 0 h 83"/>
                <a:gd name="T4" fmla="*/ 128 w 129"/>
                <a:gd name="T5" fmla="*/ 64 h 83"/>
                <a:gd name="T6" fmla="*/ 0 w 129"/>
                <a:gd name="T7" fmla="*/ 82 h 83"/>
                <a:gd name="T8" fmla="*/ 0 w 129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83"/>
                <a:gd name="T17" fmla="*/ 129 w 12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83">
                  <a:moveTo>
                    <a:pt x="0" y="0"/>
                  </a:moveTo>
                  <a:lnTo>
                    <a:pt x="128" y="0"/>
                  </a:lnTo>
                  <a:lnTo>
                    <a:pt x="128" y="64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8" name="Freeform 135"/>
            <p:cNvSpPr>
              <a:spLocks/>
            </p:cNvSpPr>
            <p:nvPr/>
          </p:nvSpPr>
          <p:spPr bwMode="auto">
            <a:xfrm>
              <a:off x="5016" y="2005"/>
              <a:ext cx="111" cy="220"/>
            </a:xfrm>
            <a:custGeom>
              <a:avLst/>
              <a:gdLst>
                <a:gd name="T0" fmla="*/ 55 w 111"/>
                <a:gd name="T1" fmla="*/ 0 h 220"/>
                <a:gd name="T2" fmla="*/ 28 w 111"/>
                <a:gd name="T3" fmla="*/ 27 h 220"/>
                <a:gd name="T4" fmla="*/ 46 w 111"/>
                <a:gd name="T5" fmla="*/ 91 h 220"/>
                <a:gd name="T6" fmla="*/ 28 w 111"/>
                <a:gd name="T7" fmla="*/ 119 h 220"/>
                <a:gd name="T8" fmla="*/ 0 w 111"/>
                <a:gd name="T9" fmla="*/ 155 h 220"/>
                <a:gd name="T10" fmla="*/ 46 w 111"/>
                <a:gd name="T11" fmla="*/ 219 h 220"/>
                <a:gd name="T12" fmla="*/ 101 w 111"/>
                <a:gd name="T13" fmla="*/ 155 h 220"/>
                <a:gd name="T14" fmla="*/ 110 w 111"/>
                <a:gd name="T15" fmla="*/ 73 h 220"/>
                <a:gd name="T16" fmla="*/ 92 w 111"/>
                <a:gd name="T17" fmla="*/ 73 h 220"/>
                <a:gd name="T18" fmla="*/ 110 w 111"/>
                <a:gd name="T19" fmla="*/ 37 h 220"/>
                <a:gd name="T20" fmla="*/ 110 w 111"/>
                <a:gd name="T21" fmla="*/ 9 h 220"/>
                <a:gd name="T22" fmla="*/ 55 w 111"/>
                <a:gd name="T23" fmla="*/ 0 h 2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"/>
                <a:gd name="T37" fmla="*/ 0 h 220"/>
                <a:gd name="T38" fmla="*/ 111 w 111"/>
                <a:gd name="T39" fmla="*/ 220 h 2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" h="220">
                  <a:moveTo>
                    <a:pt x="55" y="0"/>
                  </a:moveTo>
                  <a:lnTo>
                    <a:pt x="28" y="27"/>
                  </a:lnTo>
                  <a:lnTo>
                    <a:pt x="46" y="91"/>
                  </a:lnTo>
                  <a:lnTo>
                    <a:pt x="28" y="119"/>
                  </a:lnTo>
                  <a:lnTo>
                    <a:pt x="0" y="155"/>
                  </a:lnTo>
                  <a:lnTo>
                    <a:pt x="46" y="219"/>
                  </a:lnTo>
                  <a:lnTo>
                    <a:pt x="101" y="155"/>
                  </a:lnTo>
                  <a:lnTo>
                    <a:pt x="110" y="73"/>
                  </a:lnTo>
                  <a:lnTo>
                    <a:pt x="92" y="73"/>
                  </a:lnTo>
                  <a:lnTo>
                    <a:pt x="110" y="37"/>
                  </a:lnTo>
                  <a:lnTo>
                    <a:pt x="110" y="9"/>
                  </a:lnTo>
                  <a:lnTo>
                    <a:pt x="55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9" name="Freeform 136"/>
            <p:cNvSpPr>
              <a:spLocks/>
            </p:cNvSpPr>
            <p:nvPr/>
          </p:nvSpPr>
          <p:spPr bwMode="auto">
            <a:xfrm>
              <a:off x="4970" y="2123"/>
              <a:ext cx="84" cy="147"/>
            </a:xfrm>
            <a:custGeom>
              <a:avLst/>
              <a:gdLst>
                <a:gd name="T0" fmla="*/ 74 w 84"/>
                <a:gd name="T1" fmla="*/ 0 h 147"/>
                <a:gd name="T2" fmla="*/ 0 w 84"/>
                <a:gd name="T3" fmla="*/ 0 h 147"/>
                <a:gd name="T4" fmla="*/ 0 w 84"/>
                <a:gd name="T5" fmla="*/ 146 h 147"/>
                <a:gd name="T6" fmla="*/ 74 w 84"/>
                <a:gd name="T7" fmla="*/ 146 h 147"/>
                <a:gd name="T8" fmla="*/ 83 w 84"/>
                <a:gd name="T9" fmla="*/ 128 h 147"/>
                <a:gd name="T10" fmla="*/ 46 w 84"/>
                <a:gd name="T11" fmla="*/ 82 h 147"/>
                <a:gd name="T12" fmla="*/ 46 w 84"/>
                <a:gd name="T13" fmla="*/ 37 h 147"/>
                <a:gd name="T14" fmla="*/ 74 w 84"/>
                <a:gd name="T15" fmla="*/ 0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47"/>
                <a:gd name="T26" fmla="*/ 84 w 84"/>
                <a:gd name="T27" fmla="*/ 147 h 1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47">
                  <a:moveTo>
                    <a:pt x="74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74" y="146"/>
                  </a:lnTo>
                  <a:lnTo>
                    <a:pt x="83" y="128"/>
                  </a:lnTo>
                  <a:lnTo>
                    <a:pt x="46" y="82"/>
                  </a:lnTo>
                  <a:lnTo>
                    <a:pt x="46" y="37"/>
                  </a:lnTo>
                  <a:lnTo>
                    <a:pt x="74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0" name="Freeform 137"/>
            <p:cNvSpPr>
              <a:spLocks/>
            </p:cNvSpPr>
            <p:nvPr/>
          </p:nvSpPr>
          <p:spPr bwMode="auto">
            <a:xfrm>
              <a:off x="4715" y="2142"/>
              <a:ext cx="329" cy="211"/>
            </a:xfrm>
            <a:custGeom>
              <a:avLst/>
              <a:gdLst>
                <a:gd name="T0" fmla="*/ 0 w 329"/>
                <a:gd name="T1" fmla="*/ 0 h 211"/>
                <a:gd name="T2" fmla="*/ 255 w 329"/>
                <a:gd name="T3" fmla="*/ 0 h 211"/>
                <a:gd name="T4" fmla="*/ 255 w 329"/>
                <a:gd name="T5" fmla="*/ 137 h 211"/>
                <a:gd name="T6" fmla="*/ 328 w 329"/>
                <a:gd name="T7" fmla="*/ 137 h 211"/>
                <a:gd name="T8" fmla="*/ 282 w 329"/>
                <a:gd name="T9" fmla="*/ 210 h 211"/>
                <a:gd name="T10" fmla="*/ 200 w 329"/>
                <a:gd name="T11" fmla="*/ 192 h 211"/>
                <a:gd name="T12" fmla="*/ 173 w 329"/>
                <a:gd name="T13" fmla="*/ 82 h 211"/>
                <a:gd name="T14" fmla="*/ 164 w 329"/>
                <a:gd name="T15" fmla="*/ 64 h 211"/>
                <a:gd name="T16" fmla="*/ 100 w 329"/>
                <a:gd name="T17" fmla="*/ 37 h 211"/>
                <a:gd name="T18" fmla="*/ 0 w 329"/>
                <a:gd name="T19" fmla="*/ 91 h 211"/>
                <a:gd name="T20" fmla="*/ 0 w 329"/>
                <a:gd name="T21" fmla="*/ 0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9"/>
                <a:gd name="T34" fmla="*/ 0 h 211"/>
                <a:gd name="T35" fmla="*/ 329 w 329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9" h="211">
                  <a:moveTo>
                    <a:pt x="0" y="0"/>
                  </a:moveTo>
                  <a:lnTo>
                    <a:pt x="255" y="0"/>
                  </a:lnTo>
                  <a:lnTo>
                    <a:pt x="255" y="137"/>
                  </a:lnTo>
                  <a:lnTo>
                    <a:pt x="328" y="137"/>
                  </a:lnTo>
                  <a:lnTo>
                    <a:pt x="282" y="210"/>
                  </a:lnTo>
                  <a:lnTo>
                    <a:pt x="200" y="192"/>
                  </a:lnTo>
                  <a:lnTo>
                    <a:pt x="173" y="82"/>
                  </a:lnTo>
                  <a:lnTo>
                    <a:pt x="164" y="64"/>
                  </a:lnTo>
                  <a:lnTo>
                    <a:pt x="100" y="37"/>
                  </a:lnTo>
                  <a:lnTo>
                    <a:pt x="0" y="9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5" name="Group 138"/>
          <p:cNvGrpSpPr>
            <a:grpSpLocks/>
          </p:cNvGrpSpPr>
          <p:nvPr/>
        </p:nvGrpSpPr>
        <p:grpSpPr bwMode="auto">
          <a:xfrm>
            <a:off x="2139950" y="1984375"/>
            <a:ext cx="4291013" cy="2058988"/>
            <a:chOff x="1941" y="1211"/>
            <a:chExt cx="2702" cy="1297"/>
          </a:xfrm>
        </p:grpSpPr>
        <p:sp>
          <p:nvSpPr>
            <p:cNvPr id="22664" name="Freeform 139"/>
            <p:cNvSpPr>
              <a:spLocks/>
            </p:cNvSpPr>
            <p:nvPr/>
          </p:nvSpPr>
          <p:spPr bwMode="auto">
            <a:xfrm>
              <a:off x="2990" y="2123"/>
              <a:ext cx="549" cy="293"/>
            </a:xfrm>
            <a:custGeom>
              <a:avLst/>
              <a:gdLst>
                <a:gd name="T0" fmla="*/ 0 w 549"/>
                <a:gd name="T1" fmla="*/ 0 h 293"/>
                <a:gd name="T2" fmla="*/ 521 w 549"/>
                <a:gd name="T3" fmla="*/ 0 h 293"/>
                <a:gd name="T4" fmla="*/ 539 w 549"/>
                <a:gd name="T5" fmla="*/ 18 h 293"/>
                <a:gd name="T6" fmla="*/ 511 w 549"/>
                <a:gd name="T7" fmla="*/ 46 h 293"/>
                <a:gd name="T8" fmla="*/ 548 w 549"/>
                <a:gd name="T9" fmla="*/ 82 h 293"/>
                <a:gd name="T10" fmla="*/ 548 w 549"/>
                <a:gd name="T11" fmla="*/ 292 h 293"/>
                <a:gd name="T12" fmla="*/ 0 w 549"/>
                <a:gd name="T13" fmla="*/ 292 h 293"/>
                <a:gd name="T14" fmla="*/ 0 w 549"/>
                <a:gd name="T15" fmla="*/ 0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9"/>
                <a:gd name="T25" fmla="*/ 0 h 293"/>
                <a:gd name="T26" fmla="*/ 549 w 549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9" h="293">
                  <a:moveTo>
                    <a:pt x="0" y="0"/>
                  </a:moveTo>
                  <a:lnTo>
                    <a:pt x="521" y="0"/>
                  </a:lnTo>
                  <a:lnTo>
                    <a:pt x="539" y="18"/>
                  </a:lnTo>
                  <a:lnTo>
                    <a:pt x="511" y="46"/>
                  </a:lnTo>
                  <a:lnTo>
                    <a:pt x="548" y="82"/>
                  </a:lnTo>
                  <a:lnTo>
                    <a:pt x="548" y="292"/>
                  </a:ln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5" name="Freeform 140"/>
            <p:cNvSpPr>
              <a:spLocks/>
            </p:cNvSpPr>
            <p:nvPr/>
          </p:nvSpPr>
          <p:spPr bwMode="auto">
            <a:xfrm>
              <a:off x="2844" y="1512"/>
              <a:ext cx="576" cy="366"/>
            </a:xfrm>
            <a:custGeom>
              <a:avLst/>
              <a:gdLst>
                <a:gd name="T0" fmla="*/ 0 w 576"/>
                <a:gd name="T1" fmla="*/ 0 h 366"/>
                <a:gd name="T2" fmla="*/ 566 w 576"/>
                <a:gd name="T3" fmla="*/ 0 h 366"/>
                <a:gd name="T4" fmla="*/ 566 w 576"/>
                <a:gd name="T5" fmla="*/ 27 h 366"/>
                <a:gd name="T6" fmla="*/ 538 w 576"/>
                <a:gd name="T7" fmla="*/ 64 h 366"/>
                <a:gd name="T8" fmla="*/ 575 w 576"/>
                <a:gd name="T9" fmla="*/ 100 h 366"/>
                <a:gd name="T10" fmla="*/ 575 w 576"/>
                <a:gd name="T11" fmla="*/ 265 h 366"/>
                <a:gd name="T12" fmla="*/ 557 w 576"/>
                <a:gd name="T13" fmla="*/ 265 h 366"/>
                <a:gd name="T14" fmla="*/ 557 w 576"/>
                <a:gd name="T15" fmla="*/ 365 h 366"/>
                <a:gd name="T16" fmla="*/ 456 w 576"/>
                <a:gd name="T17" fmla="*/ 338 h 366"/>
                <a:gd name="T18" fmla="*/ 420 w 576"/>
                <a:gd name="T19" fmla="*/ 310 h 366"/>
                <a:gd name="T20" fmla="*/ 0 w 576"/>
                <a:gd name="T21" fmla="*/ 310 h 366"/>
                <a:gd name="T22" fmla="*/ 0 w 576"/>
                <a:gd name="T23" fmla="*/ 0 h 3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6"/>
                <a:gd name="T37" fmla="*/ 0 h 366"/>
                <a:gd name="T38" fmla="*/ 576 w 576"/>
                <a:gd name="T39" fmla="*/ 366 h 3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6" h="366">
                  <a:moveTo>
                    <a:pt x="0" y="0"/>
                  </a:moveTo>
                  <a:lnTo>
                    <a:pt x="566" y="0"/>
                  </a:lnTo>
                  <a:lnTo>
                    <a:pt x="566" y="27"/>
                  </a:lnTo>
                  <a:lnTo>
                    <a:pt x="538" y="64"/>
                  </a:lnTo>
                  <a:lnTo>
                    <a:pt x="575" y="100"/>
                  </a:lnTo>
                  <a:lnTo>
                    <a:pt x="575" y="265"/>
                  </a:lnTo>
                  <a:lnTo>
                    <a:pt x="557" y="265"/>
                  </a:lnTo>
                  <a:lnTo>
                    <a:pt x="557" y="365"/>
                  </a:lnTo>
                  <a:lnTo>
                    <a:pt x="456" y="338"/>
                  </a:lnTo>
                  <a:lnTo>
                    <a:pt x="420" y="310"/>
                  </a:lnTo>
                  <a:lnTo>
                    <a:pt x="0" y="31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6" name="Freeform 141"/>
            <p:cNvSpPr>
              <a:spLocks/>
            </p:cNvSpPr>
            <p:nvPr/>
          </p:nvSpPr>
          <p:spPr bwMode="auto">
            <a:xfrm>
              <a:off x="3401" y="1777"/>
              <a:ext cx="503" cy="284"/>
            </a:xfrm>
            <a:custGeom>
              <a:avLst/>
              <a:gdLst>
                <a:gd name="T0" fmla="*/ 0 w 503"/>
                <a:gd name="T1" fmla="*/ 0 h 284"/>
                <a:gd name="T2" fmla="*/ 420 w 503"/>
                <a:gd name="T3" fmla="*/ 0 h 284"/>
                <a:gd name="T4" fmla="*/ 438 w 503"/>
                <a:gd name="T5" fmla="*/ 27 h 284"/>
                <a:gd name="T6" fmla="*/ 438 w 503"/>
                <a:gd name="T7" fmla="*/ 64 h 284"/>
                <a:gd name="T8" fmla="*/ 475 w 503"/>
                <a:gd name="T9" fmla="*/ 110 h 284"/>
                <a:gd name="T10" fmla="*/ 502 w 503"/>
                <a:gd name="T11" fmla="*/ 155 h 284"/>
                <a:gd name="T12" fmla="*/ 438 w 503"/>
                <a:gd name="T13" fmla="*/ 201 h 284"/>
                <a:gd name="T14" fmla="*/ 447 w 503"/>
                <a:gd name="T15" fmla="*/ 228 h 284"/>
                <a:gd name="T16" fmla="*/ 402 w 503"/>
                <a:gd name="T17" fmla="*/ 283 h 284"/>
                <a:gd name="T18" fmla="*/ 55 w 503"/>
                <a:gd name="T19" fmla="*/ 283 h 284"/>
                <a:gd name="T20" fmla="*/ 0 w 503"/>
                <a:gd name="T21" fmla="*/ 100 h 284"/>
                <a:gd name="T22" fmla="*/ 0 w 503"/>
                <a:gd name="T23" fmla="*/ 0 h 2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3"/>
                <a:gd name="T37" fmla="*/ 0 h 284"/>
                <a:gd name="T38" fmla="*/ 503 w 503"/>
                <a:gd name="T39" fmla="*/ 284 h 2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3" h="284">
                  <a:moveTo>
                    <a:pt x="0" y="0"/>
                  </a:moveTo>
                  <a:lnTo>
                    <a:pt x="420" y="0"/>
                  </a:lnTo>
                  <a:lnTo>
                    <a:pt x="438" y="27"/>
                  </a:lnTo>
                  <a:lnTo>
                    <a:pt x="438" y="64"/>
                  </a:lnTo>
                  <a:lnTo>
                    <a:pt x="475" y="110"/>
                  </a:lnTo>
                  <a:lnTo>
                    <a:pt x="502" y="155"/>
                  </a:lnTo>
                  <a:lnTo>
                    <a:pt x="438" y="201"/>
                  </a:lnTo>
                  <a:lnTo>
                    <a:pt x="447" y="228"/>
                  </a:lnTo>
                  <a:lnTo>
                    <a:pt x="402" y="283"/>
                  </a:lnTo>
                  <a:lnTo>
                    <a:pt x="55" y="283"/>
                  </a:lnTo>
                  <a:lnTo>
                    <a:pt x="0" y="10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7" name="Freeform 142"/>
            <p:cNvSpPr>
              <a:spLocks/>
            </p:cNvSpPr>
            <p:nvPr/>
          </p:nvSpPr>
          <p:spPr bwMode="auto">
            <a:xfrm>
              <a:off x="3355" y="1211"/>
              <a:ext cx="512" cy="567"/>
            </a:xfrm>
            <a:custGeom>
              <a:avLst/>
              <a:gdLst>
                <a:gd name="T0" fmla="*/ 0 w 512"/>
                <a:gd name="T1" fmla="*/ 0 h 567"/>
                <a:gd name="T2" fmla="*/ 173 w 512"/>
                <a:gd name="T3" fmla="*/ 0 h 567"/>
                <a:gd name="T4" fmla="*/ 511 w 512"/>
                <a:gd name="T5" fmla="*/ 73 h 567"/>
                <a:gd name="T6" fmla="*/ 392 w 512"/>
                <a:gd name="T7" fmla="*/ 183 h 567"/>
                <a:gd name="T8" fmla="*/ 347 w 512"/>
                <a:gd name="T9" fmla="*/ 347 h 567"/>
                <a:gd name="T10" fmla="*/ 347 w 512"/>
                <a:gd name="T11" fmla="*/ 438 h 567"/>
                <a:gd name="T12" fmla="*/ 465 w 512"/>
                <a:gd name="T13" fmla="*/ 520 h 567"/>
                <a:gd name="T14" fmla="*/ 475 w 512"/>
                <a:gd name="T15" fmla="*/ 566 h 567"/>
                <a:gd name="T16" fmla="*/ 64 w 512"/>
                <a:gd name="T17" fmla="*/ 566 h 567"/>
                <a:gd name="T18" fmla="*/ 64 w 512"/>
                <a:gd name="T19" fmla="*/ 402 h 567"/>
                <a:gd name="T20" fmla="*/ 37 w 512"/>
                <a:gd name="T21" fmla="*/ 365 h 567"/>
                <a:gd name="T22" fmla="*/ 55 w 512"/>
                <a:gd name="T23" fmla="*/ 338 h 567"/>
                <a:gd name="T24" fmla="*/ 55 w 512"/>
                <a:gd name="T25" fmla="*/ 301 h 567"/>
                <a:gd name="T26" fmla="*/ 46 w 512"/>
                <a:gd name="T27" fmla="*/ 201 h 567"/>
                <a:gd name="T28" fmla="*/ 0 w 512"/>
                <a:gd name="T29" fmla="*/ 0 h 5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567"/>
                <a:gd name="T47" fmla="*/ 512 w 512"/>
                <a:gd name="T48" fmla="*/ 567 h 5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567">
                  <a:moveTo>
                    <a:pt x="0" y="0"/>
                  </a:moveTo>
                  <a:lnTo>
                    <a:pt x="173" y="0"/>
                  </a:lnTo>
                  <a:lnTo>
                    <a:pt x="511" y="73"/>
                  </a:lnTo>
                  <a:lnTo>
                    <a:pt x="392" y="183"/>
                  </a:lnTo>
                  <a:lnTo>
                    <a:pt x="347" y="347"/>
                  </a:lnTo>
                  <a:lnTo>
                    <a:pt x="347" y="438"/>
                  </a:lnTo>
                  <a:lnTo>
                    <a:pt x="465" y="520"/>
                  </a:lnTo>
                  <a:lnTo>
                    <a:pt x="475" y="566"/>
                  </a:lnTo>
                  <a:lnTo>
                    <a:pt x="64" y="566"/>
                  </a:lnTo>
                  <a:lnTo>
                    <a:pt x="64" y="402"/>
                  </a:lnTo>
                  <a:lnTo>
                    <a:pt x="37" y="365"/>
                  </a:lnTo>
                  <a:lnTo>
                    <a:pt x="55" y="338"/>
                  </a:lnTo>
                  <a:lnTo>
                    <a:pt x="55" y="301"/>
                  </a:lnTo>
                  <a:lnTo>
                    <a:pt x="46" y="20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8" name="Freeform 143"/>
            <p:cNvSpPr>
              <a:spLocks/>
            </p:cNvSpPr>
            <p:nvPr/>
          </p:nvSpPr>
          <p:spPr bwMode="auto">
            <a:xfrm>
              <a:off x="3702" y="1421"/>
              <a:ext cx="448" cy="457"/>
            </a:xfrm>
            <a:custGeom>
              <a:avLst/>
              <a:gdLst>
                <a:gd name="T0" fmla="*/ 27 w 448"/>
                <a:gd name="T1" fmla="*/ 36 h 457"/>
                <a:gd name="T2" fmla="*/ 137 w 448"/>
                <a:gd name="T3" fmla="*/ 0 h 457"/>
                <a:gd name="T4" fmla="*/ 164 w 448"/>
                <a:gd name="T5" fmla="*/ 46 h 457"/>
                <a:gd name="T6" fmla="*/ 319 w 448"/>
                <a:gd name="T7" fmla="*/ 119 h 457"/>
                <a:gd name="T8" fmla="*/ 356 w 448"/>
                <a:gd name="T9" fmla="*/ 164 h 457"/>
                <a:gd name="T10" fmla="*/ 365 w 448"/>
                <a:gd name="T11" fmla="*/ 210 h 457"/>
                <a:gd name="T12" fmla="*/ 420 w 448"/>
                <a:gd name="T13" fmla="*/ 192 h 457"/>
                <a:gd name="T14" fmla="*/ 447 w 448"/>
                <a:gd name="T15" fmla="*/ 219 h 457"/>
                <a:gd name="T16" fmla="*/ 392 w 448"/>
                <a:gd name="T17" fmla="*/ 292 h 457"/>
                <a:gd name="T18" fmla="*/ 374 w 448"/>
                <a:gd name="T19" fmla="*/ 456 h 457"/>
                <a:gd name="T20" fmla="*/ 173 w 448"/>
                <a:gd name="T21" fmla="*/ 456 h 457"/>
                <a:gd name="T22" fmla="*/ 137 w 448"/>
                <a:gd name="T23" fmla="*/ 429 h 457"/>
                <a:gd name="T24" fmla="*/ 137 w 448"/>
                <a:gd name="T25" fmla="*/ 383 h 457"/>
                <a:gd name="T26" fmla="*/ 119 w 448"/>
                <a:gd name="T27" fmla="*/ 347 h 457"/>
                <a:gd name="T28" fmla="*/ 119 w 448"/>
                <a:gd name="T29" fmla="*/ 310 h 457"/>
                <a:gd name="T30" fmla="*/ 0 w 448"/>
                <a:gd name="T31" fmla="*/ 228 h 457"/>
                <a:gd name="T32" fmla="*/ 0 w 448"/>
                <a:gd name="T33" fmla="*/ 137 h 457"/>
                <a:gd name="T34" fmla="*/ 27 w 448"/>
                <a:gd name="T35" fmla="*/ 36 h 4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8"/>
                <a:gd name="T55" fmla="*/ 0 h 457"/>
                <a:gd name="T56" fmla="*/ 448 w 448"/>
                <a:gd name="T57" fmla="*/ 457 h 4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8" h="457">
                  <a:moveTo>
                    <a:pt x="27" y="36"/>
                  </a:moveTo>
                  <a:lnTo>
                    <a:pt x="137" y="0"/>
                  </a:lnTo>
                  <a:lnTo>
                    <a:pt x="164" y="46"/>
                  </a:lnTo>
                  <a:lnTo>
                    <a:pt x="319" y="119"/>
                  </a:lnTo>
                  <a:lnTo>
                    <a:pt x="356" y="164"/>
                  </a:lnTo>
                  <a:lnTo>
                    <a:pt x="365" y="210"/>
                  </a:lnTo>
                  <a:lnTo>
                    <a:pt x="420" y="192"/>
                  </a:lnTo>
                  <a:lnTo>
                    <a:pt x="447" y="219"/>
                  </a:lnTo>
                  <a:lnTo>
                    <a:pt x="392" y="292"/>
                  </a:lnTo>
                  <a:lnTo>
                    <a:pt x="374" y="456"/>
                  </a:lnTo>
                  <a:lnTo>
                    <a:pt x="173" y="456"/>
                  </a:lnTo>
                  <a:lnTo>
                    <a:pt x="137" y="429"/>
                  </a:lnTo>
                  <a:lnTo>
                    <a:pt x="137" y="383"/>
                  </a:lnTo>
                  <a:lnTo>
                    <a:pt x="119" y="347"/>
                  </a:lnTo>
                  <a:lnTo>
                    <a:pt x="119" y="310"/>
                  </a:lnTo>
                  <a:lnTo>
                    <a:pt x="0" y="228"/>
                  </a:lnTo>
                  <a:lnTo>
                    <a:pt x="0" y="137"/>
                  </a:lnTo>
                  <a:lnTo>
                    <a:pt x="27" y="3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9" name="Freeform 144"/>
            <p:cNvSpPr>
              <a:spLocks/>
            </p:cNvSpPr>
            <p:nvPr/>
          </p:nvSpPr>
          <p:spPr bwMode="auto">
            <a:xfrm>
              <a:off x="3866" y="1375"/>
              <a:ext cx="512" cy="248"/>
            </a:xfrm>
            <a:custGeom>
              <a:avLst/>
              <a:gdLst>
                <a:gd name="T0" fmla="*/ 0 w 512"/>
                <a:gd name="T1" fmla="*/ 82 h 248"/>
                <a:gd name="T2" fmla="*/ 155 w 512"/>
                <a:gd name="T3" fmla="*/ 174 h 248"/>
                <a:gd name="T4" fmla="*/ 192 w 512"/>
                <a:gd name="T5" fmla="*/ 210 h 248"/>
                <a:gd name="T6" fmla="*/ 201 w 512"/>
                <a:gd name="T7" fmla="*/ 247 h 248"/>
                <a:gd name="T8" fmla="*/ 292 w 512"/>
                <a:gd name="T9" fmla="*/ 165 h 248"/>
                <a:gd name="T10" fmla="*/ 511 w 512"/>
                <a:gd name="T11" fmla="*/ 128 h 248"/>
                <a:gd name="T12" fmla="*/ 411 w 512"/>
                <a:gd name="T13" fmla="*/ 64 h 248"/>
                <a:gd name="T14" fmla="*/ 283 w 512"/>
                <a:gd name="T15" fmla="*/ 119 h 248"/>
                <a:gd name="T16" fmla="*/ 155 w 512"/>
                <a:gd name="T17" fmla="*/ 73 h 248"/>
                <a:gd name="T18" fmla="*/ 228 w 512"/>
                <a:gd name="T19" fmla="*/ 9 h 248"/>
                <a:gd name="T20" fmla="*/ 164 w 512"/>
                <a:gd name="T21" fmla="*/ 0 h 248"/>
                <a:gd name="T22" fmla="*/ 0 w 512"/>
                <a:gd name="T23" fmla="*/ 82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2"/>
                <a:gd name="T37" fmla="*/ 0 h 248"/>
                <a:gd name="T38" fmla="*/ 512 w 512"/>
                <a:gd name="T39" fmla="*/ 248 h 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2" h="248">
                  <a:moveTo>
                    <a:pt x="0" y="82"/>
                  </a:moveTo>
                  <a:lnTo>
                    <a:pt x="155" y="174"/>
                  </a:lnTo>
                  <a:lnTo>
                    <a:pt x="192" y="210"/>
                  </a:lnTo>
                  <a:lnTo>
                    <a:pt x="201" y="247"/>
                  </a:lnTo>
                  <a:lnTo>
                    <a:pt x="292" y="165"/>
                  </a:lnTo>
                  <a:lnTo>
                    <a:pt x="511" y="128"/>
                  </a:lnTo>
                  <a:lnTo>
                    <a:pt x="411" y="64"/>
                  </a:lnTo>
                  <a:lnTo>
                    <a:pt x="283" y="119"/>
                  </a:lnTo>
                  <a:lnTo>
                    <a:pt x="155" y="73"/>
                  </a:lnTo>
                  <a:lnTo>
                    <a:pt x="228" y="9"/>
                  </a:lnTo>
                  <a:lnTo>
                    <a:pt x="164" y="0"/>
                  </a:lnTo>
                  <a:lnTo>
                    <a:pt x="0" y="82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0" name="Freeform 145"/>
            <p:cNvSpPr>
              <a:spLocks/>
            </p:cNvSpPr>
            <p:nvPr/>
          </p:nvSpPr>
          <p:spPr bwMode="auto">
            <a:xfrm>
              <a:off x="4158" y="1567"/>
              <a:ext cx="339" cy="384"/>
            </a:xfrm>
            <a:custGeom>
              <a:avLst/>
              <a:gdLst>
                <a:gd name="T0" fmla="*/ 164 w 339"/>
                <a:gd name="T1" fmla="*/ 0 h 384"/>
                <a:gd name="T2" fmla="*/ 265 w 339"/>
                <a:gd name="T3" fmla="*/ 27 h 384"/>
                <a:gd name="T4" fmla="*/ 292 w 339"/>
                <a:gd name="T5" fmla="*/ 109 h 384"/>
                <a:gd name="T6" fmla="*/ 228 w 339"/>
                <a:gd name="T7" fmla="*/ 173 h 384"/>
                <a:gd name="T8" fmla="*/ 247 w 339"/>
                <a:gd name="T9" fmla="*/ 201 h 384"/>
                <a:gd name="T10" fmla="*/ 301 w 339"/>
                <a:gd name="T11" fmla="*/ 164 h 384"/>
                <a:gd name="T12" fmla="*/ 329 w 339"/>
                <a:gd name="T13" fmla="*/ 173 h 384"/>
                <a:gd name="T14" fmla="*/ 338 w 339"/>
                <a:gd name="T15" fmla="*/ 274 h 384"/>
                <a:gd name="T16" fmla="*/ 274 w 339"/>
                <a:gd name="T17" fmla="*/ 365 h 384"/>
                <a:gd name="T18" fmla="*/ 274 w 339"/>
                <a:gd name="T19" fmla="*/ 383 h 384"/>
                <a:gd name="T20" fmla="*/ 0 w 339"/>
                <a:gd name="T21" fmla="*/ 383 h 384"/>
                <a:gd name="T22" fmla="*/ 37 w 339"/>
                <a:gd name="T23" fmla="*/ 274 h 384"/>
                <a:gd name="T24" fmla="*/ 18 w 339"/>
                <a:gd name="T25" fmla="*/ 192 h 384"/>
                <a:gd name="T26" fmla="*/ 55 w 339"/>
                <a:gd name="T27" fmla="*/ 100 h 384"/>
                <a:gd name="T28" fmla="*/ 164 w 339"/>
                <a:gd name="T29" fmla="*/ 0 h 3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9"/>
                <a:gd name="T46" fmla="*/ 0 h 384"/>
                <a:gd name="T47" fmla="*/ 339 w 339"/>
                <a:gd name="T48" fmla="*/ 384 h 3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9" h="384">
                  <a:moveTo>
                    <a:pt x="164" y="0"/>
                  </a:moveTo>
                  <a:lnTo>
                    <a:pt x="265" y="27"/>
                  </a:lnTo>
                  <a:lnTo>
                    <a:pt x="292" y="109"/>
                  </a:lnTo>
                  <a:lnTo>
                    <a:pt x="228" y="173"/>
                  </a:lnTo>
                  <a:lnTo>
                    <a:pt x="247" y="201"/>
                  </a:lnTo>
                  <a:lnTo>
                    <a:pt x="301" y="164"/>
                  </a:lnTo>
                  <a:lnTo>
                    <a:pt x="329" y="173"/>
                  </a:lnTo>
                  <a:lnTo>
                    <a:pt x="338" y="274"/>
                  </a:lnTo>
                  <a:lnTo>
                    <a:pt x="274" y="365"/>
                  </a:lnTo>
                  <a:lnTo>
                    <a:pt x="274" y="383"/>
                  </a:lnTo>
                  <a:lnTo>
                    <a:pt x="0" y="383"/>
                  </a:lnTo>
                  <a:lnTo>
                    <a:pt x="37" y="274"/>
                  </a:lnTo>
                  <a:lnTo>
                    <a:pt x="18" y="192"/>
                  </a:lnTo>
                  <a:lnTo>
                    <a:pt x="55" y="100"/>
                  </a:lnTo>
                  <a:lnTo>
                    <a:pt x="164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1" name="Freeform 146"/>
            <p:cNvSpPr>
              <a:spLocks/>
            </p:cNvSpPr>
            <p:nvPr/>
          </p:nvSpPr>
          <p:spPr bwMode="auto">
            <a:xfrm>
              <a:off x="3802" y="1877"/>
              <a:ext cx="302" cy="530"/>
            </a:xfrm>
            <a:custGeom>
              <a:avLst/>
              <a:gdLst>
                <a:gd name="T0" fmla="*/ 73 w 302"/>
                <a:gd name="T1" fmla="*/ 0 h 530"/>
                <a:gd name="T2" fmla="*/ 274 w 302"/>
                <a:gd name="T3" fmla="*/ 0 h 530"/>
                <a:gd name="T4" fmla="*/ 301 w 302"/>
                <a:gd name="T5" fmla="*/ 82 h 530"/>
                <a:gd name="T6" fmla="*/ 301 w 302"/>
                <a:gd name="T7" fmla="*/ 347 h 530"/>
                <a:gd name="T8" fmla="*/ 301 w 302"/>
                <a:gd name="T9" fmla="*/ 374 h 530"/>
                <a:gd name="T10" fmla="*/ 265 w 302"/>
                <a:gd name="T11" fmla="*/ 420 h 530"/>
                <a:gd name="T12" fmla="*/ 255 w 302"/>
                <a:gd name="T13" fmla="*/ 474 h 530"/>
                <a:gd name="T14" fmla="*/ 182 w 302"/>
                <a:gd name="T15" fmla="*/ 529 h 530"/>
                <a:gd name="T16" fmla="*/ 146 w 302"/>
                <a:gd name="T17" fmla="*/ 511 h 530"/>
                <a:gd name="T18" fmla="*/ 73 w 302"/>
                <a:gd name="T19" fmla="*/ 401 h 530"/>
                <a:gd name="T20" fmla="*/ 91 w 302"/>
                <a:gd name="T21" fmla="*/ 365 h 530"/>
                <a:gd name="T22" fmla="*/ 64 w 302"/>
                <a:gd name="T23" fmla="*/ 347 h 530"/>
                <a:gd name="T24" fmla="*/ 0 w 302"/>
                <a:gd name="T25" fmla="*/ 246 h 530"/>
                <a:gd name="T26" fmla="*/ 0 w 302"/>
                <a:gd name="T27" fmla="*/ 173 h 530"/>
                <a:gd name="T28" fmla="*/ 46 w 302"/>
                <a:gd name="T29" fmla="*/ 128 h 530"/>
                <a:gd name="T30" fmla="*/ 36 w 302"/>
                <a:gd name="T31" fmla="*/ 91 h 530"/>
                <a:gd name="T32" fmla="*/ 91 w 302"/>
                <a:gd name="T33" fmla="*/ 55 h 530"/>
                <a:gd name="T34" fmla="*/ 73 w 302"/>
                <a:gd name="T35" fmla="*/ 0 h 5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2"/>
                <a:gd name="T55" fmla="*/ 0 h 530"/>
                <a:gd name="T56" fmla="*/ 302 w 302"/>
                <a:gd name="T57" fmla="*/ 530 h 5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2" h="530">
                  <a:moveTo>
                    <a:pt x="73" y="0"/>
                  </a:moveTo>
                  <a:lnTo>
                    <a:pt x="274" y="0"/>
                  </a:lnTo>
                  <a:lnTo>
                    <a:pt x="301" y="82"/>
                  </a:lnTo>
                  <a:lnTo>
                    <a:pt x="301" y="347"/>
                  </a:lnTo>
                  <a:lnTo>
                    <a:pt x="301" y="374"/>
                  </a:lnTo>
                  <a:lnTo>
                    <a:pt x="265" y="420"/>
                  </a:lnTo>
                  <a:lnTo>
                    <a:pt x="255" y="474"/>
                  </a:lnTo>
                  <a:lnTo>
                    <a:pt x="182" y="529"/>
                  </a:lnTo>
                  <a:lnTo>
                    <a:pt x="146" y="511"/>
                  </a:lnTo>
                  <a:lnTo>
                    <a:pt x="73" y="401"/>
                  </a:lnTo>
                  <a:lnTo>
                    <a:pt x="91" y="365"/>
                  </a:lnTo>
                  <a:lnTo>
                    <a:pt x="64" y="347"/>
                  </a:lnTo>
                  <a:lnTo>
                    <a:pt x="0" y="246"/>
                  </a:lnTo>
                  <a:lnTo>
                    <a:pt x="0" y="173"/>
                  </a:lnTo>
                  <a:lnTo>
                    <a:pt x="46" y="128"/>
                  </a:lnTo>
                  <a:lnTo>
                    <a:pt x="36" y="91"/>
                  </a:lnTo>
                  <a:lnTo>
                    <a:pt x="91" y="55"/>
                  </a:lnTo>
                  <a:lnTo>
                    <a:pt x="73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2" name="Freeform 147"/>
            <p:cNvSpPr>
              <a:spLocks/>
            </p:cNvSpPr>
            <p:nvPr/>
          </p:nvSpPr>
          <p:spPr bwMode="auto">
            <a:xfrm>
              <a:off x="3456" y="2060"/>
              <a:ext cx="530" cy="448"/>
            </a:xfrm>
            <a:custGeom>
              <a:avLst/>
              <a:gdLst>
                <a:gd name="T0" fmla="*/ 0 w 530"/>
                <a:gd name="T1" fmla="*/ 0 h 448"/>
                <a:gd name="T2" fmla="*/ 347 w 530"/>
                <a:gd name="T3" fmla="*/ 0 h 448"/>
                <a:gd name="T4" fmla="*/ 347 w 530"/>
                <a:gd name="T5" fmla="*/ 55 h 448"/>
                <a:gd name="T6" fmla="*/ 410 w 530"/>
                <a:gd name="T7" fmla="*/ 164 h 448"/>
                <a:gd name="T8" fmla="*/ 438 w 530"/>
                <a:gd name="T9" fmla="*/ 182 h 448"/>
                <a:gd name="T10" fmla="*/ 420 w 530"/>
                <a:gd name="T11" fmla="*/ 219 h 448"/>
                <a:gd name="T12" fmla="*/ 493 w 530"/>
                <a:gd name="T13" fmla="*/ 328 h 448"/>
                <a:gd name="T14" fmla="*/ 529 w 530"/>
                <a:gd name="T15" fmla="*/ 347 h 448"/>
                <a:gd name="T16" fmla="*/ 483 w 530"/>
                <a:gd name="T17" fmla="*/ 447 h 448"/>
                <a:gd name="T18" fmla="*/ 438 w 530"/>
                <a:gd name="T19" fmla="*/ 447 h 448"/>
                <a:gd name="T20" fmla="*/ 447 w 530"/>
                <a:gd name="T21" fmla="*/ 401 h 448"/>
                <a:gd name="T22" fmla="*/ 100 w 530"/>
                <a:gd name="T23" fmla="*/ 401 h 448"/>
                <a:gd name="T24" fmla="*/ 82 w 530"/>
                <a:gd name="T25" fmla="*/ 356 h 448"/>
                <a:gd name="T26" fmla="*/ 82 w 530"/>
                <a:gd name="T27" fmla="*/ 146 h 448"/>
                <a:gd name="T28" fmla="*/ 46 w 530"/>
                <a:gd name="T29" fmla="*/ 109 h 448"/>
                <a:gd name="T30" fmla="*/ 73 w 530"/>
                <a:gd name="T31" fmla="*/ 82 h 448"/>
                <a:gd name="T32" fmla="*/ 0 w 530"/>
                <a:gd name="T33" fmla="*/ 0 h 4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0"/>
                <a:gd name="T52" fmla="*/ 0 h 448"/>
                <a:gd name="T53" fmla="*/ 530 w 530"/>
                <a:gd name="T54" fmla="*/ 448 h 4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0" h="448">
                  <a:moveTo>
                    <a:pt x="0" y="0"/>
                  </a:moveTo>
                  <a:lnTo>
                    <a:pt x="347" y="0"/>
                  </a:lnTo>
                  <a:lnTo>
                    <a:pt x="347" y="55"/>
                  </a:lnTo>
                  <a:lnTo>
                    <a:pt x="410" y="164"/>
                  </a:lnTo>
                  <a:lnTo>
                    <a:pt x="438" y="182"/>
                  </a:lnTo>
                  <a:lnTo>
                    <a:pt x="420" y="219"/>
                  </a:lnTo>
                  <a:lnTo>
                    <a:pt x="493" y="328"/>
                  </a:lnTo>
                  <a:lnTo>
                    <a:pt x="529" y="347"/>
                  </a:lnTo>
                  <a:lnTo>
                    <a:pt x="483" y="447"/>
                  </a:lnTo>
                  <a:lnTo>
                    <a:pt x="438" y="447"/>
                  </a:lnTo>
                  <a:lnTo>
                    <a:pt x="447" y="401"/>
                  </a:lnTo>
                  <a:lnTo>
                    <a:pt x="100" y="401"/>
                  </a:lnTo>
                  <a:lnTo>
                    <a:pt x="82" y="356"/>
                  </a:lnTo>
                  <a:lnTo>
                    <a:pt x="82" y="146"/>
                  </a:lnTo>
                  <a:lnTo>
                    <a:pt x="46" y="109"/>
                  </a:lnTo>
                  <a:lnTo>
                    <a:pt x="73" y="8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3" name="Freeform 148"/>
            <p:cNvSpPr>
              <a:spLocks/>
            </p:cNvSpPr>
            <p:nvPr/>
          </p:nvSpPr>
          <p:spPr bwMode="auto">
            <a:xfrm>
              <a:off x="4058" y="1950"/>
              <a:ext cx="247" cy="403"/>
            </a:xfrm>
            <a:custGeom>
              <a:avLst/>
              <a:gdLst>
                <a:gd name="T0" fmla="*/ 46 w 247"/>
                <a:gd name="T1" fmla="*/ 0 h 403"/>
                <a:gd name="T2" fmla="*/ 64 w 247"/>
                <a:gd name="T3" fmla="*/ 18 h 403"/>
                <a:gd name="T4" fmla="*/ 100 w 247"/>
                <a:gd name="T5" fmla="*/ 0 h 403"/>
                <a:gd name="T6" fmla="*/ 246 w 247"/>
                <a:gd name="T7" fmla="*/ 0 h 403"/>
                <a:gd name="T8" fmla="*/ 246 w 247"/>
                <a:gd name="T9" fmla="*/ 247 h 403"/>
                <a:gd name="T10" fmla="*/ 155 w 247"/>
                <a:gd name="T11" fmla="*/ 365 h 403"/>
                <a:gd name="T12" fmla="*/ 0 w 247"/>
                <a:gd name="T13" fmla="*/ 402 h 403"/>
                <a:gd name="T14" fmla="*/ 9 w 247"/>
                <a:gd name="T15" fmla="*/ 347 h 403"/>
                <a:gd name="T16" fmla="*/ 46 w 247"/>
                <a:gd name="T17" fmla="*/ 302 h 403"/>
                <a:gd name="T18" fmla="*/ 46 w 247"/>
                <a:gd name="T19" fmla="*/ 0 h 4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7"/>
                <a:gd name="T31" fmla="*/ 0 h 403"/>
                <a:gd name="T32" fmla="*/ 247 w 247"/>
                <a:gd name="T33" fmla="*/ 403 h 4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7" h="403">
                  <a:moveTo>
                    <a:pt x="46" y="0"/>
                  </a:moveTo>
                  <a:lnTo>
                    <a:pt x="64" y="18"/>
                  </a:lnTo>
                  <a:lnTo>
                    <a:pt x="100" y="0"/>
                  </a:lnTo>
                  <a:lnTo>
                    <a:pt x="246" y="0"/>
                  </a:lnTo>
                  <a:lnTo>
                    <a:pt x="246" y="247"/>
                  </a:lnTo>
                  <a:lnTo>
                    <a:pt x="155" y="365"/>
                  </a:lnTo>
                  <a:lnTo>
                    <a:pt x="0" y="402"/>
                  </a:lnTo>
                  <a:lnTo>
                    <a:pt x="9" y="347"/>
                  </a:lnTo>
                  <a:lnTo>
                    <a:pt x="46" y="302"/>
                  </a:lnTo>
                  <a:lnTo>
                    <a:pt x="46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4" name="Freeform 149"/>
            <p:cNvSpPr>
              <a:spLocks/>
            </p:cNvSpPr>
            <p:nvPr/>
          </p:nvSpPr>
          <p:spPr bwMode="auto">
            <a:xfrm>
              <a:off x="4304" y="1932"/>
              <a:ext cx="339" cy="348"/>
            </a:xfrm>
            <a:custGeom>
              <a:avLst/>
              <a:gdLst>
                <a:gd name="T0" fmla="*/ 0 w 339"/>
                <a:gd name="T1" fmla="*/ 18 h 348"/>
                <a:gd name="T2" fmla="*/ 128 w 339"/>
                <a:gd name="T3" fmla="*/ 18 h 348"/>
                <a:gd name="T4" fmla="*/ 174 w 339"/>
                <a:gd name="T5" fmla="*/ 46 h 348"/>
                <a:gd name="T6" fmla="*/ 247 w 339"/>
                <a:gd name="T7" fmla="*/ 46 h 348"/>
                <a:gd name="T8" fmla="*/ 338 w 339"/>
                <a:gd name="T9" fmla="*/ 0 h 348"/>
                <a:gd name="T10" fmla="*/ 338 w 339"/>
                <a:gd name="T11" fmla="*/ 146 h 348"/>
                <a:gd name="T12" fmla="*/ 329 w 339"/>
                <a:gd name="T13" fmla="*/ 155 h 348"/>
                <a:gd name="T14" fmla="*/ 283 w 339"/>
                <a:gd name="T15" fmla="*/ 247 h 348"/>
                <a:gd name="T16" fmla="*/ 256 w 339"/>
                <a:gd name="T17" fmla="*/ 247 h 348"/>
                <a:gd name="T18" fmla="*/ 174 w 339"/>
                <a:gd name="T19" fmla="*/ 347 h 348"/>
                <a:gd name="T20" fmla="*/ 146 w 339"/>
                <a:gd name="T21" fmla="*/ 320 h 348"/>
                <a:gd name="T22" fmla="*/ 100 w 339"/>
                <a:gd name="T23" fmla="*/ 329 h 348"/>
                <a:gd name="T24" fmla="*/ 0 w 339"/>
                <a:gd name="T25" fmla="*/ 247 h 348"/>
                <a:gd name="T26" fmla="*/ 0 w 339"/>
                <a:gd name="T27" fmla="*/ 18 h 3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9"/>
                <a:gd name="T43" fmla="*/ 0 h 348"/>
                <a:gd name="T44" fmla="*/ 339 w 339"/>
                <a:gd name="T45" fmla="*/ 348 h 3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9" h="348">
                  <a:moveTo>
                    <a:pt x="0" y="18"/>
                  </a:moveTo>
                  <a:lnTo>
                    <a:pt x="128" y="18"/>
                  </a:lnTo>
                  <a:lnTo>
                    <a:pt x="174" y="46"/>
                  </a:lnTo>
                  <a:lnTo>
                    <a:pt x="247" y="46"/>
                  </a:lnTo>
                  <a:lnTo>
                    <a:pt x="338" y="0"/>
                  </a:lnTo>
                  <a:lnTo>
                    <a:pt x="338" y="146"/>
                  </a:lnTo>
                  <a:lnTo>
                    <a:pt x="329" y="155"/>
                  </a:lnTo>
                  <a:lnTo>
                    <a:pt x="283" y="247"/>
                  </a:lnTo>
                  <a:lnTo>
                    <a:pt x="256" y="247"/>
                  </a:lnTo>
                  <a:lnTo>
                    <a:pt x="174" y="347"/>
                  </a:lnTo>
                  <a:lnTo>
                    <a:pt x="146" y="320"/>
                  </a:lnTo>
                  <a:lnTo>
                    <a:pt x="100" y="329"/>
                  </a:lnTo>
                  <a:lnTo>
                    <a:pt x="0" y="247"/>
                  </a:lnTo>
                  <a:lnTo>
                    <a:pt x="0" y="1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5" name="Freeform 150"/>
            <p:cNvSpPr>
              <a:spLocks/>
            </p:cNvSpPr>
            <p:nvPr/>
          </p:nvSpPr>
          <p:spPr bwMode="auto">
            <a:xfrm>
              <a:off x="1941" y="1211"/>
              <a:ext cx="904" cy="475"/>
            </a:xfrm>
            <a:custGeom>
              <a:avLst/>
              <a:gdLst>
                <a:gd name="T0" fmla="*/ 0 w 904"/>
                <a:gd name="T1" fmla="*/ 0 h 475"/>
                <a:gd name="T2" fmla="*/ 903 w 904"/>
                <a:gd name="T3" fmla="*/ 0 h 475"/>
                <a:gd name="T4" fmla="*/ 903 w 904"/>
                <a:gd name="T5" fmla="*/ 410 h 475"/>
                <a:gd name="T6" fmla="*/ 374 w 904"/>
                <a:gd name="T7" fmla="*/ 410 h 475"/>
                <a:gd name="T8" fmla="*/ 374 w 904"/>
                <a:gd name="T9" fmla="*/ 438 h 475"/>
                <a:gd name="T10" fmla="*/ 246 w 904"/>
                <a:gd name="T11" fmla="*/ 474 h 475"/>
                <a:gd name="T12" fmla="*/ 164 w 904"/>
                <a:gd name="T13" fmla="*/ 337 h 475"/>
                <a:gd name="T14" fmla="*/ 119 w 904"/>
                <a:gd name="T15" fmla="*/ 356 h 475"/>
                <a:gd name="T16" fmla="*/ 109 w 904"/>
                <a:gd name="T17" fmla="*/ 337 h 475"/>
                <a:gd name="T18" fmla="*/ 137 w 904"/>
                <a:gd name="T19" fmla="*/ 264 h 475"/>
                <a:gd name="T20" fmla="*/ 0 w 904"/>
                <a:gd name="T21" fmla="*/ 119 h 475"/>
                <a:gd name="T22" fmla="*/ 0 w 904"/>
                <a:gd name="T23" fmla="*/ 0 h 4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4"/>
                <a:gd name="T37" fmla="*/ 0 h 475"/>
                <a:gd name="T38" fmla="*/ 904 w 904"/>
                <a:gd name="T39" fmla="*/ 475 h 4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4" h="475">
                  <a:moveTo>
                    <a:pt x="0" y="0"/>
                  </a:moveTo>
                  <a:lnTo>
                    <a:pt x="903" y="0"/>
                  </a:lnTo>
                  <a:lnTo>
                    <a:pt x="903" y="410"/>
                  </a:lnTo>
                  <a:lnTo>
                    <a:pt x="374" y="410"/>
                  </a:lnTo>
                  <a:lnTo>
                    <a:pt x="374" y="438"/>
                  </a:lnTo>
                  <a:lnTo>
                    <a:pt x="246" y="474"/>
                  </a:lnTo>
                  <a:lnTo>
                    <a:pt x="164" y="337"/>
                  </a:lnTo>
                  <a:lnTo>
                    <a:pt x="119" y="356"/>
                  </a:lnTo>
                  <a:lnTo>
                    <a:pt x="109" y="337"/>
                  </a:lnTo>
                  <a:lnTo>
                    <a:pt x="137" y="264"/>
                  </a:lnTo>
                  <a:lnTo>
                    <a:pt x="0" y="119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6" name="Freeform 151"/>
            <p:cNvSpPr>
              <a:spLocks/>
            </p:cNvSpPr>
            <p:nvPr/>
          </p:nvSpPr>
          <p:spPr bwMode="auto">
            <a:xfrm>
              <a:off x="2315" y="1622"/>
              <a:ext cx="530" cy="402"/>
            </a:xfrm>
            <a:custGeom>
              <a:avLst/>
              <a:gdLst>
                <a:gd name="T0" fmla="*/ 0 w 530"/>
                <a:gd name="T1" fmla="*/ 0 h 402"/>
                <a:gd name="T2" fmla="*/ 529 w 530"/>
                <a:gd name="T3" fmla="*/ 0 h 402"/>
                <a:gd name="T4" fmla="*/ 529 w 530"/>
                <a:gd name="T5" fmla="*/ 401 h 402"/>
                <a:gd name="T6" fmla="*/ 0 w 530"/>
                <a:gd name="T7" fmla="*/ 401 h 402"/>
                <a:gd name="T8" fmla="*/ 0 w 530"/>
                <a:gd name="T9" fmla="*/ 0 h 4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0"/>
                <a:gd name="T16" fmla="*/ 0 h 402"/>
                <a:gd name="T17" fmla="*/ 530 w 530"/>
                <a:gd name="T18" fmla="*/ 402 h 4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0" h="402">
                  <a:moveTo>
                    <a:pt x="0" y="0"/>
                  </a:moveTo>
                  <a:lnTo>
                    <a:pt x="529" y="0"/>
                  </a:lnTo>
                  <a:lnTo>
                    <a:pt x="529" y="401"/>
                  </a:lnTo>
                  <a:lnTo>
                    <a:pt x="0" y="40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7" name="Freeform 152"/>
            <p:cNvSpPr>
              <a:spLocks/>
            </p:cNvSpPr>
            <p:nvPr/>
          </p:nvSpPr>
          <p:spPr bwMode="auto">
            <a:xfrm>
              <a:off x="2844" y="1211"/>
              <a:ext cx="567" cy="302"/>
            </a:xfrm>
            <a:custGeom>
              <a:avLst/>
              <a:gdLst>
                <a:gd name="T0" fmla="*/ 0 w 567"/>
                <a:gd name="T1" fmla="*/ 0 h 302"/>
                <a:gd name="T2" fmla="*/ 511 w 567"/>
                <a:gd name="T3" fmla="*/ 0 h 302"/>
                <a:gd name="T4" fmla="*/ 557 w 567"/>
                <a:gd name="T5" fmla="*/ 228 h 302"/>
                <a:gd name="T6" fmla="*/ 566 w 567"/>
                <a:gd name="T7" fmla="*/ 301 h 302"/>
                <a:gd name="T8" fmla="*/ 0 w 567"/>
                <a:gd name="T9" fmla="*/ 301 h 302"/>
                <a:gd name="T10" fmla="*/ 0 w 567"/>
                <a:gd name="T11" fmla="*/ 0 h 3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7"/>
                <a:gd name="T19" fmla="*/ 0 h 302"/>
                <a:gd name="T20" fmla="*/ 567 w 567"/>
                <a:gd name="T21" fmla="*/ 302 h 3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7" h="302">
                  <a:moveTo>
                    <a:pt x="0" y="0"/>
                  </a:moveTo>
                  <a:lnTo>
                    <a:pt x="511" y="0"/>
                  </a:lnTo>
                  <a:lnTo>
                    <a:pt x="557" y="228"/>
                  </a:lnTo>
                  <a:lnTo>
                    <a:pt x="566" y="301"/>
                  </a:lnTo>
                  <a:lnTo>
                    <a:pt x="0" y="30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8" name="Freeform 153"/>
            <p:cNvSpPr>
              <a:spLocks/>
            </p:cNvSpPr>
            <p:nvPr/>
          </p:nvSpPr>
          <p:spPr bwMode="auto">
            <a:xfrm>
              <a:off x="2844" y="1822"/>
              <a:ext cx="667" cy="302"/>
            </a:xfrm>
            <a:custGeom>
              <a:avLst/>
              <a:gdLst>
                <a:gd name="T0" fmla="*/ 0 w 667"/>
                <a:gd name="T1" fmla="*/ 0 h 302"/>
                <a:gd name="T2" fmla="*/ 420 w 667"/>
                <a:gd name="T3" fmla="*/ 0 h 302"/>
                <a:gd name="T4" fmla="*/ 456 w 667"/>
                <a:gd name="T5" fmla="*/ 27 h 302"/>
                <a:gd name="T6" fmla="*/ 557 w 667"/>
                <a:gd name="T7" fmla="*/ 55 h 302"/>
                <a:gd name="T8" fmla="*/ 611 w 667"/>
                <a:gd name="T9" fmla="*/ 237 h 302"/>
                <a:gd name="T10" fmla="*/ 666 w 667"/>
                <a:gd name="T11" fmla="*/ 301 h 302"/>
                <a:gd name="T12" fmla="*/ 146 w 667"/>
                <a:gd name="T13" fmla="*/ 301 h 302"/>
                <a:gd name="T14" fmla="*/ 146 w 667"/>
                <a:gd name="T15" fmla="*/ 201 h 302"/>
                <a:gd name="T16" fmla="*/ 0 w 667"/>
                <a:gd name="T17" fmla="*/ 201 h 302"/>
                <a:gd name="T18" fmla="*/ 0 w 66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7"/>
                <a:gd name="T31" fmla="*/ 0 h 302"/>
                <a:gd name="T32" fmla="*/ 667 w 66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7" h="302">
                  <a:moveTo>
                    <a:pt x="0" y="0"/>
                  </a:moveTo>
                  <a:lnTo>
                    <a:pt x="420" y="0"/>
                  </a:lnTo>
                  <a:lnTo>
                    <a:pt x="456" y="27"/>
                  </a:lnTo>
                  <a:lnTo>
                    <a:pt x="557" y="55"/>
                  </a:lnTo>
                  <a:lnTo>
                    <a:pt x="611" y="237"/>
                  </a:lnTo>
                  <a:lnTo>
                    <a:pt x="666" y="301"/>
                  </a:lnTo>
                  <a:lnTo>
                    <a:pt x="146" y="301"/>
                  </a:lnTo>
                  <a:lnTo>
                    <a:pt x="146" y="201"/>
                  </a:lnTo>
                  <a:lnTo>
                    <a:pt x="0" y="20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9" name="Freeform 154"/>
            <p:cNvSpPr>
              <a:spLocks/>
            </p:cNvSpPr>
            <p:nvPr/>
          </p:nvSpPr>
          <p:spPr bwMode="auto">
            <a:xfrm>
              <a:off x="2470" y="2023"/>
              <a:ext cx="521" cy="384"/>
            </a:xfrm>
            <a:custGeom>
              <a:avLst/>
              <a:gdLst>
                <a:gd name="T0" fmla="*/ 0 w 521"/>
                <a:gd name="T1" fmla="*/ 0 h 384"/>
                <a:gd name="T2" fmla="*/ 520 w 521"/>
                <a:gd name="T3" fmla="*/ 0 h 384"/>
                <a:gd name="T4" fmla="*/ 520 w 521"/>
                <a:gd name="T5" fmla="*/ 383 h 384"/>
                <a:gd name="T6" fmla="*/ 0 w 521"/>
                <a:gd name="T7" fmla="*/ 383 h 384"/>
                <a:gd name="T8" fmla="*/ 0 w 521"/>
                <a:gd name="T9" fmla="*/ 0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1"/>
                <a:gd name="T16" fmla="*/ 0 h 384"/>
                <a:gd name="T17" fmla="*/ 521 w 521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1" h="384">
                  <a:moveTo>
                    <a:pt x="0" y="0"/>
                  </a:moveTo>
                  <a:lnTo>
                    <a:pt x="520" y="0"/>
                  </a:lnTo>
                  <a:lnTo>
                    <a:pt x="520" y="383"/>
                  </a:lnTo>
                  <a:lnTo>
                    <a:pt x="0" y="38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6" name="Group 155"/>
          <p:cNvGrpSpPr>
            <a:grpSpLocks/>
          </p:cNvGrpSpPr>
          <p:nvPr/>
        </p:nvGrpSpPr>
        <p:grpSpPr bwMode="auto">
          <a:xfrm>
            <a:off x="3200400" y="3276600"/>
            <a:ext cx="4044950" cy="2290763"/>
            <a:chOff x="2470" y="2087"/>
            <a:chExt cx="2547" cy="1443"/>
          </a:xfrm>
        </p:grpSpPr>
        <p:sp>
          <p:nvSpPr>
            <p:cNvPr id="22649" name="Freeform 156"/>
            <p:cNvSpPr>
              <a:spLocks/>
            </p:cNvSpPr>
            <p:nvPr/>
          </p:nvSpPr>
          <p:spPr bwMode="auto">
            <a:xfrm>
              <a:off x="4478" y="2087"/>
              <a:ext cx="411" cy="302"/>
            </a:xfrm>
            <a:custGeom>
              <a:avLst/>
              <a:gdLst>
                <a:gd name="T0" fmla="*/ 164 w 411"/>
                <a:gd name="T1" fmla="*/ 0 h 302"/>
                <a:gd name="T2" fmla="*/ 155 w 411"/>
                <a:gd name="T3" fmla="*/ 0 h 302"/>
                <a:gd name="T4" fmla="*/ 109 w 411"/>
                <a:gd name="T5" fmla="*/ 91 h 302"/>
                <a:gd name="T6" fmla="*/ 82 w 411"/>
                <a:gd name="T7" fmla="*/ 91 h 302"/>
                <a:gd name="T8" fmla="*/ 0 w 411"/>
                <a:gd name="T9" fmla="*/ 182 h 302"/>
                <a:gd name="T10" fmla="*/ 36 w 411"/>
                <a:gd name="T11" fmla="*/ 283 h 302"/>
                <a:gd name="T12" fmla="*/ 164 w 411"/>
                <a:gd name="T13" fmla="*/ 301 h 302"/>
                <a:gd name="T14" fmla="*/ 191 w 411"/>
                <a:gd name="T15" fmla="*/ 283 h 302"/>
                <a:gd name="T16" fmla="*/ 228 w 411"/>
                <a:gd name="T17" fmla="*/ 210 h 302"/>
                <a:gd name="T18" fmla="*/ 237 w 411"/>
                <a:gd name="T19" fmla="*/ 201 h 302"/>
                <a:gd name="T20" fmla="*/ 410 w 411"/>
                <a:gd name="T21" fmla="*/ 146 h 302"/>
                <a:gd name="T22" fmla="*/ 392 w 411"/>
                <a:gd name="T23" fmla="*/ 119 h 302"/>
                <a:gd name="T24" fmla="*/ 328 w 411"/>
                <a:gd name="T25" fmla="*/ 91 h 302"/>
                <a:gd name="T26" fmla="*/ 237 w 411"/>
                <a:gd name="T27" fmla="*/ 146 h 302"/>
                <a:gd name="T28" fmla="*/ 237 w 411"/>
                <a:gd name="T29" fmla="*/ 55 h 302"/>
                <a:gd name="T30" fmla="*/ 164 w 411"/>
                <a:gd name="T31" fmla="*/ 55 h 302"/>
                <a:gd name="T32" fmla="*/ 164 w 411"/>
                <a:gd name="T33" fmla="*/ 0 h 3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1"/>
                <a:gd name="T52" fmla="*/ 0 h 302"/>
                <a:gd name="T53" fmla="*/ 411 w 411"/>
                <a:gd name="T54" fmla="*/ 302 h 3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1" h="302">
                  <a:moveTo>
                    <a:pt x="164" y="0"/>
                  </a:moveTo>
                  <a:lnTo>
                    <a:pt x="155" y="0"/>
                  </a:lnTo>
                  <a:lnTo>
                    <a:pt x="109" y="91"/>
                  </a:lnTo>
                  <a:lnTo>
                    <a:pt x="82" y="91"/>
                  </a:lnTo>
                  <a:lnTo>
                    <a:pt x="0" y="182"/>
                  </a:lnTo>
                  <a:lnTo>
                    <a:pt x="36" y="283"/>
                  </a:lnTo>
                  <a:lnTo>
                    <a:pt x="164" y="301"/>
                  </a:lnTo>
                  <a:lnTo>
                    <a:pt x="191" y="283"/>
                  </a:lnTo>
                  <a:lnTo>
                    <a:pt x="228" y="210"/>
                  </a:lnTo>
                  <a:lnTo>
                    <a:pt x="237" y="201"/>
                  </a:lnTo>
                  <a:lnTo>
                    <a:pt x="410" y="146"/>
                  </a:lnTo>
                  <a:lnTo>
                    <a:pt x="392" y="119"/>
                  </a:lnTo>
                  <a:lnTo>
                    <a:pt x="328" y="91"/>
                  </a:lnTo>
                  <a:lnTo>
                    <a:pt x="237" y="146"/>
                  </a:lnTo>
                  <a:lnTo>
                    <a:pt x="237" y="55"/>
                  </a:lnTo>
                  <a:lnTo>
                    <a:pt x="164" y="55"/>
                  </a:lnTo>
                  <a:lnTo>
                    <a:pt x="164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0" name="Freeform 157"/>
            <p:cNvSpPr>
              <a:spLocks/>
            </p:cNvSpPr>
            <p:nvPr/>
          </p:nvSpPr>
          <p:spPr bwMode="auto">
            <a:xfrm>
              <a:off x="4350" y="2233"/>
              <a:ext cx="649" cy="229"/>
            </a:xfrm>
            <a:custGeom>
              <a:avLst/>
              <a:gdLst>
                <a:gd name="T0" fmla="*/ 0 w 649"/>
                <a:gd name="T1" fmla="*/ 228 h 229"/>
                <a:gd name="T2" fmla="*/ 18 w 649"/>
                <a:gd name="T3" fmla="*/ 210 h 229"/>
                <a:gd name="T4" fmla="*/ 164 w 649"/>
                <a:gd name="T5" fmla="*/ 137 h 229"/>
                <a:gd name="T6" fmla="*/ 292 w 649"/>
                <a:gd name="T7" fmla="*/ 155 h 229"/>
                <a:gd name="T8" fmla="*/ 329 w 649"/>
                <a:gd name="T9" fmla="*/ 137 h 229"/>
                <a:gd name="T10" fmla="*/ 365 w 649"/>
                <a:gd name="T11" fmla="*/ 55 h 229"/>
                <a:gd name="T12" fmla="*/ 538 w 649"/>
                <a:gd name="T13" fmla="*/ 0 h 229"/>
                <a:gd name="T14" fmla="*/ 566 w 649"/>
                <a:gd name="T15" fmla="*/ 100 h 229"/>
                <a:gd name="T16" fmla="*/ 648 w 649"/>
                <a:gd name="T17" fmla="*/ 119 h 229"/>
                <a:gd name="T18" fmla="*/ 611 w 649"/>
                <a:gd name="T19" fmla="*/ 173 h 229"/>
                <a:gd name="T20" fmla="*/ 639 w 649"/>
                <a:gd name="T21" fmla="*/ 228 h 229"/>
                <a:gd name="T22" fmla="*/ 0 w 649"/>
                <a:gd name="T23" fmla="*/ 228 h 2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9"/>
                <a:gd name="T37" fmla="*/ 0 h 229"/>
                <a:gd name="T38" fmla="*/ 649 w 649"/>
                <a:gd name="T39" fmla="*/ 229 h 2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9" h="229">
                  <a:moveTo>
                    <a:pt x="0" y="228"/>
                  </a:moveTo>
                  <a:lnTo>
                    <a:pt x="18" y="210"/>
                  </a:lnTo>
                  <a:lnTo>
                    <a:pt x="164" y="137"/>
                  </a:lnTo>
                  <a:lnTo>
                    <a:pt x="292" y="155"/>
                  </a:lnTo>
                  <a:lnTo>
                    <a:pt x="329" y="137"/>
                  </a:lnTo>
                  <a:lnTo>
                    <a:pt x="365" y="55"/>
                  </a:lnTo>
                  <a:lnTo>
                    <a:pt x="538" y="0"/>
                  </a:lnTo>
                  <a:lnTo>
                    <a:pt x="566" y="100"/>
                  </a:lnTo>
                  <a:lnTo>
                    <a:pt x="648" y="119"/>
                  </a:lnTo>
                  <a:lnTo>
                    <a:pt x="611" y="173"/>
                  </a:lnTo>
                  <a:lnTo>
                    <a:pt x="639" y="228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1" name="Freeform 158"/>
            <p:cNvSpPr>
              <a:spLocks/>
            </p:cNvSpPr>
            <p:nvPr/>
          </p:nvSpPr>
          <p:spPr bwMode="auto">
            <a:xfrm>
              <a:off x="3948" y="2178"/>
              <a:ext cx="567" cy="302"/>
            </a:xfrm>
            <a:custGeom>
              <a:avLst/>
              <a:gdLst>
                <a:gd name="T0" fmla="*/ 0 w 567"/>
                <a:gd name="T1" fmla="*/ 301 h 302"/>
                <a:gd name="T2" fmla="*/ 37 w 567"/>
                <a:gd name="T3" fmla="*/ 228 h 302"/>
                <a:gd name="T4" fmla="*/ 110 w 567"/>
                <a:gd name="T5" fmla="*/ 173 h 302"/>
                <a:gd name="T6" fmla="*/ 265 w 567"/>
                <a:gd name="T7" fmla="*/ 146 h 302"/>
                <a:gd name="T8" fmla="*/ 356 w 567"/>
                <a:gd name="T9" fmla="*/ 18 h 302"/>
                <a:gd name="T10" fmla="*/ 356 w 567"/>
                <a:gd name="T11" fmla="*/ 0 h 302"/>
                <a:gd name="T12" fmla="*/ 456 w 567"/>
                <a:gd name="T13" fmla="*/ 82 h 302"/>
                <a:gd name="T14" fmla="*/ 502 w 567"/>
                <a:gd name="T15" fmla="*/ 73 h 302"/>
                <a:gd name="T16" fmla="*/ 529 w 567"/>
                <a:gd name="T17" fmla="*/ 91 h 302"/>
                <a:gd name="T18" fmla="*/ 566 w 567"/>
                <a:gd name="T19" fmla="*/ 192 h 302"/>
                <a:gd name="T20" fmla="*/ 420 w 567"/>
                <a:gd name="T21" fmla="*/ 265 h 302"/>
                <a:gd name="T22" fmla="*/ 402 w 567"/>
                <a:gd name="T23" fmla="*/ 283 h 302"/>
                <a:gd name="T24" fmla="*/ 119 w 567"/>
                <a:gd name="T25" fmla="*/ 283 h 302"/>
                <a:gd name="T26" fmla="*/ 119 w 567"/>
                <a:gd name="T27" fmla="*/ 301 h 302"/>
                <a:gd name="T28" fmla="*/ 0 w 567"/>
                <a:gd name="T29" fmla="*/ 301 h 3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7"/>
                <a:gd name="T46" fmla="*/ 0 h 302"/>
                <a:gd name="T47" fmla="*/ 567 w 567"/>
                <a:gd name="T48" fmla="*/ 302 h 3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7" h="302">
                  <a:moveTo>
                    <a:pt x="0" y="301"/>
                  </a:moveTo>
                  <a:lnTo>
                    <a:pt x="37" y="228"/>
                  </a:lnTo>
                  <a:lnTo>
                    <a:pt x="110" y="173"/>
                  </a:lnTo>
                  <a:lnTo>
                    <a:pt x="265" y="146"/>
                  </a:lnTo>
                  <a:lnTo>
                    <a:pt x="356" y="18"/>
                  </a:lnTo>
                  <a:lnTo>
                    <a:pt x="356" y="0"/>
                  </a:lnTo>
                  <a:lnTo>
                    <a:pt x="456" y="82"/>
                  </a:lnTo>
                  <a:lnTo>
                    <a:pt x="502" y="73"/>
                  </a:lnTo>
                  <a:lnTo>
                    <a:pt x="529" y="91"/>
                  </a:lnTo>
                  <a:lnTo>
                    <a:pt x="566" y="192"/>
                  </a:lnTo>
                  <a:lnTo>
                    <a:pt x="420" y="265"/>
                  </a:lnTo>
                  <a:lnTo>
                    <a:pt x="402" y="283"/>
                  </a:lnTo>
                  <a:lnTo>
                    <a:pt x="119" y="283"/>
                  </a:lnTo>
                  <a:lnTo>
                    <a:pt x="119" y="301"/>
                  </a:lnTo>
                  <a:lnTo>
                    <a:pt x="0" y="301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Freeform 159"/>
            <p:cNvSpPr>
              <a:spLocks/>
            </p:cNvSpPr>
            <p:nvPr/>
          </p:nvSpPr>
          <p:spPr bwMode="auto">
            <a:xfrm>
              <a:off x="3556" y="2461"/>
              <a:ext cx="384" cy="348"/>
            </a:xfrm>
            <a:custGeom>
              <a:avLst/>
              <a:gdLst>
                <a:gd name="T0" fmla="*/ 0 w 384"/>
                <a:gd name="T1" fmla="*/ 0 h 348"/>
                <a:gd name="T2" fmla="*/ 347 w 384"/>
                <a:gd name="T3" fmla="*/ 0 h 348"/>
                <a:gd name="T4" fmla="*/ 337 w 384"/>
                <a:gd name="T5" fmla="*/ 46 h 348"/>
                <a:gd name="T6" fmla="*/ 383 w 384"/>
                <a:gd name="T7" fmla="*/ 46 h 348"/>
                <a:gd name="T8" fmla="*/ 337 w 384"/>
                <a:gd name="T9" fmla="*/ 174 h 348"/>
                <a:gd name="T10" fmla="*/ 292 w 384"/>
                <a:gd name="T11" fmla="*/ 237 h 348"/>
                <a:gd name="T12" fmla="*/ 255 w 384"/>
                <a:gd name="T13" fmla="*/ 347 h 348"/>
                <a:gd name="T14" fmla="*/ 55 w 384"/>
                <a:gd name="T15" fmla="*/ 347 h 348"/>
                <a:gd name="T16" fmla="*/ 55 w 384"/>
                <a:gd name="T17" fmla="*/ 292 h 348"/>
                <a:gd name="T18" fmla="*/ 18 w 384"/>
                <a:gd name="T19" fmla="*/ 283 h 348"/>
                <a:gd name="T20" fmla="*/ 18 w 384"/>
                <a:gd name="T21" fmla="*/ 73 h 348"/>
                <a:gd name="T22" fmla="*/ 0 w 384"/>
                <a:gd name="T23" fmla="*/ 0 h 3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348"/>
                <a:gd name="T38" fmla="*/ 384 w 384"/>
                <a:gd name="T39" fmla="*/ 348 h 3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348">
                  <a:moveTo>
                    <a:pt x="0" y="0"/>
                  </a:moveTo>
                  <a:lnTo>
                    <a:pt x="347" y="0"/>
                  </a:lnTo>
                  <a:lnTo>
                    <a:pt x="337" y="46"/>
                  </a:lnTo>
                  <a:lnTo>
                    <a:pt x="383" y="46"/>
                  </a:lnTo>
                  <a:lnTo>
                    <a:pt x="337" y="174"/>
                  </a:lnTo>
                  <a:lnTo>
                    <a:pt x="292" y="237"/>
                  </a:lnTo>
                  <a:lnTo>
                    <a:pt x="255" y="347"/>
                  </a:lnTo>
                  <a:lnTo>
                    <a:pt x="55" y="347"/>
                  </a:lnTo>
                  <a:lnTo>
                    <a:pt x="55" y="292"/>
                  </a:lnTo>
                  <a:lnTo>
                    <a:pt x="18" y="283"/>
                  </a:lnTo>
                  <a:lnTo>
                    <a:pt x="18" y="7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3" name="Freeform 160"/>
            <p:cNvSpPr>
              <a:spLocks/>
            </p:cNvSpPr>
            <p:nvPr/>
          </p:nvSpPr>
          <p:spPr bwMode="auto">
            <a:xfrm>
              <a:off x="3894" y="2461"/>
              <a:ext cx="658" cy="165"/>
            </a:xfrm>
            <a:custGeom>
              <a:avLst/>
              <a:gdLst>
                <a:gd name="T0" fmla="*/ 64 w 658"/>
                <a:gd name="T1" fmla="*/ 18 h 165"/>
                <a:gd name="T2" fmla="*/ 173 w 658"/>
                <a:gd name="T3" fmla="*/ 18 h 165"/>
                <a:gd name="T4" fmla="*/ 173 w 658"/>
                <a:gd name="T5" fmla="*/ 0 h 165"/>
                <a:gd name="T6" fmla="*/ 657 w 658"/>
                <a:gd name="T7" fmla="*/ 0 h 165"/>
                <a:gd name="T8" fmla="*/ 648 w 658"/>
                <a:gd name="T9" fmla="*/ 36 h 165"/>
                <a:gd name="T10" fmla="*/ 456 w 658"/>
                <a:gd name="T11" fmla="*/ 118 h 165"/>
                <a:gd name="T12" fmla="*/ 438 w 658"/>
                <a:gd name="T13" fmla="*/ 164 h 165"/>
                <a:gd name="T14" fmla="*/ 0 w 658"/>
                <a:gd name="T15" fmla="*/ 164 h 165"/>
                <a:gd name="T16" fmla="*/ 64 w 658"/>
                <a:gd name="T17" fmla="*/ 18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8"/>
                <a:gd name="T28" fmla="*/ 0 h 165"/>
                <a:gd name="T29" fmla="*/ 658 w 658"/>
                <a:gd name="T30" fmla="*/ 165 h 1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8" h="165">
                  <a:moveTo>
                    <a:pt x="64" y="18"/>
                  </a:moveTo>
                  <a:lnTo>
                    <a:pt x="173" y="18"/>
                  </a:lnTo>
                  <a:lnTo>
                    <a:pt x="173" y="0"/>
                  </a:lnTo>
                  <a:lnTo>
                    <a:pt x="657" y="0"/>
                  </a:lnTo>
                  <a:lnTo>
                    <a:pt x="648" y="36"/>
                  </a:lnTo>
                  <a:lnTo>
                    <a:pt x="456" y="118"/>
                  </a:lnTo>
                  <a:lnTo>
                    <a:pt x="438" y="164"/>
                  </a:lnTo>
                  <a:lnTo>
                    <a:pt x="0" y="164"/>
                  </a:lnTo>
                  <a:lnTo>
                    <a:pt x="64" y="1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4" name="Freeform 161"/>
            <p:cNvSpPr>
              <a:spLocks/>
            </p:cNvSpPr>
            <p:nvPr/>
          </p:nvSpPr>
          <p:spPr bwMode="auto">
            <a:xfrm>
              <a:off x="4332" y="2461"/>
              <a:ext cx="685" cy="266"/>
            </a:xfrm>
            <a:custGeom>
              <a:avLst/>
              <a:gdLst>
                <a:gd name="T0" fmla="*/ 219 w 685"/>
                <a:gd name="T1" fmla="*/ 0 h 266"/>
                <a:gd name="T2" fmla="*/ 657 w 685"/>
                <a:gd name="T3" fmla="*/ 0 h 266"/>
                <a:gd name="T4" fmla="*/ 684 w 685"/>
                <a:gd name="T5" fmla="*/ 82 h 266"/>
                <a:gd name="T6" fmla="*/ 611 w 685"/>
                <a:gd name="T7" fmla="*/ 164 h 266"/>
                <a:gd name="T8" fmla="*/ 502 w 685"/>
                <a:gd name="T9" fmla="*/ 201 h 266"/>
                <a:gd name="T10" fmla="*/ 456 w 685"/>
                <a:gd name="T11" fmla="*/ 265 h 266"/>
                <a:gd name="T12" fmla="*/ 347 w 685"/>
                <a:gd name="T13" fmla="*/ 155 h 266"/>
                <a:gd name="T14" fmla="*/ 264 w 685"/>
                <a:gd name="T15" fmla="*/ 155 h 266"/>
                <a:gd name="T16" fmla="*/ 255 w 685"/>
                <a:gd name="T17" fmla="*/ 128 h 266"/>
                <a:gd name="T18" fmla="*/ 137 w 685"/>
                <a:gd name="T19" fmla="*/ 128 h 266"/>
                <a:gd name="T20" fmla="*/ 91 w 685"/>
                <a:gd name="T21" fmla="*/ 164 h 266"/>
                <a:gd name="T22" fmla="*/ 0 w 685"/>
                <a:gd name="T23" fmla="*/ 164 h 266"/>
                <a:gd name="T24" fmla="*/ 18 w 685"/>
                <a:gd name="T25" fmla="*/ 119 h 266"/>
                <a:gd name="T26" fmla="*/ 210 w 685"/>
                <a:gd name="T27" fmla="*/ 37 h 266"/>
                <a:gd name="T28" fmla="*/ 219 w 685"/>
                <a:gd name="T29" fmla="*/ 0 h 2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5"/>
                <a:gd name="T46" fmla="*/ 0 h 266"/>
                <a:gd name="T47" fmla="*/ 685 w 685"/>
                <a:gd name="T48" fmla="*/ 266 h 2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5" h="266">
                  <a:moveTo>
                    <a:pt x="219" y="0"/>
                  </a:moveTo>
                  <a:lnTo>
                    <a:pt x="657" y="0"/>
                  </a:lnTo>
                  <a:lnTo>
                    <a:pt x="684" y="82"/>
                  </a:lnTo>
                  <a:lnTo>
                    <a:pt x="611" y="164"/>
                  </a:lnTo>
                  <a:lnTo>
                    <a:pt x="502" y="201"/>
                  </a:lnTo>
                  <a:lnTo>
                    <a:pt x="456" y="265"/>
                  </a:lnTo>
                  <a:lnTo>
                    <a:pt x="347" y="155"/>
                  </a:lnTo>
                  <a:lnTo>
                    <a:pt x="264" y="155"/>
                  </a:lnTo>
                  <a:lnTo>
                    <a:pt x="255" y="128"/>
                  </a:lnTo>
                  <a:lnTo>
                    <a:pt x="137" y="128"/>
                  </a:lnTo>
                  <a:lnTo>
                    <a:pt x="91" y="164"/>
                  </a:lnTo>
                  <a:lnTo>
                    <a:pt x="0" y="164"/>
                  </a:lnTo>
                  <a:lnTo>
                    <a:pt x="18" y="119"/>
                  </a:lnTo>
                  <a:lnTo>
                    <a:pt x="210" y="37"/>
                  </a:lnTo>
                  <a:lnTo>
                    <a:pt x="219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5" name="Freeform 162"/>
            <p:cNvSpPr>
              <a:spLocks/>
            </p:cNvSpPr>
            <p:nvPr/>
          </p:nvSpPr>
          <p:spPr bwMode="auto">
            <a:xfrm>
              <a:off x="4414" y="2589"/>
              <a:ext cx="375" cy="329"/>
            </a:xfrm>
            <a:custGeom>
              <a:avLst/>
              <a:gdLst>
                <a:gd name="T0" fmla="*/ 18 w 375"/>
                <a:gd name="T1" fmla="*/ 36 h 329"/>
                <a:gd name="T2" fmla="*/ 55 w 375"/>
                <a:gd name="T3" fmla="*/ 0 h 329"/>
                <a:gd name="T4" fmla="*/ 173 w 375"/>
                <a:gd name="T5" fmla="*/ 0 h 329"/>
                <a:gd name="T6" fmla="*/ 182 w 375"/>
                <a:gd name="T7" fmla="*/ 27 h 329"/>
                <a:gd name="T8" fmla="*/ 265 w 375"/>
                <a:gd name="T9" fmla="*/ 27 h 329"/>
                <a:gd name="T10" fmla="*/ 374 w 375"/>
                <a:gd name="T11" fmla="*/ 137 h 329"/>
                <a:gd name="T12" fmla="*/ 274 w 375"/>
                <a:gd name="T13" fmla="*/ 237 h 329"/>
                <a:gd name="T14" fmla="*/ 201 w 375"/>
                <a:gd name="T15" fmla="*/ 264 h 329"/>
                <a:gd name="T16" fmla="*/ 192 w 375"/>
                <a:gd name="T17" fmla="*/ 328 h 329"/>
                <a:gd name="T18" fmla="*/ 155 w 375"/>
                <a:gd name="T19" fmla="*/ 255 h 329"/>
                <a:gd name="T20" fmla="*/ 0 w 375"/>
                <a:gd name="T21" fmla="*/ 73 h 329"/>
                <a:gd name="T22" fmla="*/ 18 w 375"/>
                <a:gd name="T23" fmla="*/ 36 h 3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5"/>
                <a:gd name="T37" fmla="*/ 0 h 329"/>
                <a:gd name="T38" fmla="*/ 375 w 375"/>
                <a:gd name="T39" fmla="*/ 329 h 3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5" h="329">
                  <a:moveTo>
                    <a:pt x="18" y="36"/>
                  </a:moveTo>
                  <a:lnTo>
                    <a:pt x="55" y="0"/>
                  </a:lnTo>
                  <a:lnTo>
                    <a:pt x="173" y="0"/>
                  </a:lnTo>
                  <a:lnTo>
                    <a:pt x="182" y="27"/>
                  </a:lnTo>
                  <a:lnTo>
                    <a:pt x="265" y="27"/>
                  </a:lnTo>
                  <a:lnTo>
                    <a:pt x="374" y="137"/>
                  </a:lnTo>
                  <a:lnTo>
                    <a:pt x="274" y="237"/>
                  </a:lnTo>
                  <a:lnTo>
                    <a:pt x="201" y="264"/>
                  </a:lnTo>
                  <a:lnTo>
                    <a:pt x="192" y="328"/>
                  </a:lnTo>
                  <a:lnTo>
                    <a:pt x="155" y="255"/>
                  </a:lnTo>
                  <a:lnTo>
                    <a:pt x="0" y="73"/>
                  </a:lnTo>
                  <a:lnTo>
                    <a:pt x="18" y="3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6" name="Freeform 163"/>
            <p:cNvSpPr>
              <a:spLocks/>
            </p:cNvSpPr>
            <p:nvPr/>
          </p:nvSpPr>
          <p:spPr bwMode="auto">
            <a:xfrm>
              <a:off x="4250" y="2625"/>
              <a:ext cx="356" cy="412"/>
            </a:xfrm>
            <a:custGeom>
              <a:avLst/>
              <a:gdLst>
                <a:gd name="T0" fmla="*/ 0 w 356"/>
                <a:gd name="T1" fmla="*/ 0 h 412"/>
                <a:gd name="T2" fmla="*/ 182 w 356"/>
                <a:gd name="T3" fmla="*/ 0 h 412"/>
                <a:gd name="T4" fmla="*/ 164 w 356"/>
                <a:gd name="T5" fmla="*/ 37 h 412"/>
                <a:gd name="T6" fmla="*/ 319 w 356"/>
                <a:gd name="T7" fmla="*/ 219 h 412"/>
                <a:gd name="T8" fmla="*/ 355 w 356"/>
                <a:gd name="T9" fmla="*/ 292 h 412"/>
                <a:gd name="T10" fmla="*/ 309 w 356"/>
                <a:gd name="T11" fmla="*/ 411 h 412"/>
                <a:gd name="T12" fmla="*/ 64 w 356"/>
                <a:gd name="T13" fmla="*/ 411 h 412"/>
                <a:gd name="T14" fmla="*/ 36 w 356"/>
                <a:gd name="T15" fmla="*/ 356 h 412"/>
                <a:gd name="T16" fmla="*/ 27 w 356"/>
                <a:gd name="T17" fmla="*/ 292 h 412"/>
                <a:gd name="T18" fmla="*/ 55 w 356"/>
                <a:gd name="T19" fmla="*/ 256 h 412"/>
                <a:gd name="T20" fmla="*/ 0 w 356"/>
                <a:gd name="T21" fmla="*/ 0 h 4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6"/>
                <a:gd name="T34" fmla="*/ 0 h 412"/>
                <a:gd name="T35" fmla="*/ 356 w 356"/>
                <a:gd name="T36" fmla="*/ 412 h 4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6" h="412">
                  <a:moveTo>
                    <a:pt x="0" y="0"/>
                  </a:moveTo>
                  <a:lnTo>
                    <a:pt x="182" y="0"/>
                  </a:lnTo>
                  <a:lnTo>
                    <a:pt x="164" y="37"/>
                  </a:lnTo>
                  <a:lnTo>
                    <a:pt x="319" y="219"/>
                  </a:lnTo>
                  <a:lnTo>
                    <a:pt x="355" y="292"/>
                  </a:lnTo>
                  <a:lnTo>
                    <a:pt x="309" y="411"/>
                  </a:lnTo>
                  <a:lnTo>
                    <a:pt x="64" y="411"/>
                  </a:lnTo>
                  <a:lnTo>
                    <a:pt x="36" y="356"/>
                  </a:lnTo>
                  <a:lnTo>
                    <a:pt x="27" y="292"/>
                  </a:lnTo>
                  <a:lnTo>
                    <a:pt x="55" y="25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7" name="Freeform 164"/>
            <p:cNvSpPr>
              <a:spLocks/>
            </p:cNvSpPr>
            <p:nvPr/>
          </p:nvSpPr>
          <p:spPr bwMode="auto">
            <a:xfrm>
              <a:off x="4012" y="2625"/>
              <a:ext cx="293" cy="430"/>
            </a:xfrm>
            <a:custGeom>
              <a:avLst/>
              <a:gdLst>
                <a:gd name="T0" fmla="*/ 55 w 293"/>
                <a:gd name="T1" fmla="*/ 0 h 430"/>
                <a:gd name="T2" fmla="*/ 237 w 293"/>
                <a:gd name="T3" fmla="*/ 0 h 430"/>
                <a:gd name="T4" fmla="*/ 292 w 293"/>
                <a:gd name="T5" fmla="*/ 265 h 430"/>
                <a:gd name="T6" fmla="*/ 265 w 293"/>
                <a:gd name="T7" fmla="*/ 292 h 430"/>
                <a:gd name="T8" fmla="*/ 274 w 293"/>
                <a:gd name="T9" fmla="*/ 356 h 430"/>
                <a:gd name="T10" fmla="*/ 73 w 293"/>
                <a:gd name="T11" fmla="*/ 356 h 430"/>
                <a:gd name="T12" fmla="*/ 73 w 293"/>
                <a:gd name="T13" fmla="*/ 420 h 430"/>
                <a:gd name="T14" fmla="*/ 0 w 293"/>
                <a:gd name="T15" fmla="*/ 429 h 430"/>
                <a:gd name="T16" fmla="*/ 0 w 293"/>
                <a:gd name="T17" fmla="*/ 310 h 430"/>
                <a:gd name="T18" fmla="*/ 55 w 293"/>
                <a:gd name="T19" fmla="*/ 0 h 4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3"/>
                <a:gd name="T31" fmla="*/ 0 h 430"/>
                <a:gd name="T32" fmla="*/ 293 w 293"/>
                <a:gd name="T33" fmla="*/ 430 h 4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3" h="430">
                  <a:moveTo>
                    <a:pt x="55" y="0"/>
                  </a:moveTo>
                  <a:lnTo>
                    <a:pt x="237" y="0"/>
                  </a:lnTo>
                  <a:lnTo>
                    <a:pt x="292" y="265"/>
                  </a:lnTo>
                  <a:lnTo>
                    <a:pt x="265" y="292"/>
                  </a:lnTo>
                  <a:lnTo>
                    <a:pt x="274" y="356"/>
                  </a:lnTo>
                  <a:lnTo>
                    <a:pt x="73" y="356"/>
                  </a:lnTo>
                  <a:lnTo>
                    <a:pt x="73" y="420"/>
                  </a:lnTo>
                  <a:lnTo>
                    <a:pt x="0" y="429"/>
                  </a:lnTo>
                  <a:lnTo>
                    <a:pt x="0" y="310"/>
                  </a:lnTo>
                  <a:lnTo>
                    <a:pt x="55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Freeform 165"/>
            <p:cNvSpPr>
              <a:spLocks/>
            </p:cNvSpPr>
            <p:nvPr/>
          </p:nvSpPr>
          <p:spPr bwMode="auto">
            <a:xfrm>
              <a:off x="3811" y="2625"/>
              <a:ext cx="257" cy="458"/>
            </a:xfrm>
            <a:custGeom>
              <a:avLst/>
              <a:gdLst>
                <a:gd name="T0" fmla="*/ 82 w 257"/>
                <a:gd name="T1" fmla="*/ 0 h 458"/>
                <a:gd name="T2" fmla="*/ 256 w 257"/>
                <a:gd name="T3" fmla="*/ 0 h 458"/>
                <a:gd name="T4" fmla="*/ 201 w 257"/>
                <a:gd name="T5" fmla="*/ 311 h 458"/>
                <a:gd name="T6" fmla="*/ 201 w 257"/>
                <a:gd name="T7" fmla="*/ 430 h 458"/>
                <a:gd name="T8" fmla="*/ 146 w 257"/>
                <a:gd name="T9" fmla="*/ 457 h 458"/>
                <a:gd name="T10" fmla="*/ 119 w 257"/>
                <a:gd name="T11" fmla="*/ 384 h 458"/>
                <a:gd name="T12" fmla="*/ 0 w 257"/>
                <a:gd name="T13" fmla="*/ 384 h 458"/>
                <a:gd name="T14" fmla="*/ 37 w 257"/>
                <a:gd name="T15" fmla="*/ 247 h 458"/>
                <a:gd name="T16" fmla="*/ 0 w 257"/>
                <a:gd name="T17" fmla="*/ 183 h 458"/>
                <a:gd name="T18" fmla="*/ 37 w 257"/>
                <a:gd name="T19" fmla="*/ 73 h 458"/>
                <a:gd name="T20" fmla="*/ 82 w 257"/>
                <a:gd name="T21" fmla="*/ 0 h 4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7"/>
                <a:gd name="T34" fmla="*/ 0 h 458"/>
                <a:gd name="T35" fmla="*/ 257 w 257"/>
                <a:gd name="T36" fmla="*/ 458 h 4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7" h="458">
                  <a:moveTo>
                    <a:pt x="82" y="0"/>
                  </a:moveTo>
                  <a:lnTo>
                    <a:pt x="256" y="0"/>
                  </a:lnTo>
                  <a:lnTo>
                    <a:pt x="201" y="311"/>
                  </a:lnTo>
                  <a:lnTo>
                    <a:pt x="201" y="430"/>
                  </a:lnTo>
                  <a:lnTo>
                    <a:pt x="146" y="457"/>
                  </a:lnTo>
                  <a:lnTo>
                    <a:pt x="119" y="384"/>
                  </a:lnTo>
                  <a:lnTo>
                    <a:pt x="0" y="384"/>
                  </a:lnTo>
                  <a:lnTo>
                    <a:pt x="37" y="247"/>
                  </a:lnTo>
                  <a:lnTo>
                    <a:pt x="0" y="183"/>
                  </a:lnTo>
                  <a:lnTo>
                    <a:pt x="37" y="73"/>
                  </a:lnTo>
                  <a:lnTo>
                    <a:pt x="82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Freeform 166"/>
            <p:cNvSpPr>
              <a:spLocks/>
            </p:cNvSpPr>
            <p:nvPr/>
          </p:nvSpPr>
          <p:spPr bwMode="auto">
            <a:xfrm>
              <a:off x="4085" y="2981"/>
              <a:ext cx="622" cy="549"/>
            </a:xfrm>
            <a:custGeom>
              <a:avLst/>
              <a:gdLst>
                <a:gd name="T0" fmla="*/ 0 w 622"/>
                <a:gd name="T1" fmla="*/ 0 h 549"/>
                <a:gd name="T2" fmla="*/ 201 w 622"/>
                <a:gd name="T3" fmla="*/ 0 h 549"/>
                <a:gd name="T4" fmla="*/ 228 w 622"/>
                <a:gd name="T5" fmla="*/ 55 h 549"/>
                <a:gd name="T6" fmla="*/ 484 w 622"/>
                <a:gd name="T7" fmla="*/ 55 h 549"/>
                <a:gd name="T8" fmla="*/ 484 w 622"/>
                <a:gd name="T9" fmla="*/ 100 h 549"/>
                <a:gd name="T10" fmla="*/ 575 w 622"/>
                <a:gd name="T11" fmla="*/ 265 h 549"/>
                <a:gd name="T12" fmla="*/ 612 w 622"/>
                <a:gd name="T13" fmla="*/ 374 h 549"/>
                <a:gd name="T14" fmla="*/ 621 w 622"/>
                <a:gd name="T15" fmla="*/ 457 h 549"/>
                <a:gd name="T16" fmla="*/ 530 w 622"/>
                <a:gd name="T17" fmla="*/ 539 h 549"/>
                <a:gd name="T18" fmla="*/ 466 w 622"/>
                <a:gd name="T19" fmla="*/ 548 h 549"/>
                <a:gd name="T20" fmla="*/ 438 w 622"/>
                <a:gd name="T21" fmla="*/ 384 h 549"/>
                <a:gd name="T22" fmla="*/ 420 w 622"/>
                <a:gd name="T23" fmla="*/ 384 h 549"/>
                <a:gd name="T24" fmla="*/ 347 w 622"/>
                <a:gd name="T25" fmla="*/ 283 h 549"/>
                <a:gd name="T26" fmla="*/ 365 w 622"/>
                <a:gd name="T27" fmla="*/ 201 h 549"/>
                <a:gd name="T28" fmla="*/ 283 w 622"/>
                <a:gd name="T29" fmla="*/ 110 h 549"/>
                <a:gd name="T30" fmla="*/ 183 w 622"/>
                <a:gd name="T31" fmla="*/ 137 h 549"/>
                <a:gd name="T32" fmla="*/ 100 w 622"/>
                <a:gd name="T33" fmla="*/ 64 h 549"/>
                <a:gd name="T34" fmla="*/ 0 w 622"/>
                <a:gd name="T35" fmla="*/ 64 h 549"/>
                <a:gd name="T36" fmla="*/ 0 w 622"/>
                <a:gd name="T37" fmla="*/ 0 h 5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2"/>
                <a:gd name="T58" fmla="*/ 0 h 549"/>
                <a:gd name="T59" fmla="*/ 622 w 622"/>
                <a:gd name="T60" fmla="*/ 549 h 5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2" h="549">
                  <a:moveTo>
                    <a:pt x="0" y="0"/>
                  </a:moveTo>
                  <a:lnTo>
                    <a:pt x="201" y="0"/>
                  </a:lnTo>
                  <a:lnTo>
                    <a:pt x="228" y="55"/>
                  </a:lnTo>
                  <a:lnTo>
                    <a:pt x="484" y="55"/>
                  </a:lnTo>
                  <a:lnTo>
                    <a:pt x="484" y="100"/>
                  </a:lnTo>
                  <a:lnTo>
                    <a:pt x="575" y="265"/>
                  </a:lnTo>
                  <a:lnTo>
                    <a:pt x="612" y="374"/>
                  </a:lnTo>
                  <a:lnTo>
                    <a:pt x="621" y="457"/>
                  </a:lnTo>
                  <a:lnTo>
                    <a:pt x="530" y="539"/>
                  </a:lnTo>
                  <a:lnTo>
                    <a:pt x="466" y="548"/>
                  </a:lnTo>
                  <a:lnTo>
                    <a:pt x="438" y="384"/>
                  </a:lnTo>
                  <a:lnTo>
                    <a:pt x="420" y="384"/>
                  </a:lnTo>
                  <a:lnTo>
                    <a:pt x="347" y="283"/>
                  </a:lnTo>
                  <a:lnTo>
                    <a:pt x="365" y="201"/>
                  </a:lnTo>
                  <a:lnTo>
                    <a:pt x="283" y="110"/>
                  </a:lnTo>
                  <a:lnTo>
                    <a:pt x="183" y="137"/>
                  </a:lnTo>
                  <a:lnTo>
                    <a:pt x="100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Freeform 167"/>
            <p:cNvSpPr>
              <a:spLocks/>
            </p:cNvSpPr>
            <p:nvPr/>
          </p:nvSpPr>
          <p:spPr bwMode="auto">
            <a:xfrm>
              <a:off x="3602" y="2799"/>
              <a:ext cx="384" cy="366"/>
            </a:xfrm>
            <a:custGeom>
              <a:avLst/>
              <a:gdLst>
                <a:gd name="T0" fmla="*/ 9 w 384"/>
                <a:gd name="T1" fmla="*/ 0 h 366"/>
                <a:gd name="T2" fmla="*/ 210 w 384"/>
                <a:gd name="T3" fmla="*/ 0 h 366"/>
                <a:gd name="T4" fmla="*/ 246 w 384"/>
                <a:gd name="T5" fmla="*/ 73 h 366"/>
                <a:gd name="T6" fmla="*/ 210 w 384"/>
                <a:gd name="T7" fmla="*/ 201 h 366"/>
                <a:gd name="T8" fmla="*/ 328 w 384"/>
                <a:gd name="T9" fmla="*/ 201 h 366"/>
                <a:gd name="T10" fmla="*/ 356 w 384"/>
                <a:gd name="T11" fmla="*/ 283 h 366"/>
                <a:gd name="T12" fmla="*/ 383 w 384"/>
                <a:gd name="T13" fmla="*/ 365 h 366"/>
                <a:gd name="T14" fmla="*/ 219 w 384"/>
                <a:gd name="T15" fmla="*/ 356 h 366"/>
                <a:gd name="T16" fmla="*/ 27 w 384"/>
                <a:gd name="T17" fmla="*/ 283 h 366"/>
                <a:gd name="T18" fmla="*/ 55 w 384"/>
                <a:gd name="T19" fmla="*/ 228 h 366"/>
                <a:gd name="T20" fmla="*/ 0 w 384"/>
                <a:gd name="T21" fmla="*/ 110 h 366"/>
                <a:gd name="T22" fmla="*/ 9 w 384"/>
                <a:gd name="T23" fmla="*/ 0 h 3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366"/>
                <a:gd name="T38" fmla="*/ 384 w 384"/>
                <a:gd name="T39" fmla="*/ 366 h 3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366">
                  <a:moveTo>
                    <a:pt x="9" y="0"/>
                  </a:moveTo>
                  <a:lnTo>
                    <a:pt x="210" y="0"/>
                  </a:lnTo>
                  <a:lnTo>
                    <a:pt x="246" y="73"/>
                  </a:lnTo>
                  <a:lnTo>
                    <a:pt x="210" y="201"/>
                  </a:lnTo>
                  <a:lnTo>
                    <a:pt x="328" y="201"/>
                  </a:lnTo>
                  <a:lnTo>
                    <a:pt x="356" y="283"/>
                  </a:lnTo>
                  <a:lnTo>
                    <a:pt x="383" y="365"/>
                  </a:lnTo>
                  <a:lnTo>
                    <a:pt x="219" y="356"/>
                  </a:lnTo>
                  <a:lnTo>
                    <a:pt x="27" y="283"/>
                  </a:lnTo>
                  <a:lnTo>
                    <a:pt x="55" y="228"/>
                  </a:lnTo>
                  <a:lnTo>
                    <a:pt x="0" y="110"/>
                  </a:lnTo>
                  <a:lnTo>
                    <a:pt x="9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1" name="Freeform 168"/>
            <p:cNvSpPr>
              <a:spLocks/>
            </p:cNvSpPr>
            <p:nvPr/>
          </p:nvSpPr>
          <p:spPr bwMode="auto">
            <a:xfrm>
              <a:off x="2908" y="2415"/>
              <a:ext cx="658" cy="339"/>
            </a:xfrm>
            <a:custGeom>
              <a:avLst/>
              <a:gdLst>
                <a:gd name="T0" fmla="*/ 0 w 658"/>
                <a:gd name="T1" fmla="*/ 0 h 339"/>
                <a:gd name="T2" fmla="*/ 630 w 658"/>
                <a:gd name="T3" fmla="*/ 0 h 339"/>
                <a:gd name="T4" fmla="*/ 648 w 658"/>
                <a:gd name="T5" fmla="*/ 55 h 339"/>
                <a:gd name="T6" fmla="*/ 657 w 658"/>
                <a:gd name="T7" fmla="*/ 128 h 339"/>
                <a:gd name="T8" fmla="*/ 657 w 658"/>
                <a:gd name="T9" fmla="*/ 338 h 339"/>
                <a:gd name="T10" fmla="*/ 548 w 658"/>
                <a:gd name="T11" fmla="*/ 311 h 339"/>
                <a:gd name="T12" fmla="*/ 502 w 658"/>
                <a:gd name="T13" fmla="*/ 320 h 339"/>
                <a:gd name="T14" fmla="*/ 228 w 658"/>
                <a:gd name="T15" fmla="*/ 256 h 339"/>
                <a:gd name="T16" fmla="*/ 228 w 658"/>
                <a:gd name="T17" fmla="*/ 91 h 339"/>
                <a:gd name="T18" fmla="*/ 0 w 658"/>
                <a:gd name="T19" fmla="*/ 91 h 339"/>
                <a:gd name="T20" fmla="*/ 0 w 658"/>
                <a:gd name="T21" fmla="*/ 0 h 3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8"/>
                <a:gd name="T34" fmla="*/ 0 h 339"/>
                <a:gd name="T35" fmla="*/ 658 w 658"/>
                <a:gd name="T36" fmla="*/ 339 h 3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8" h="339">
                  <a:moveTo>
                    <a:pt x="0" y="0"/>
                  </a:moveTo>
                  <a:lnTo>
                    <a:pt x="630" y="0"/>
                  </a:lnTo>
                  <a:lnTo>
                    <a:pt x="648" y="55"/>
                  </a:lnTo>
                  <a:lnTo>
                    <a:pt x="657" y="128"/>
                  </a:lnTo>
                  <a:lnTo>
                    <a:pt x="657" y="338"/>
                  </a:lnTo>
                  <a:lnTo>
                    <a:pt x="548" y="311"/>
                  </a:lnTo>
                  <a:lnTo>
                    <a:pt x="502" y="320"/>
                  </a:lnTo>
                  <a:lnTo>
                    <a:pt x="228" y="256"/>
                  </a:lnTo>
                  <a:lnTo>
                    <a:pt x="228" y="91"/>
                  </a:lnTo>
                  <a:lnTo>
                    <a:pt x="0" y="9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2" name="Freeform 169"/>
            <p:cNvSpPr>
              <a:spLocks/>
            </p:cNvSpPr>
            <p:nvPr/>
          </p:nvSpPr>
          <p:spPr bwMode="auto">
            <a:xfrm>
              <a:off x="2625" y="2507"/>
              <a:ext cx="1032" cy="922"/>
            </a:xfrm>
            <a:custGeom>
              <a:avLst/>
              <a:gdLst>
                <a:gd name="T0" fmla="*/ 283 w 1032"/>
                <a:gd name="T1" fmla="*/ 0 h 922"/>
                <a:gd name="T2" fmla="*/ 511 w 1032"/>
                <a:gd name="T3" fmla="*/ 0 h 922"/>
                <a:gd name="T4" fmla="*/ 511 w 1032"/>
                <a:gd name="T5" fmla="*/ 164 h 922"/>
                <a:gd name="T6" fmla="*/ 785 w 1032"/>
                <a:gd name="T7" fmla="*/ 228 h 922"/>
                <a:gd name="T8" fmla="*/ 830 w 1032"/>
                <a:gd name="T9" fmla="*/ 219 h 922"/>
                <a:gd name="T10" fmla="*/ 940 w 1032"/>
                <a:gd name="T11" fmla="*/ 246 h 922"/>
                <a:gd name="T12" fmla="*/ 985 w 1032"/>
                <a:gd name="T13" fmla="*/ 246 h 922"/>
                <a:gd name="T14" fmla="*/ 976 w 1032"/>
                <a:gd name="T15" fmla="*/ 410 h 922"/>
                <a:gd name="T16" fmla="*/ 1031 w 1032"/>
                <a:gd name="T17" fmla="*/ 529 h 922"/>
                <a:gd name="T18" fmla="*/ 1004 w 1032"/>
                <a:gd name="T19" fmla="*/ 584 h 922"/>
                <a:gd name="T20" fmla="*/ 903 w 1032"/>
                <a:gd name="T21" fmla="*/ 602 h 922"/>
                <a:gd name="T22" fmla="*/ 766 w 1032"/>
                <a:gd name="T23" fmla="*/ 720 h 922"/>
                <a:gd name="T24" fmla="*/ 730 w 1032"/>
                <a:gd name="T25" fmla="*/ 821 h 922"/>
                <a:gd name="T26" fmla="*/ 748 w 1032"/>
                <a:gd name="T27" fmla="*/ 921 h 922"/>
                <a:gd name="T28" fmla="*/ 566 w 1032"/>
                <a:gd name="T29" fmla="*/ 848 h 922"/>
                <a:gd name="T30" fmla="*/ 447 w 1032"/>
                <a:gd name="T31" fmla="*/ 647 h 922"/>
                <a:gd name="T32" fmla="*/ 347 w 1032"/>
                <a:gd name="T33" fmla="*/ 620 h 922"/>
                <a:gd name="T34" fmla="*/ 292 w 1032"/>
                <a:gd name="T35" fmla="*/ 675 h 922"/>
                <a:gd name="T36" fmla="*/ 219 w 1032"/>
                <a:gd name="T37" fmla="*/ 629 h 922"/>
                <a:gd name="T38" fmla="*/ 155 w 1032"/>
                <a:gd name="T39" fmla="*/ 511 h 922"/>
                <a:gd name="T40" fmla="*/ 0 w 1032"/>
                <a:gd name="T41" fmla="*/ 374 h 922"/>
                <a:gd name="T42" fmla="*/ 283 w 1032"/>
                <a:gd name="T43" fmla="*/ 374 h 922"/>
                <a:gd name="T44" fmla="*/ 283 w 1032"/>
                <a:gd name="T45" fmla="*/ 0 h 9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32"/>
                <a:gd name="T70" fmla="*/ 0 h 922"/>
                <a:gd name="T71" fmla="*/ 1032 w 1032"/>
                <a:gd name="T72" fmla="*/ 922 h 9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32" h="922">
                  <a:moveTo>
                    <a:pt x="283" y="0"/>
                  </a:moveTo>
                  <a:lnTo>
                    <a:pt x="511" y="0"/>
                  </a:lnTo>
                  <a:lnTo>
                    <a:pt x="511" y="164"/>
                  </a:lnTo>
                  <a:lnTo>
                    <a:pt x="785" y="228"/>
                  </a:lnTo>
                  <a:lnTo>
                    <a:pt x="830" y="219"/>
                  </a:lnTo>
                  <a:lnTo>
                    <a:pt x="940" y="246"/>
                  </a:lnTo>
                  <a:lnTo>
                    <a:pt x="985" y="246"/>
                  </a:lnTo>
                  <a:lnTo>
                    <a:pt x="976" y="410"/>
                  </a:lnTo>
                  <a:lnTo>
                    <a:pt x="1031" y="529"/>
                  </a:lnTo>
                  <a:lnTo>
                    <a:pt x="1004" y="584"/>
                  </a:lnTo>
                  <a:lnTo>
                    <a:pt x="903" y="602"/>
                  </a:lnTo>
                  <a:lnTo>
                    <a:pt x="766" y="720"/>
                  </a:lnTo>
                  <a:lnTo>
                    <a:pt x="730" y="821"/>
                  </a:lnTo>
                  <a:lnTo>
                    <a:pt x="748" y="921"/>
                  </a:lnTo>
                  <a:lnTo>
                    <a:pt x="566" y="848"/>
                  </a:lnTo>
                  <a:lnTo>
                    <a:pt x="447" y="647"/>
                  </a:lnTo>
                  <a:lnTo>
                    <a:pt x="347" y="620"/>
                  </a:lnTo>
                  <a:lnTo>
                    <a:pt x="292" y="675"/>
                  </a:lnTo>
                  <a:lnTo>
                    <a:pt x="219" y="629"/>
                  </a:lnTo>
                  <a:lnTo>
                    <a:pt x="155" y="511"/>
                  </a:lnTo>
                  <a:lnTo>
                    <a:pt x="0" y="374"/>
                  </a:lnTo>
                  <a:lnTo>
                    <a:pt x="283" y="374"/>
                  </a:lnTo>
                  <a:lnTo>
                    <a:pt x="283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3" name="Freeform 170"/>
            <p:cNvSpPr>
              <a:spLocks/>
            </p:cNvSpPr>
            <p:nvPr/>
          </p:nvSpPr>
          <p:spPr bwMode="auto">
            <a:xfrm>
              <a:off x="2470" y="2406"/>
              <a:ext cx="439" cy="558"/>
            </a:xfrm>
            <a:custGeom>
              <a:avLst/>
              <a:gdLst>
                <a:gd name="T0" fmla="*/ 0 w 439"/>
                <a:gd name="T1" fmla="*/ 0 h 558"/>
                <a:gd name="T2" fmla="*/ 438 w 439"/>
                <a:gd name="T3" fmla="*/ 0 h 558"/>
                <a:gd name="T4" fmla="*/ 438 w 439"/>
                <a:gd name="T5" fmla="*/ 484 h 558"/>
                <a:gd name="T6" fmla="*/ 155 w 439"/>
                <a:gd name="T7" fmla="*/ 484 h 558"/>
                <a:gd name="T8" fmla="*/ 73 w 439"/>
                <a:gd name="T9" fmla="*/ 484 h 558"/>
                <a:gd name="T10" fmla="*/ 73 w 439"/>
                <a:gd name="T11" fmla="*/ 557 h 558"/>
                <a:gd name="T12" fmla="*/ 0 w 439"/>
                <a:gd name="T13" fmla="*/ 557 h 558"/>
                <a:gd name="T14" fmla="*/ 0 w 439"/>
                <a:gd name="T15" fmla="*/ 0 h 5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9"/>
                <a:gd name="T25" fmla="*/ 0 h 558"/>
                <a:gd name="T26" fmla="*/ 439 w 439"/>
                <a:gd name="T27" fmla="*/ 558 h 5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9" h="558">
                  <a:moveTo>
                    <a:pt x="0" y="0"/>
                  </a:moveTo>
                  <a:lnTo>
                    <a:pt x="438" y="0"/>
                  </a:lnTo>
                  <a:lnTo>
                    <a:pt x="438" y="484"/>
                  </a:lnTo>
                  <a:lnTo>
                    <a:pt x="155" y="484"/>
                  </a:lnTo>
                  <a:lnTo>
                    <a:pt x="73" y="484"/>
                  </a:lnTo>
                  <a:lnTo>
                    <a:pt x="73" y="557"/>
                  </a:lnTo>
                  <a:lnTo>
                    <a:pt x="0" y="55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7" name="Group 171"/>
          <p:cNvGrpSpPr>
            <a:grpSpLocks/>
          </p:cNvGrpSpPr>
          <p:nvPr/>
        </p:nvGrpSpPr>
        <p:grpSpPr bwMode="auto">
          <a:xfrm>
            <a:off x="1139825" y="1984375"/>
            <a:ext cx="1841500" cy="2782888"/>
            <a:chOff x="1311" y="1211"/>
            <a:chExt cx="1160" cy="1753"/>
          </a:xfrm>
        </p:grpSpPr>
        <p:sp>
          <p:nvSpPr>
            <p:cNvPr id="22642" name="Freeform 172"/>
            <p:cNvSpPr>
              <a:spLocks/>
            </p:cNvSpPr>
            <p:nvPr/>
          </p:nvSpPr>
          <p:spPr bwMode="auto">
            <a:xfrm>
              <a:off x="2087" y="1932"/>
              <a:ext cx="384" cy="484"/>
            </a:xfrm>
            <a:custGeom>
              <a:avLst/>
              <a:gdLst>
                <a:gd name="T0" fmla="*/ 228 w 384"/>
                <a:gd name="T1" fmla="*/ 91 h 484"/>
                <a:gd name="T2" fmla="*/ 383 w 384"/>
                <a:gd name="T3" fmla="*/ 91 h 484"/>
                <a:gd name="T4" fmla="*/ 383 w 384"/>
                <a:gd name="T5" fmla="*/ 483 h 484"/>
                <a:gd name="T6" fmla="*/ 0 w 384"/>
                <a:gd name="T7" fmla="*/ 483 h 484"/>
                <a:gd name="T8" fmla="*/ 0 w 384"/>
                <a:gd name="T9" fmla="*/ 0 h 484"/>
                <a:gd name="T10" fmla="*/ 228 w 384"/>
                <a:gd name="T11" fmla="*/ 0 h 484"/>
                <a:gd name="T12" fmla="*/ 228 w 384"/>
                <a:gd name="T13" fmla="*/ 91 h 4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484"/>
                <a:gd name="T23" fmla="*/ 384 w 384"/>
                <a:gd name="T24" fmla="*/ 484 h 4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484">
                  <a:moveTo>
                    <a:pt x="228" y="91"/>
                  </a:moveTo>
                  <a:lnTo>
                    <a:pt x="383" y="91"/>
                  </a:lnTo>
                  <a:lnTo>
                    <a:pt x="383" y="483"/>
                  </a:lnTo>
                  <a:lnTo>
                    <a:pt x="0" y="483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28" y="91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Freeform 173"/>
            <p:cNvSpPr>
              <a:spLocks/>
            </p:cNvSpPr>
            <p:nvPr/>
          </p:nvSpPr>
          <p:spPr bwMode="auto">
            <a:xfrm>
              <a:off x="1311" y="1211"/>
              <a:ext cx="549" cy="339"/>
            </a:xfrm>
            <a:custGeom>
              <a:avLst/>
              <a:gdLst>
                <a:gd name="T0" fmla="*/ 119 w 549"/>
                <a:gd name="T1" fmla="*/ 0 h 339"/>
                <a:gd name="T2" fmla="*/ 146 w 549"/>
                <a:gd name="T3" fmla="*/ 100 h 339"/>
                <a:gd name="T4" fmla="*/ 128 w 549"/>
                <a:gd name="T5" fmla="*/ 128 h 339"/>
                <a:gd name="T6" fmla="*/ 0 w 549"/>
                <a:gd name="T7" fmla="*/ 100 h 339"/>
                <a:gd name="T8" fmla="*/ 37 w 549"/>
                <a:gd name="T9" fmla="*/ 283 h 339"/>
                <a:gd name="T10" fmla="*/ 100 w 549"/>
                <a:gd name="T11" fmla="*/ 283 h 339"/>
                <a:gd name="T12" fmla="*/ 119 w 549"/>
                <a:gd name="T13" fmla="*/ 338 h 339"/>
                <a:gd name="T14" fmla="*/ 365 w 549"/>
                <a:gd name="T15" fmla="*/ 292 h 339"/>
                <a:gd name="T16" fmla="*/ 548 w 549"/>
                <a:gd name="T17" fmla="*/ 292 h 339"/>
                <a:gd name="T18" fmla="*/ 548 w 549"/>
                <a:gd name="T19" fmla="*/ 0 h 339"/>
                <a:gd name="T20" fmla="*/ 119 w 549"/>
                <a:gd name="T21" fmla="*/ 0 h 3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9"/>
                <a:gd name="T34" fmla="*/ 0 h 339"/>
                <a:gd name="T35" fmla="*/ 549 w 549"/>
                <a:gd name="T36" fmla="*/ 339 h 3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9" h="339">
                  <a:moveTo>
                    <a:pt x="119" y="0"/>
                  </a:moveTo>
                  <a:lnTo>
                    <a:pt x="146" y="100"/>
                  </a:lnTo>
                  <a:lnTo>
                    <a:pt x="128" y="128"/>
                  </a:lnTo>
                  <a:lnTo>
                    <a:pt x="0" y="100"/>
                  </a:lnTo>
                  <a:lnTo>
                    <a:pt x="37" y="283"/>
                  </a:lnTo>
                  <a:lnTo>
                    <a:pt x="100" y="283"/>
                  </a:lnTo>
                  <a:lnTo>
                    <a:pt x="119" y="338"/>
                  </a:lnTo>
                  <a:lnTo>
                    <a:pt x="365" y="292"/>
                  </a:lnTo>
                  <a:lnTo>
                    <a:pt x="548" y="292"/>
                  </a:lnTo>
                  <a:lnTo>
                    <a:pt x="548" y="0"/>
                  </a:lnTo>
                  <a:lnTo>
                    <a:pt x="119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Freeform 174"/>
            <p:cNvSpPr>
              <a:spLocks/>
            </p:cNvSpPr>
            <p:nvPr/>
          </p:nvSpPr>
          <p:spPr bwMode="auto">
            <a:xfrm>
              <a:off x="1311" y="1494"/>
              <a:ext cx="576" cy="439"/>
            </a:xfrm>
            <a:custGeom>
              <a:avLst/>
              <a:gdLst>
                <a:gd name="T0" fmla="*/ 37 w 576"/>
                <a:gd name="T1" fmla="*/ 0 h 439"/>
                <a:gd name="T2" fmla="*/ 100 w 576"/>
                <a:gd name="T3" fmla="*/ 0 h 439"/>
                <a:gd name="T4" fmla="*/ 119 w 576"/>
                <a:gd name="T5" fmla="*/ 55 h 439"/>
                <a:gd name="T6" fmla="*/ 356 w 576"/>
                <a:gd name="T7" fmla="*/ 9 h 439"/>
                <a:gd name="T8" fmla="*/ 548 w 576"/>
                <a:gd name="T9" fmla="*/ 9 h 439"/>
                <a:gd name="T10" fmla="*/ 575 w 576"/>
                <a:gd name="T11" fmla="*/ 55 h 439"/>
                <a:gd name="T12" fmla="*/ 538 w 576"/>
                <a:gd name="T13" fmla="*/ 219 h 439"/>
                <a:gd name="T14" fmla="*/ 557 w 576"/>
                <a:gd name="T15" fmla="*/ 219 h 439"/>
                <a:gd name="T16" fmla="*/ 557 w 576"/>
                <a:gd name="T17" fmla="*/ 438 h 439"/>
                <a:gd name="T18" fmla="*/ 18 w 576"/>
                <a:gd name="T19" fmla="*/ 438 h 439"/>
                <a:gd name="T20" fmla="*/ 0 w 576"/>
                <a:gd name="T21" fmla="*/ 338 h 439"/>
                <a:gd name="T22" fmla="*/ 37 w 576"/>
                <a:gd name="T23" fmla="*/ 0 h 4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6"/>
                <a:gd name="T37" fmla="*/ 0 h 439"/>
                <a:gd name="T38" fmla="*/ 576 w 576"/>
                <a:gd name="T39" fmla="*/ 439 h 4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6" h="439">
                  <a:moveTo>
                    <a:pt x="37" y="0"/>
                  </a:moveTo>
                  <a:lnTo>
                    <a:pt x="100" y="0"/>
                  </a:lnTo>
                  <a:lnTo>
                    <a:pt x="119" y="55"/>
                  </a:lnTo>
                  <a:lnTo>
                    <a:pt x="356" y="9"/>
                  </a:lnTo>
                  <a:lnTo>
                    <a:pt x="548" y="9"/>
                  </a:lnTo>
                  <a:lnTo>
                    <a:pt x="575" y="55"/>
                  </a:lnTo>
                  <a:lnTo>
                    <a:pt x="538" y="219"/>
                  </a:lnTo>
                  <a:lnTo>
                    <a:pt x="557" y="219"/>
                  </a:lnTo>
                  <a:lnTo>
                    <a:pt x="557" y="438"/>
                  </a:lnTo>
                  <a:lnTo>
                    <a:pt x="18" y="438"/>
                  </a:lnTo>
                  <a:lnTo>
                    <a:pt x="0" y="338"/>
                  </a:lnTo>
                  <a:lnTo>
                    <a:pt x="37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Freeform 175"/>
            <p:cNvSpPr>
              <a:spLocks/>
            </p:cNvSpPr>
            <p:nvPr/>
          </p:nvSpPr>
          <p:spPr bwMode="auto">
            <a:xfrm>
              <a:off x="1840" y="1211"/>
              <a:ext cx="467" cy="722"/>
            </a:xfrm>
            <a:custGeom>
              <a:avLst/>
              <a:gdLst>
                <a:gd name="T0" fmla="*/ 18 w 467"/>
                <a:gd name="T1" fmla="*/ 0 h 722"/>
                <a:gd name="T2" fmla="*/ 101 w 467"/>
                <a:gd name="T3" fmla="*/ 0 h 722"/>
                <a:gd name="T4" fmla="*/ 101 w 467"/>
                <a:gd name="T5" fmla="*/ 119 h 722"/>
                <a:gd name="T6" fmla="*/ 238 w 467"/>
                <a:gd name="T7" fmla="*/ 265 h 722"/>
                <a:gd name="T8" fmla="*/ 210 w 467"/>
                <a:gd name="T9" fmla="*/ 329 h 722"/>
                <a:gd name="T10" fmla="*/ 219 w 467"/>
                <a:gd name="T11" fmla="*/ 365 h 722"/>
                <a:gd name="T12" fmla="*/ 274 w 467"/>
                <a:gd name="T13" fmla="*/ 347 h 722"/>
                <a:gd name="T14" fmla="*/ 347 w 467"/>
                <a:gd name="T15" fmla="*/ 475 h 722"/>
                <a:gd name="T16" fmla="*/ 466 w 467"/>
                <a:gd name="T17" fmla="*/ 438 h 722"/>
                <a:gd name="T18" fmla="*/ 466 w 467"/>
                <a:gd name="T19" fmla="*/ 721 h 722"/>
                <a:gd name="T20" fmla="*/ 247 w 467"/>
                <a:gd name="T21" fmla="*/ 721 h 722"/>
                <a:gd name="T22" fmla="*/ 27 w 467"/>
                <a:gd name="T23" fmla="*/ 721 h 722"/>
                <a:gd name="T24" fmla="*/ 27 w 467"/>
                <a:gd name="T25" fmla="*/ 502 h 722"/>
                <a:gd name="T26" fmla="*/ 0 w 467"/>
                <a:gd name="T27" fmla="*/ 502 h 722"/>
                <a:gd name="T28" fmla="*/ 46 w 467"/>
                <a:gd name="T29" fmla="*/ 338 h 722"/>
                <a:gd name="T30" fmla="*/ 18 w 467"/>
                <a:gd name="T31" fmla="*/ 292 h 722"/>
                <a:gd name="T32" fmla="*/ 18 w 467"/>
                <a:gd name="T33" fmla="*/ 0 h 7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7"/>
                <a:gd name="T52" fmla="*/ 0 h 722"/>
                <a:gd name="T53" fmla="*/ 467 w 467"/>
                <a:gd name="T54" fmla="*/ 722 h 7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7" h="722">
                  <a:moveTo>
                    <a:pt x="18" y="0"/>
                  </a:moveTo>
                  <a:lnTo>
                    <a:pt x="101" y="0"/>
                  </a:lnTo>
                  <a:lnTo>
                    <a:pt x="101" y="119"/>
                  </a:lnTo>
                  <a:lnTo>
                    <a:pt x="238" y="265"/>
                  </a:lnTo>
                  <a:lnTo>
                    <a:pt x="210" y="329"/>
                  </a:lnTo>
                  <a:lnTo>
                    <a:pt x="219" y="365"/>
                  </a:lnTo>
                  <a:lnTo>
                    <a:pt x="274" y="347"/>
                  </a:lnTo>
                  <a:lnTo>
                    <a:pt x="347" y="475"/>
                  </a:lnTo>
                  <a:lnTo>
                    <a:pt x="466" y="438"/>
                  </a:lnTo>
                  <a:lnTo>
                    <a:pt x="466" y="721"/>
                  </a:lnTo>
                  <a:lnTo>
                    <a:pt x="247" y="721"/>
                  </a:lnTo>
                  <a:lnTo>
                    <a:pt x="27" y="721"/>
                  </a:lnTo>
                  <a:lnTo>
                    <a:pt x="27" y="502"/>
                  </a:lnTo>
                  <a:lnTo>
                    <a:pt x="0" y="502"/>
                  </a:lnTo>
                  <a:lnTo>
                    <a:pt x="46" y="338"/>
                  </a:lnTo>
                  <a:lnTo>
                    <a:pt x="18" y="292"/>
                  </a:lnTo>
                  <a:lnTo>
                    <a:pt x="18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Freeform 176"/>
            <p:cNvSpPr>
              <a:spLocks/>
            </p:cNvSpPr>
            <p:nvPr/>
          </p:nvSpPr>
          <p:spPr bwMode="auto">
            <a:xfrm>
              <a:off x="1649" y="1932"/>
              <a:ext cx="439" cy="703"/>
            </a:xfrm>
            <a:custGeom>
              <a:avLst/>
              <a:gdLst>
                <a:gd name="T0" fmla="*/ 0 w 439"/>
                <a:gd name="T1" fmla="*/ 0 h 703"/>
                <a:gd name="T2" fmla="*/ 438 w 439"/>
                <a:gd name="T3" fmla="*/ 0 h 703"/>
                <a:gd name="T4" fmla="*/ 438 w 439"/>
                <a:gd name="T5" fmla="*/ 483 h 703"/>
                <a:gd name="T6" fmla="*/ 438 w 439"/>
                <a:gd name="T7" fmla="*/ 583 h 703"/>
                <a:gd name="T8" fmla="*/ 392 w 439"/>
                <a:gd name="T9" fmla="*/ 574 h 703"/>
                <a:gd name="T10" fmla="*/ 411 w 439"/>
                <a:gd name="T11" fmla="*/ 702 h 703"/>
                <a:gd name="T12" fmla="*/ 0 w 439"/>
                <a:gd name="T13" fmla="*/ 301 h 703"/>
                <a:gd name="T14" fmla="*/ 0 w 439"/>
                <a:gd name="T15" fmla="*/ 0 h 7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9"/>
                <a:gd name="T25" fmla="*/ 0 h 703"/>
                <a:gd name="T26" fmla="*/ 439 w 439"/>
                <a:gd name="T27" fmla="*/ 703 h 7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9" h="703">
                  <a:moveTo>
                    <a:pt x="0" y="0"/>
                  </a:moveTo>
                  <a:lnTo>
                    <a:pt x="438" y="0"/>
                  </a:lnTo>
                  <a:lnTo>
                    <a:pt x="438" y="483"/>
                  </a:lnTo>
                  <a:lnTo>
                    <a:pt x="438" y="583"/>
                  </a:lnTo>
                  <a:lnTo>
                    <a:pt x="392" y="574"/>
                  </a:lnTo>
                  <a:lnTo>
                    <a:pt x="411" y="702"/>
                  </a:lnTo>
                  <a:lnTo>
                    <a:pt x="0" y="30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7" name="Freeform 177"/>
            <p:cNvSpPr>
              <a:spLocks/>
            </p:cNvSpPr>
            <p:nvPr/>
          </p:nvSpPr>
          <p:spPr bwMode="auto">
            <a:xfrm>
              <a:off x="2041" y="2415"/>
              <a:ext cx="430" cy="549"/>
            </a:xfrm>
            <a:custGeom>
              <a:avLst/>
              <a:gdLst>
                <a:gd name="T0" fmla="*/ 46 w 430"/>
                <a:gd name="T1" fmla="*/ 0 h 549"/>
                <a:gd name="T2" fmla="*/ 429 w 430"/>
                <a:gd name="T3" fmla="*/ 0 h 549"/>
                <a:gd name="T4" fmla="*/ 429 w 430"/>
                <a:gd name="T5" fmla="*/ 548 h 549"/>
                <a:gd name="T6" fmla="*/ 292 w 430"/>
                <a:gd name="T7" fmla="*/ 548 h 549"/>
                <a:gd name="T8" fmla="*/ 46 w 430"/>
                <a:gd name="T9" fmla="*/ 429 h 549"/>
                <a:gd name="T10" fmla="*/ 46 w 430"/>
                <a:gd name="T11" fmla="*/ 393 h 549"/>
                <a:gd name="T12" fmla="*/ 55 w 430"/>
                <a:gd name="T13" fmla="*/ 274 h 549"/>
                <a:gd name="T14" fmla="*/ 18 w 430"/>
                <a:gd name="T15" fmla="*/ 219 h 549"/>
                <a:gd name="T16" fmla="*/ 0 w 430"/>
                <a:gd name="T17" fmla="*/ 91 h 549"/>
                <a:gd name="T18" fmla="*/ 46 w 430"/>
                <a:gd name="T19" fmla="*/ 100 h 549"/>
                <a:gd name="T20" fmla="*/ 46 w 430"/>
                <a:gd name="T21" fmla="*/ 0 h 5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0"/>
                <a:gd name="T34" fmla="*/ 0 h 549"/>
                <a:gd name="T35" fmla="*/ 430 w 430"/>
                <a:gd name="T36" fmla="*/ 549 h 5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0" h="549">
                  <a:moveTo>
                    <a:pt x="46" y="0"/>
                  </a:moveTo>
                  <a:lnTo>
                    <a:pt x="429" y="0"/>
                  </a:lnTo>
                  <a:lnTo>
                    <a:pt x="429" y="548"/>
                  </a:lnTo>
                  <a:lnTo>
                    <a:pt x="292" y="548"/>
                  </a:lnTo>
                  <a:lnTo>
                    <a:pt x="46" y="429"/>
                  </a:lnTo>
                  <a:lnTo>
                    <a:pt x="46" y="393"/>
                  </a:lnTo>
                  <a:lnTo>
                    <a:pt x="55" y="274"/>
                  </a:lnTo>
                  <a:lnTo>
                    <a:pt x="18" y="219"/>
                  </a:lnTo>
                  <a:lnTo>
                    <a:pt x="0" y="91"/>
                  </a:lnTo>
                  <a:lnTo>
                    <a:pt x="46" y="100"/>
                  </a:lnTo>
                  <a:lnTo>
                    <a:pt x="46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Freeform 178"/>
            <p:cNvSpPr>
              <a:spLocks/>
            </p:cNvSpPr>
            <p:nvPr/>
          </p:nvSpPr>
          <p:spPr bwMode="auto">
            <a:xfrm>
              <a:off x="1311" y="1923"/>
              <a:ext cx="786" cy="886"/>
            </a:xfrm>
            <a:custGeom>
              <a:avLst/>
              <a:gdLst>
                <a:gd name="T0" fmla="*/ 18 w 786"/>
                <a:gd name="T1" fmla="*/ 0 h 886"/>
                <a:gd name="T2" fmla="*/ 338 w 786"/>
                <a:gd name="T3" fmla="*/ 0 h 886"/>
                <a:gd name="T4" fmla="*/ 338 w 786"/>
                <a:gd name="T5" fmla="*/ 301 h 886"/>
                <a:gd name="T6" fmla="*/ 748 w 786"/>
                <a:gd name="T7" fmla="*/ 712 h 886"/>
                <a:gd name="T8" fmla="*/ 785 w 786"/>
                <a:gd name="T9" fmla="*/ 766 h 886"/>
                <a:gd name="T10" fmla="*/ 767 w 786"/>
                <a:gd name="T11" fmla="*/ 885 h 886"/>
                <a:gd name="T12" fmla="*/ 566 w 786"/>
                <a:gd name="T13" fmla="*/ 885 h 886"/>
                <a:gd name="T14" fmla="*/ 383 w 786"/>
                <a:gd name="T15" fmla="*/ 739 h 886"/>
                <a:gd name="T16" fmla="*/ 310 w 786"/>
                <a:gd name="T17" fmla="*/ 739 h 886"/>
                <a:gd name="T18" fmla="*/ 155 w 786"/>
                <a:gd name="T19" fmla="*/ 456 h 886"/>
                <a:gd name="T20" fmla="*/ 46 w 786"/>
                <a:gd name="T21" fmla="*/ 292 h 886"/>
                <a:gd name="T22" fmla="*/ 64 w 786"/>
                <a:gd name="T23" fmla="*/ 228 h 886"/>
                <a:gd name="T24" fmla="*/ 0 w 786"/>
                <a:gd name="T25" fmla="*/ 137 h 886"/>
                <a:gd name="T26" fmla="*/ 18 w 786"/>
                <a:gd name="T27" fmla="*/ 0 h 8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6"/>
                <a:gd name="T43" fmla="*/ 0 h 886"/>
                <a:gd name="T44" fmla="*/ 786 w 786"/>
                <a:gd name="T45" fmla="*/ 886 h 8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6" h="886">
                  <a:moveTo>
                    <a:pt x="18" y="0"/>
                  </a:moveTo>
                  <a:lnTo>
                    <a:pt x="338" y="0"/>
                  </a:lnTo>
                  <a:lnTo>
                    <a:pt x="338" y="301"/>
                  </a:lnTo>
                  <a:lnTo>
                    <a:pt x="748" y="712"/>
                  </a:lnTo>
                  <a:lnTo>
                    <a:pt x="785" y="766"/>
                  </a:lnTo>
                  <a:lnTo>
                    <a:pt x="767" y="885"/>
                  </a:lnTo>
                  <a:lnTo>
                    <a:pt x="566" y="885"/>
                  </a:lnTo>
                  <a:lnTo>
                    <a:pt x="383" y="739"/>
                  </a:lnTo>
                  <a:lnTo>
                    <a:pt x="310" y="739"/>
                  </a:lnTo>
                  <a:lnTo>
                    <a:pt x="155" y="456"/>
                  </a:lnTo>
                  <a:lnTo>
                    <a:pt x="46" y="292"/>
                  </a:lnTo>
                  <a:lnTo>
                    <a:pt x="64" y="228"/>
                  </a:lnTo>
                  <a:lnTo>
                    <a:pt x="0" y="137"/>
                  </a:lnTo>
                  <a:lnTo>
                    <a:pt x="18" y="0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66FF"/>
                </a:gs>
              </a:gsLst>
              <a:lin ang="2700000" scaled="1"/>
            </a:gradFill>
            <a:ln w="12700" cap="rnd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8" name="Freeform 179"/>
          <p:cNvSpPr>
            <a:spLocks/>
          </p:cNvSpPr>
          <p:nvPr/>
        </p:nvSpPr>
        <p:spPr bwMode="auto">
          <a:xfrm rot="2740479">
            <a:off x="5941219" y="5185569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AutoShape 180"/>
          <p:cNvSpPr>
            <a:spLocks noChangeArrowheads="1"/>
          </p:cNvSpPr>
          <p:nvPr/>
        </p:nvSpPr>
        <p:spPr bwMode="auto">
          <a:xfrm>
            <a:off x="6170613" y="51085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81"/>
          <p:cNvSpPr txBox="1">
            <a:spLocks noChangeArrowheads="1"/>
          </p:cNvSpPr>
          <p:nvPr/>
        </p:nvSpPr>
        <p:spPr bwMode="auto">
          <a:xfrm>
            <a:off x="6704013" y="6022975"/>
            <a:ext cx="153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Sunny Isles Beach</a:t>
            </a:r>
          </a:p>
        </p:txBody>
      </p:sp>
      <p:sp>
        <p:nvSpPr>
          <p:cNvPr id="22541" name="AutoShape 182"/>
          <p:cNvSpPr>
            <a:spLocks noChangeArrowheads="1"/>
          </p:cNvSpPr>
          <p:nvPr/>
        </p:nvSpPr>
        <p:spPr bwMode="auto">
          <a:xfrm>
            <a:off x="1298575" y="2085975"/>
            <a:ext cx="136525" cy="177800"/>
          </a:xfrm>
          <a:prstGeom prst="star4">
            <a:avLst>
              <a:gd name="adj" fmla="val 23213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00" b="0">
              <a:solidFill>
                <a:srgbClr val="FF3300"/>
              </a:solidFill>
              <a:latin typeface="Univers" charset="0"/>
            </a:endParaRPr>
          </a:p>
        </p:txBody>
      </p:sp>
      <p:sp>
        <p:nvSpPr>
          <p:cNvPr id="22542" name="AutoShape 183"/>
          <p:cNvSpPr>
            <a:spLocks noChangeArrowheads="1"/>
          </p:cNvSpPr>
          <p:nvPr/>
        </p:nvSpPr>
        <p:spPr bwMode="auto">
          <a:xfrm>
            <a:off x="7288213" y="300672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AutoShape 184"/>
          <p:cNvSpPr>
            <a:spLocks noChangeArrowheads="1"/>
          </p:cNvSpPr>
          <p:nvPr/>
        </p:nvSpPr>
        <p:spPr bwMode="auto">
          <a:xfrm>
            <a:off x="4443413" y="36226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Freeform 185"/>
          <p:cNvSpPr>
            <a:spLocks/>
          </p:cNvSpPr>
          <p:nvPr/>
        </p:nvSpPr>
        <p:spPr bwMode="auto">
          <a:xfrm rot="3350603">
            <a:off x="1304131" y="4055270"/>
            <a:ext cx="34925" cy="792162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Freeform 186"/>
          <p:cNvSpPr>
            <a:spLocks/>
          </p:cNvSpPr>
          <p:nvPr/>
        </p:nvSpPr>
        <p:spPr bwMode="auto">
          <a:xfrm rot="5040604">
            <a:off x="916781" y="3242470"/>
            <a:ext cx="34925" cy="792162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Freeform 187"/>
          <p:cNvSpPr>
            <a:spLocks/>
          </p:cNvSpPr>
          <p:nvPr/>
        </p:nvSpPr>
        <p:spPr bwMode="auto">
          <a:xfrm rot="2676129">
            <a:off x="2263775" y="422592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Freeform 188"/>
          <p:cNvSpPr>
            <a:spLocks/>
          </p:cNvSpPr>
          <p:nvPr/>
        </p:nvSpPr>
        <p:spPr bwMode="auto">
          <a:xfrm rot="1847658">
            <a:off x="4141788" y="4557713"/>
            <a:ext cx="34925" cy="792162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Freeform 189"/>
          <p:cNvSpPr>
            <a:spLocks/>
          </p:cNvSpPr>
          <p:nvPr/>
        </p:nvSpPr>
        <p:spPr bwMode="auto">
          <a:xfrm rot="2166170">
            <a:off x="7637463" y="24542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Freeform 190"/>
          <p:cNvSpPr>
            <a:spLocks/>
          </p:cNvSpPr>
          <p:nvPr/>
        </p:nvSpPr>
        <p:spPr bwMode="auto">
          <a:xfrm rot="-4001895">
            <a:off x="4503737" y="2162176"/>
            <a:ext cx="34925" cy="793750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Freeform 191"/>
          <p:cNvSpPr>
            <a:spLocks/>
          </p:cNvSpPr>
          <p:nvPr/>
        </p:nvSpPr>
        <p:spPr bwMode="auto">
          <a:xfrm rot="443760">
            <a:off x="5713413" y="29749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Freeform 192"/>
          <p:cNvSpPr>
            <a:spLocks/>
          </p:cNvSpPr>
          <p:nvPr/>
        </p:nvSpPr>
        <p:spPr bwMode="auto">
          <a:xfrm rot="-4873931">
            <a:off x="5139531" y="2704307"/>
            <a:ext cx="34925" cy="792162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Freeform 193"/>
          <p:cNvSpPr>
            <a:spLocks/>
          </p:cNvSpPr>
          <p:nvPr/>
        </p:nvSpPr>
        <p:spPr bwMode="auto">
          <a:xfrm rot="-1819816">
            <a:off x="4827588" y="3643313"/>
            <a:ext cx="46037" cy="350837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Freeform 194"/>
          <p:cNvSpPr>
            <a:spLocks/>
          </p:cNvSpPr>
          <p:nvPr/>
        </p:nvSpPr>
        <p:spPr bwMode="auto">
          <a:xfrm rot="-6784320">
            <a:off x="4175125" y="3533776"/>
            <a:ext cx="34925" cy="793750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AutoShape 195"/>
          <p:cNvSpPr>
            <a:spLocks noChangeArrowheads="1"/>
          </p:cNvSpPr>
          <p:nvPr/>
        </p:nvSpPr>
        <p:spPr bwMode="auto">
          <a:xfrm>
            <a:off x="1549400" y="4064000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AutoShape 196"/>
          <p:cNvSpPr>
            <a:spLocks noChangeArrowheads="1"/>
          </p:cNvSpPr>
          <p:nvPr/>
        </p:nvSpPr>
        <p:spPr bwMode="auto">
          <a:xfrm>
            <a:off x="1209675" y="345122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AutoShape 197"/>
          <p:cNvSpPr>
            <a:spLocks noChangeArrowheads="1"/>
          </p:cNvSpPr>
          <p:nvPr/>
        </p:nvSpPr>
        <p:spPr bwMode="auto">
          <a:xfrm>
            <a:off x="2447925" y="41941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Text Box 198"/>
          <p:cNvSpPr txBox="1">
            <a:spLocks noChangeArrowheads="1"/>
          </p:cNvSpPr>
          <p:nvPr/>
        </p:nvSpPr>
        <p:spPr bwMode="auto">
          <a:xfrm>
            <a:off x="1295400" y="5105400"/>
            <a:ext cx="844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Chandler</a:t>
            </a:r>
          </a:p>
        </p:txBody>
      </p:sp>
      <p:sp>
        <p:nvSpPr>
          <p:cNvPr id="22558" name="AutoShape 199"/>
          <p:cNvSpPr>
            <a:spLocks noChangeArrowheads="1"/>
          </p:cNvSpPr>
          <p:nvPr/>
        </p:nvSpPr>
        <p:spPr bwMode="auto">
          <a:xfrm>
            <a:off x="4283075" y="4435475"/>
            <a:ext cx="230188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Text Box 200"/>
          <p:cNvSpPr txBox="1">
            <a:spLocks noChangeArrowheads="1"/>
          </p:cNvSpPr>
          <p:nvPr/>
        </p:nvSpPr>
        <p:spPr bwMode="auto">
          <a:xfrm>
            <a:off x="3203575" y="5303838"/>
            <a:ext cx="901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>
                <a:solidFill>
                  <a:srgbClr val="FF0000"/>
                </a:solidFill>
              </a:rPr>
              <a:t>Lancaster</a:t>
            </a:r>
          </a:p>
        </p:txBody>
      </p:sp>
      <p:sp>
        <p:nvSpPr>
          <p:cNvPr id="22560" name="Freeform 201"/>
          <p:cNvSpPr>
            <a:spLocks/>
          </p:cNvSpPr>
          <p:nvPr/>
        </p:nvSpPr>
        <p:spPr bwMode="auto">
          <a:xfrm rot="-643454">
            <a:off x="4837113" y="48926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1" name="AutoShape 202"/>
          <p:cNvSpPr>
            <a:spLocks noChangeArrowheads="1"/>
          </p:cNvSpPr>
          <p:nvPr/>
        </p:nvSpPr>
        <p:spPr bwMode="auto">
          <a:xfrm>
            <a:off x="4672013" y="47783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Text Box 203"/>
          <p:cNvSpPr txBox="1">
            <a:spLocks noChangeArrowheads="1"/>
          </p:cNvSpPr>
          <p:nvPr/>
        </p:nvSpPr>
        <p:spPr bwMode="auto">
          <a:xfrm>
            <a:off x="4513263" y="5654675"/>
            <a:ext cx="996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Port Arthur</a:t>
            </a:r>
          </a:p>
        </p:txBody>
      </p:sp>
      <p:sp>
        <p:nvSpPr>
          <p:cNvPr id="22563" name="AutoShape 204"/>
          <p:cNvSpPr>
            <a:spLocks noChangeArrowheads="1"/>
          </p:cNvSpPr>
          <p:nvPr/>
        </p:nvSpPr>
        <p:spPr bwMode="auto">
          <a:xfrm>
            <a:off x="4646613" y="350202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Text Box 205"/>
          <p:cNvSpPr txBox="1">
            <a:spLocks noChangeArrowheads="1"/>
          </p:cNvSpPr>
          <p:nvPr/>
        </p:nvSpPr>
        <p:spPr bwMode="auto">
          <a:xfrm>
            <a:off x="4267200" y="3886200"/>
            <a:ext cx="963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Grandview</a:t>
            </a:r>
          </a:p>
        </p:txBody>
      </p:sp>
      <p:sp>
        <p:nvSpPr>
          <p:cNvPr id="22565" name="Text Box 206"/>
          <p:cNvSpPr txBox="1">
            <a:spLocks noChangeArrowheads="1"/>
          </p:cNvSpPr>
          <p:nvPr/>
        </p:nvSpPr>
        <p:spPr bwMode="auto">
          <a:xfrm>
            <a:off x="2968625" y="4008438"/>
            <a:ext cx="122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Coffey County</a:t>
            </a:r>
          </a:p>
        </p:txBody>
      </p:sp>
      <p:sp>
        <p:nvSpPr>
          <p:cNvPr id="22566" name="AutoShape 207"/>
          <p:cNvSpPr>
            <a:spLocks noChangeArrowheads="1"/>
          </p:cNvSpPr>
          <p:nvPr/>
        </p:nvSpPr>
        <p:spPr bwMode="auto">
          <a:xfrm>
            <a:off x="5453063" y="30130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Text Box 208"/>
          <p:cNvSpPr txBox="1">
            <a:spLocks noChangeArrowheads="1"/>
          </p:cNvSpPr>
          <p:nvPr/>
        </p:nvSpPr>
        <p:spPr bwMode="auto">
          <a:xfrm>
            <a:off x="4087813" y="2784475"/>
            <a:ext cx="787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Chicago</a:t>
            </a:r>
          </a:p>
        </p:txBody>
      </p:sp>
      <p:sp>
        <p:nvSpPr>
          <p:cNvPr id="22568" name="AutoShape 209"/>
          <p:cNvSpPr>
            <a:spLocks noChangeArrowheads="1"/>
          </p:cNvSpPr>
          <p:nvPr/>
        </p:nvSpPr>
        <p:spPr bwMode="auto">
          <a:xfrm>
            <a:off x="4752975" y="254952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Text Box 210"/>
          <p:cNvSpPr txBox="1">
            <a:spLocks noChangeArrowheads="1"/>
          </p:cNvSpPr>
          <p:nvPr/>
        </p:nvSpPr>
        <p:spPr bwMode="auto">
          <a:xfrm>
            <a:off x="3597275" y="2136775"/>
            <a:ext cx="1203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St. Louis Park</a:t>
            </a:r>
          </a:p>
        </p:txBody>
      </p:sp>
      <p:sp>
        <p:nvSpPr>
          <p:cNvPr id="22570" name="AutoShape 211"/>
          <p:cNvSpPr>
            <a:spLocks noChangeArrowheads="1"/>
          </p:cNvSpPr>
          <p:nvPr/>
        </p:nvSpPr>
        <p:spPr bwMode="auto">
          <a:xfrm>
            <a:off x="5662613" y="28606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Text Box 212"/>
          <p:cNvSpPr txBox="1">
            <a:spLocks noChangeArrowheads="1"/>
          </p:cNvSpPr>
          <p:nvPr/>
        </p:nvSpPr>
        <p:spPr bwMode="auto">
          <a:xfrm>
            <a:off x="5141913" y="3678238"/>
            <a:ext cx="987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Kalamazoo</a:t>
            </a:r>
          </a:p>
        </p:txBody>
      </p:sp>
      <p:sp>
        <p:nvSpPr>
          <p:cNvPr id="22572" name="Freeform 213"/>
          <p:cNvSpPr>
            <a:spLocks/>
          </p:cNvSpPr>
          <p:nvPr/>
        </p:nvSpPr>
        <p:spPr bwMode="auto">
          <a:xfrm rot="-1695835">
            <a:off x="6627813" y="26447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3" name="AutoShape 214"/>
          <p:cNvSpPr>
            <a:spLocks noChangeArrowheads="1"/>
          </p:cNvSpPr>
          <p:nvPr/>
        </p:nvSpPr>
        <p:spPr bwMode="auto">
          <a:xfrm>
            <a:off x="6551613" y="31273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Text Box 215"/>
          <p:cNvSpPr txBox="1">
            <a:spLocks noChangeArrowheads="1"/>
          </p:cNvSpPr>
          <p:nvPr/>
        </p:nvSpPr>
        <p:spPr bwMode="auto">
          <a:xfrm>
            <a:off x="5868988" y="1711325"/>
            <a:ext cx="11874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Plymouth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Allentown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Downingtown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Lower Merion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Norristown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Upper Merion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York Area</a:t>
            </a:r>
          </a:p>
        </p:txBody>
      </p:sp>
      <p:sp>
        <p:nvSpPr>
          <p:cNvPr id="22575" name="Freeform 216"/>
          <p:cNvSpPr>
            <a:spLocks/>
          </p:cNvSpPr>
          <p:nvPr/>
        </p:nvSpPr>
        <p:spPr bwMode="auto">
          <a:xfrm rot="3737989">
            <a:off x="6588919" y="3521869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AutoShape 217"/>
          <p:cNvSpPr>
            <a:spLocks noChangeArrowheads="1"/>
          </p:cNvSpPr>
          <p:nvPr/>
        </p:nvSpPr>
        <p:spPr bwMode="auto">
          <a:xfrm>
            <a:off x="6831013" y="359092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Text Box 218"/>
          <p:cNvSpPr txBox="1">
            <a:spLocks noChangeArrowheads="1"/>
          </p:cNvSpPr>
          <p:nvPr/>
        </p:nvSpPr>
        <p:spPr bwMode="auto">
          <a:xfrm>
            <a:off x="5181600" y="3962400"/>
            <a:ext cx="1531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St. Mary</a:t>
            </a:r>
            <a:r>
              <a:rPr lang="ja-JP" altLang="en-US" sz="1200">
                <a:solidFill>
                  <a:srgbClr val="FF0000"/>
                </a:solidFill>
              </a:rPr>
              <a:t>’</a:t>
            </a:r>
            <a:r>
              <a:rPr lang="en-US" altLang="ja-JP" sz="1200">
                <a:solidFill>
                  <a:srgbClr val="FF0000"/>
                </a:solidFill>
              </a:rPr>
              <a:t>s County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Washington Cnty.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Calvert County</a:t>
            </a:r>
          </a:p>
        </p:txBody>
      </p:sp>
      <p:sp>
        <p:nvSpPr>
          <p:cNvPr id="22578" name="Freeform 219"/>
          <p:cNvSpPr>
            <a:spLocks/>
          </p:cNvSpPr>
          <p:nvPr/>
        </p:nvSpPr>
        <p:spPr bwMode="auto">
          <a:xfrm rot="836743">
            <a:off x="7332663" y="24542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Text Box 220"/>
          <p:cNvSpPr txBox="1">
            <a:spLocks noChangeArrowheads="1"/>
          </p:cNvSpPr>
          <p:nvPr/>
        </p:nvSpPr>
        <p:spPr bwMode="auto">
          <a:xfrm>
            <a:off x="7256463" y="2243138"/>
            <a:ext cx="971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Larchmont</a:t>
            </a:r>
          </a:p>
        </p:txBody>
      </p:sp>
      <p:sp>
        <p:nvSpPr>
          <p:cNvPr id="22580" name="Freeform 221"/>
          <p:cNvSpPr>
            <a:spLocks/>
          </p:cNvSpPr>
          <p:nvPr/>
        </p:nvSpPr>
        <p:spPr bwMode="auto">
          <a:xfrm rot="-4650954">
            <a:off x="7808119" y="2918619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Freeform 222"/>
          <p:cNvSpPr>
            <a:spLocks/>
          </p:cNvSpPr>
          <p:nvPr/>
        </p:nvSpPr>
        <p:spPr bwMode="auto">
          <a:xfrm rot="4020825">
            <a:off x="7787481" y="2609057"/>
            <a:ext cx="34925" cy="792162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AutoShape 223"/>
          <p:cNvSpPr>
            <a:spLocks noChangeArrowheads="1"/>
          </p:cNvSpPr>
          <p:nvPr/>
        </p:nvSpPr>
        <p:spPr bwMode="auto">
          <a:xfrm>
            <a:off x="7319963" y="307022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Text Box 224"/>
          <p:cNvSpPr txBox="1">
            <a:spLocks noChangeArrowheads="1"/>
          </p:cNvSpPr>
          <p:nvPr/>
        </p:nvSpPr>
        <p:spPr bwMode="auto">
          <a:xfrm>
            <a:off x="7942263" y="3330575"/>
            <a:ext cx="96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Stamford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Greenwich</a:t>
            </a:r>
          </a:p>
        </p:txBody>
      </p:sp>
      <p:sp>
        <p:nvSpPr>
          <p:cNvPr id="22584" name="Text Box 225"/>
          <p:cNvSpPr txBox="1">
            <a:spLocks noChangeArrowheads="1"/>
          </p:cNvSpPr>
          <p:nvPr/>
        </p:nvSpPr>
        <p:spPr bwMode="auto">
          <a:xfrm>
            <a:off x="7929563" y="2625725"/>
            <a:ext cx="784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Hartford</a:t>
            </a:r>
          </a:p>
        </p:txBody>
      </p:sp>
      <p:sp>
        <p:nvSpPr>
          <p:cNvPr id="22585" name="Freeform 226"/>
          <p:cNvSpPr>
            <a:spLocks/>
          </p:cNvSpPr>
          <p:nvPr/>
        </p:nvSpPr>
        <p:spPr bwMode="auto">
          <a:xfrm rot="-834716">
            <a:off x="4792663" y="17430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Freeform 227"/>
          <p:cNvSpPr>
            <a:spLocks/>
          </p:cNvSpPr>
          <p:nvPr/>
        </p:nvSpPr>
        <p:spPr bwMode="auto">
          <a:xfrm rot="-2254538">
            <a:off x="7351713" y="333692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Text Box 228"/>
          <p:cNvSpPr txBox="1">
            <a:spLocks noChangeArrowheads="1"/>
          </p:cNvSpPr>
          <p:nvPr/>
        </p:nvSpPr>
        <p:spPr bwMode="auto">
          <a:xfrm>
            <a:off x="7567613" y="3775075"/>
            <a:ext cx="1320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Cherry Hill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Hudson County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Lincoln Park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Maplewood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Millburn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North Bergen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South Orange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Vineland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Wall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West Windsor</a:t>
            </a:r>
          </a:p>
        </p:txBody>
      </p:sp>
      <p:sp>
        <p:nvSpPr>
          <p:cNvPr id="22588" name="Freeform 229"/>
          <p:cNvSpPr>
            <a:spLocks/>
          </p:cNvSpPr>
          <p:nvPr/>
        </p:nvSpPr>
        <p:spPr bwMode="auto">
          <a:xfrm rot="1814516">
            <a:off x="5135563" y="19589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AutoShape 230"/>
          <p:cNvSpPr>
            <a:spLocks noChangeArrowheads="1"/>
          </p:cNvSpPr>
          <p:nvPr/>
        </p:nvSpPr>
        <p:spPr bwMode="auto">
          <a:xfrm>
            <a:off x="4822825" y="254952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0" name="Text Box 231"/>
          <p:cNvSpPr txBox="1">
            <a:spLocks noChangeArrowheads="1"/>
          </p:cNvSpPr>
          <p:nvPr/>
        </p:nvSpPr>
        <p:spPr bwMode="auto">
          <a:xfrm>
            <a:off x="5064125" y="1798638"/>
            <a:ext cx="7445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St. Paul</a:t>
            </a:r>
          </a:p>
        </p:txBody>
      </p:sp>
      <p:sp>
        <p:nvSpPr>
          <p:cNvPr id="22591" name="AutoShape 232"/>
          <p:cNvSpPr>
            <a:spLocks noChangeArrowheads="1"/>
          </p:cNvSpPr>
          <p:nvPr/>
        </p:nvSpPr>
        <p:spPr bwMode="auto">
          <a:xfrm>
            <a:off x="7027863" y="32924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2" name="AutoShape 233"/>
          <p:cNvSpPr>
            <a:spLocks noChangeArrowheads="1"/>
          </p:cNvSpPr>
          <p:nvPr/>
        </p:nvSpPr>
        <p:spPr bwMode="auto">
          <a:xfrm>
            <a:off x="7237413" y="30765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3" name="Text Box 234"/>
          <p:cNvSpPr txBox="1">
            <a:spLocks noChangeArrowheads="1"/>
          </p:cNvSpPr>
          <p:nvPr/>
        </p:nvSpPr>
        <p:spPr bwMode="auto">
          <a:xfrm>
            <a:off x="7827963" y="2378075"/>
            <a:ext cx="963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Greenwich</a:t>
            </a:r>
          </a:p>
        </p:txBody>
      </p:sp>
      <p:sp>
        <p:nvSpPr>
          <p:cNvPr id="22594" name="Freeform 235"/>
          <p:cNvSpPr>
            <a:spLocks/>
          </p:cNvSpPr>
          <p:nvPr/>
        </p:nvSpPr>
        <p:spPr bwMode="auto">
          <a:xfrm rot="681225">
            <a:off x="6710363" y="38512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AutoShape 236"/>
          <p:cNvSpPr>
            <a:spLocks noChangeArrowheads="1"/>
          </p:cNvSpPr>
          <p:nvPr/>
        </p:nvSpPr>
        <p:spPr bwMode="auto">
          <a:xfrm>
            <a:off x="6710363" y="370522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6" name="Text Box 237"/>
          <p:cNvSpPr txBox="1">
            <a:spLocks noChangeArrowheads="1"/>
          </p:cNvSpPr>
          <p:nvPr/>
        </p:nvSpPr>
        <p:spPr bwMode="auto">
          <a:xfrm>
            <a:off x="4257675" y="1527175"/>
            <a:ext cx="941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Little Falls</a:t>
            </a:r>
          </a:p>
        </p:txBody>
      </p:sp>
      <p:sp>
        <p:nvSpPr>
          <p:cNvPr id="22597" name="AutoShape 238"/>
          <p:cNvSpPr>
            <a:spLocks noChangeArrowheads="1"/>
          </p:cNvSpPr>
          <p:nvPr/>
        </p:nvSpPr>
        <p:spPr bwMode="auto">
          <a:xfrm>
            <a:off x="4786313" y="23526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8" name="AutoShape 239"/>
          <p:cNvSpPr>
            <a:spLocks noChangeArrowheads="1"/>
          </p:cNvSpPr>
          <p:nvPr/>
        </p:nvSpPr>
        <p:spPr bwMode="auto">
          <a:xfrm>
            <a:off x="7135813" y="307022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9" name="Text Box 240"/>
          <p:cNvSpPr txBox="1">
            <a:spLocks noChangeArrowheads="1"/>
          </p:cNvSpPr>
          <p:nvPr/>
        </p:nvSpPr>
        <p:spPr bwMode="auto">
          <a:xfrm>
            <a:off x="136525" y="2444750"/>
            <a:ext cx="758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solidFill>
                  <a:srgbClr val="FF0000"/>
                </a:solidFill>
              </a:rPr>
              <a:t>Tacoma</a:t>
            </a:r>
          </a:p>
        </p:txBody>
      </p:sp>
      <p:sp>
        <p:nvSpPr>
          <p:cNvPr id="22600" name="Line 241"/>
          <p:cNvSpPr>
            <a:spLocks noChangeShapeType="1"/>
          </p:cNvSpPr>
          <p:nvPr/>
        </p:nvSpPr>
        <p:spPr bwMode="auto">
          <a:xfrm flipV="1">
            <a:off x="803275" y="2181225"/>
            <a:ext cx="577850" cy="2682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01" name="AutoShape 242"/>
          <p:cNvSpPr>
            <a:spLocks noChangeArrowheads="1"/>
          </p:cNvSpPr>
          <p:nvPr/>
        </p:nvSpPr>
        <p:spPr bwMode="auto">
          <a:xfrm>
            <a:off x="6970713" y="2573338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2" name="Freeform 243"/>
          <p:cNvSpPr>
            <a:spLocks/>
          </p:cNvSpPr>
          <p:nvPr/>
        </p:nvSpPr>
        <p:spPr bwMode="auto">
          <a:xfrm rot="836743">
            <a:off x="7161213" y="19843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Rectangle 244"/>
          <p:cNvSpPr>
            <a:spLocks noChangeArrowheads="1"/>
          </p:cNvSpPr>
          <p:nvPr/>
        </p:nvSpPr>
        <p:spPr bwMode="auto">
          <a:xfrm>
            <a:off x="7085013" y="1736725"/>
            <a:ext cx="1473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rgbClr val="FF0000"/>
                </a:solidFill>
              </a:rPr>
              <a:t>North Tonawanda</a:t>
            </a:r>
          </a:p>
        </p:txBody>
      </p:sp>
      <p:sp>
        <p:nvSpPr>
          <p:cNvPr id="22604" name="Freeform 245"/>
          <p:cNvSpPr>
            <a:spLocks/>
          </p:cNvSpPr>
          <p:nvPr/>
        </p:nvSpPr>
        <p:spPr bwMode="auto">
          <a:xfrm rot="-4650954">
            <a:off x="7920831" y="2824957"/>
            <a:ext cx="34925" cy="792162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Text Box 246"/>
          <p:cNvSpPr txBox="1">
            <a:spLocks noChangeArrowheads="1"/>
          </p:cNvSpPr>
          <p:nvPr/>
        </p:nvSpPr>
        <p:spPr bwMode="auto">
          <a:xfrm>
            <a:off x="8061325" y="3133725"/>
            <a:ext cx="852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Cranston</a:t>
            </a:r>
          </a:p>
        </p:txBody>
      </p:sp>
      <p:sp>
        <p:nvSpPr>
          <p:cNvPr id="22606" name="AutoShape 247"/>
          <p:cNvSpPr>
            <a:spLocks noChangeArrowheads="1"/>
          </p:cNvSpPr>
          <p:nvPr/>
        </p:nvSpPr>
        <p:spPr bwMode="auto">
          <a:xfrm>
            <a:off x="7434263" y="3003550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7" name="Freeform 248"/>
          <p:cNvSpPr>
            <a:spLocks/>
          </p:cNvSpPr>
          <p:nvPr/>
        </p:nvSpPr>
        <p:spPr bwMode="auto">
          <a:xfrm rot="2676129">
            <a:off x="2438400" y="4419600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AutoShape 249"/>
          <p:cNvSpPr>
            <a:spLocks noChangeArrowheads="1"/>
          </p:cNvSpPr>
          <p:nvPr/>
        </p:nvSpPr>
        <p:spPr bwMode="auto">
          <a:xfrm>
            <a:off x="2590800" y="4419600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9" name="Text Box 250"/>
          <p:cNvSpPr txBox="1">
            <a:spLocks noChangeArrowheads="1"/>
          </p:cNvSpPr>
          <p:nvPr/>
        </p:nvSpPr>
        <p:spPr bwMode="auto">
          <a:xfrm>
            <a:off x="1925638" y="5029200"/>
            <a:ext cx="1122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Queen Creek</a:t>
            </a:r>
          </a:p>
        </p:txBody>
      </p:sp>
      <p:sp>
        <p:nvSpPr>
          <p:cNvPr id="22610" name="Freeform 251"/>
          <p:cNvSpPr>
            <a:spLocks/>
          </p:cNvSpPr>
          <p:nvPr/>
        </p:nvSpPr>
        <p:spPr bwMode="auto">
          <a:xfrm rot="-2681770">
            <a:off x="6780213" y="54133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AutoShape 252"/>
          <p:cNvSpPr>
            <a:spLocks noChangeArrowheads="1"/>
          </p:cNvSpPr>
          <p:nvPr/>
        </p:nvSpPr>
        <p:spPr bwMode="auto">
          <a:xfrm>
            <a:off x="6399213" y="53371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2" name="Rectangle 253"/>
          <p:cNvSpPr>
            <a:spLocks noChangeArrowheads="1"/>
          </p:cNvSpPr>
          <p:nvPr/>
        </p:nvSpPr>
        <p:spPr bwMode="auto">
          <a:xfrm>
            <a:off x="5332413" y="5718175"/>
            <a:ext cx="827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rgbClr val="FF0000"/>
                </a:solidFill>
              </a:rPr>
              <a:t>Parkland</a:t>
            </a:r>
          </a:p>
        </p:txBody>
      </p:sp>
      <p:sp>
        <p:nvSpPr>
          <p:cNvPr id="22613" name="AutoShape 254"/>
          <p:cNvSpPr>
            <a:spLocks noChangeArrowheads="1"/>
          </p:cNvSpPr>
          <p:nvPr/>
        </p:nvSpPr>
        <p:spPr bwMode="auto">
          <a:xfrm>
            <a:off x="6475413" y="32035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4" name="AutoShape 255"/>
          <p:cNvSpPr>
            <a:spLocks noChangeArrowheads="1"/>
          </p:cNvSpPr>
          <p:nvPr/>
        </p:nvSpPr>
        <p:spPr bwMode="auto">
          <a:xfrm>
            <a:off x="6856413" y="31273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5" name="AutoShape 256"/>
          <p:cNvSpPr>
            <a:spLocks noChangeArrowheads="1"/>
          </p:cNvSpPr>
          <p:nvPr/>
        </p:nvSpPr>
        <p:spPr bwMode="auto">
          <a:xfrm>
            <a:off x="6704013" y="32035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6" name="Freeform 257"/>
          <p:cNvSpPr>
            <a:spLocks/>
          </p:cNvSpPr>
          <p:nvPr/>
        </p:nvSpPr>
        <p:spPr bwMode="auto">
          <a:xfrm rot="-1695835">
            <a:off x="6780213" y="25939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7" name="Freeform 258"/>
          <p:cNvSpPr>
            <a:spLocks/>
          </p:cNvSpPr>
          <p:nvPr/>
        </p:nvSpPr>
        <p:spPr bwMode="auto">
          <a:xfrm rot="-1695835">
            <a:off x="6323013" y="25939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Freeform 259"/>
          <p:cNvSpPr>
            <a:spLocks/>
          </p:cNvSpPr>
          <p:nvPr/>
        </p:nvSpPr>
        <p:spPr bwMode="auto">
          <a:xfrm rot="-1695835">
            <a:off x="6475413" y="25177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9" name="Freeform 260"/>
          <p:cNvSpPr>
            <a:spLocks/>
          </p:cNvSpPr>
          <p:nvPr/>
        </p:nvSpPr>
        <p:spPr bwMode="auto">
          <a:xfrm rot="-2254538">
            <a:off x="7389813" y="35083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0" name="Freeform 261"/>
          <p:cNvSpPr>
            <a:spLocks/>
          </p:cNvSpPr>
          <p:nvPr/>
        </p:nvSpPr>
        <p:spPr bwMode="auto">
          <a:xfrm rot="-2254538">
            <a:off x="7466013" y="33559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1" name="Freeform 262"/>
          <p:cNvSpPr>
            <a:spLocks/>
          </p:cNvSpPr>
          <p:nvPr/>
        </p:nvSpPr>
        <p:spPr bwMode="auto">
          <a:xfrm rot="-2254538">
            <a:off x="7313613" y="35083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2" name="Freeform 263"/>
          <p:cNvSpPr>
            <a:spLocks/>
          </p:cNvSpPr>
          <p:nvPr/>
        </p:nvSpPr>
        <p:spPr bwMode="auto">
          <a:xfrm rot="-2254538">
            <a:off x="7313613" y="35845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3" name="Freeform 264"/>
          <p:cNvSpPr>
            <a:spLocks/>
          </p:cNvSpPr>
          <p:nvPr/>
        </p:nvSpPr>
        <p:spPr bwMode="auto">
          <a:xfrm rot="-2254538">
            <a:off x="7466013" y="33559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4" name="Freeform 265"/>
          <p:cNvSpPr>
            <a:spLocks/>
          </p:cNvSpPr>
          <p:nvPr/>
        </p:nvSpPr>
        <p:spPr bwMode="auto">
          <a:xfrm rot="-2254538">
            <a:off x="7237413" y="35845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5" name="Freeform 266"/>
          <p:cNvSpPr>
            <a:spLocks/>
          </p:cNvSpPr>
          <p:nvPr/>
        </p:nvSpPr>
        <p:spPr bwMode="auto">
          <a:xfrm rot="-2254538">
            <a:off x="7466013" y="32797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6" name="Freeform 267"/>
          <p:cNvSpPr>
            <a:spLocks/>
          </p:cNvSpPr>
          <p:nvPr/>
        </p:nvSpPr>
        <p:spPr bwMode="auto">
          <a:xfrm rot="-2254538">
            <a:off x="7161213" y="35845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7" name="Freeform 268"/>
          <p:cNvSpPr>
            <a:spLocks/>
          </p:cNvSpPr>
          <p:nvPr/>
        </p:nvSpPr>
        <p:spPr bwMode="auto">
          <a:xfrm rot="681225">
            <a:off x="6780213" y="38131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8" name="Freeform 269"/>
          <p:cNvSpPr>
            <a:spLocks/>
          </p:cNvSpPr>
          <p:nvPr/>
        </p:nvSpPr>
        <p:spPr bwMode="auto">
          <a:xfrm rot="681225">
            <a:off x="6856413" y="38131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9" name="Freeform 270"/>
          <p:cNvSpPr>
            <a:spLocks/>
          </p:cNvSpPr>
          <p:nvPr/>
        </p:nvSpPr>
        <p:spPr bwMode="auto">
          <a:xfrm rot="681225">
            <a:off x="6932613" y="3889375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0" name="Text Box 271"/>
          <p:cNvSpPr txBox="1">
            <a:spLocks noChangeArrowheads="1"/>
          </p:cNvSpPr>
          <p:nvPr/>
        </p:nvSpPr>
        <p:spPr bwMode="auto">
          <a:xfrm>
            <a:off x="6094413" y="4498975"/>
            <a:ext cx="1382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Chesterfield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Hampton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Isle of Wight Co.</a:t>
            </a:r>
          </a:p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Stafford Co.</a:t>
            </a:r>
          </a:p>
        </p:txBody>
      </p:sp>
      <p:sp>
        <p:nvSpPr>
          <p:cNvPr id="22631" name="AutoShape 272"/>
          <p:cNvSpPr>
            <a:spLocks noChangeArrowheads="1"/>
          </p:cNvSpPr>
          <p:nvPr/>
        </p:nvSpPr>
        <p:spPr bwMode="auto">
          <a:xfrm>
            <a:off x="6932613" y="34321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2" name="AutoShape 273"/>
          <p:cNvSpPr>
            <a:spLocks noChangeArrowheads="1"/>
          </p:cNvSpPr>
          <p:nvPr/>
        </p:nvSpPr>
        <p:spPr bwMode="auto">
          <a:xfrm>
            <a:off x="6932613" y="34321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3" name="AutoShape 274"/>
          <p:cNvSpPr>
            <a:spLocks noChangeArrowheads="1"/>
          </p:cNvSpPr>
          <p:nvPr/>
        </p:nvSpPr>
        <p:spPr bwMode="auto">
          <a:xfrm>
            <a:off x="6856413" y="34321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4" name="AutoShape 275"/>
          <p:cNvSpPr>
            <a:spLocks noChangeArrowheads="1"/>
          </p:cNvSpPr>
          <p:nvPr/>
        </p:nvSpPr>
        <p:spPr bwMode="auto">
          <a:xfrm>
            <a:off x="6780213" y="34321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5" name="AutoShape 276"/>
          <p:cNvSpPr>
            <a:spLocks noChangeArrowheads="1"/>
          </p:cNvSpPr>
          <p:nvPr/>
        </p:nvSpPr>
        <p:spPr bwMode="auto">
          <a:xfrm>
            <a:off x="6704013" y="3508375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6" name="Freeform 277"/>
          <p:cNvSpPr>
            <a:spLocks/>
          </p:cNvSpPr>
          <p:nvPr/>
        </p:nvSpPr>
        <p:spPr bwMode="auto">
          <a:xfrm rot="2676129">
            <a:off x="2209800" y="4495800"/>
            <a:ext cx="34925" cy="79216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7" name="AutoShape 278"/>
          <p:cNvSpPr>
            <a:spLocks noChangeArrowheads="1"/>
          </p:cNvSpPr>
          <p:nvPr/>
        </p:nvSpPr>
        <p:spPr bwMode="auto">
          <a:xfrm>
            <a:off x="2438400" y="4419600"/>
            <a:ext cx="228600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8" name="Text Box 279"/>
          <p:cNvSpPr txBox="1">
            <a:spLocks noChangeArrowheads="1"/>
          </p:cNvSpPr>
          <p:nvPr/>
        </p:nvSpPr>
        <p:spPr bwMode="auto">
          <a:xfrm>
            <a:off x="1219200" y="4800600"/>
            <a:ext cx="862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>
                <a:solidFill>
                  <a:srgbClr val="FF0000"/>
                </a:solidFill>
              </a:rPr>
              <a:t>El Mirage</a:t>
            </a:r>
          </a:p>
        </p:txBody>
      </p:sp>
      <p:sp>
        <p:nvSpPr>
          <p:cNvPr id="22639" name="Freeform 280"/>
          <p:cNvSpPr>
            <a:spLocks/>
          </p:cNvSpPr>
          <p:nvPr/>
        </p:nvSpPr>
        <p:spPr bwMode="auto">
          <a:xfrm rot="836743">
            <a:off x="7696200" y="2179638"/>
            <a:ext cx="34925" cy="792162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40" name="Rectangle 281"/>
          <p:cNvSpPr>
            <a:spLocks noChangeArrowheads="1"/>
          </p:cNvSpPr>
          <p:nvPr/>
        </p:nvSpPr>
        <p:spPr bwMode="auto">
          <a:xfrm>
            <a:off x="7535863" y="1905000"/>
            <a:ext cx="1347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rgbClr val="FF0000"/>
                </a:solidFill>
              </a:rPr>
              <a:t>Springfield,  MA</a:t>
            </a:r>
          </a:p>
        </p:txBody>
      </p:sp>
      <p:pic>
        <p:nvPicPr>
          <p:cNvPr id="22641" name="Picture 249" descr="pssi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" name="Text Box 200"/>
          <p:cNvSpPr txBox="1">
            <a:spLocks noChangeArrowheads="1"/>
          </p:cNvSpPr>
          <p:nvPr/>
        </p:nvSpPr>
        <p:spPr bwMode="auto">
          <a:xfrm>
            <a:off x="3352800" y="4495800"/>
            <a:ext cx="999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 smtClean="0">
                <a:solidFill>
                  <a:srgbClr val="FF0000"/>
                </a:solidFill>
              </a:rPr>
              <a:t>Port Arthur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83" name="AutoShape 199"/>
          <p:cNvSpPr>
            <a:spLocks noChangeArrowheads="1"/>
          </p:cNvSpPr>
          <p:nvPr/>
        </p:nvSpPr>
        <p:spPr bwMode="auto">
          <a:xfrm>
            <a:off x="3352800" y="4724400"/>
            <a:ext cx="230188" cy="3048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Freeform 194"/>
          <p:cNvSpPr>
            <a:spLocks/>
          </p:cNvSpPr>
          <p:nvPr/>
        </p:nvSpPr>
        <p:spPr bwMode="auto">
          <a:xfrm rot="14815680">
            <a:off x="3600714" y="4606941"/>
            <a:ext cx="45719" cy="412703"/>
          </a:xfrm>
          <a:custGeom>
            <a:avLst/>
            <a:gdLst>
              <a:gd name="T0" fmla="*/ 0 w 22"/>
              <a:gd name="T1" fmla="*/ 2147483647 h 499"/>
              <a:gd name="T2" fmla="*/ 2147483647 w 22"/>
              <a:gd name="T3" fmla="*/ 2147483647 h 499"/>
              <a:gd name="T4" fmla="*/ 2147483647 w 22"/>
              <a:gd name="T5" fmla="*/ 2147483647 h 499"/>
              <a:gd name="T6" fmla="*/ 2147483647 w 22"/>
              <a:gd name="T7" fmla="*/ 2147483647 h 499"/>
              <a:gd name="T8" fmla="*/ 2147483647 w 22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9"/>
              <a:gd name="T17" fmla="*/ 22 w 22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9">
                <a:moveTo>
                  <a:pt x="0" y="1"/>
                </a:moveTo>
                <a:lnTo>
                  <a:pt x="22" y="1"/>
                </a:lnTo>
                <a:lnTo>
                  <a:pt x="22" y="499"/>
                </a:lnTo>
                <a:lnTo>
                  <a:pt x="2" y="499"/>
                </a:lnTo>
                <a:lnTo>
                  <a:pt x="2" y="0"/>
                </a:lnTo>
              </a:path>
            </a:pathLst>
          </a:custGeom>
          <a:gradFill rotWithShape="0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WordArt 2"/>
          <p:cNvSpPr>
            <a:spLocks noChangeArrowheads="1" noChangeShapeType="1" noTextEdit="1"/>
          </p:cNvSpPr>
          <p:nvPr/>
        </p:nvSpPr>
        <p:spPr bwMode="auto">
          <a:xfrm>
            <a:off x="2514600" y="2895600"/>
            <a:ext cx="411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FIRE STATIONS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Arial Black"/>
              <a:ea typeface="Arial Black"/>
              <a:cs typeface="Arial Black"/>
            </a:endParaRPr>
          </a:p>
        </p:txBody>
      </p:sp>
      <p:pic>
        <p:nvPicPr>
          <p:cNvPr id="98306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WRanches Service Demand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239000" cy="56388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95400" y="254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E3BD1D"/>
                </a:solidFill>
                <a:latin typeface="+mn-lt"/>
              </a:rPr>
              <a:t>2013 SERVICE DEMAND</a:t>
            </a:r>
            <a:endParaRPr lang="en-US" sz="2800" dirty="0">
              <a:solidFill>
                <a:srgbClr val="E3BD1D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9949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" y="1600200"/>
            <a:ext cx="1787669" cy="293926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Current</a:t>
            </a:r>
          </a:p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Travel</a:t>
            </a:r>
          </a:p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Time</a:t>
            </a:r>
          </a:p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Model</a:t>
            </a:r>
          </a:p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-</a:t>
            </a:r>
          </a:p>
          <a:p>
            <a:pPr>
              <a:defRPr/>
            </a:pPr>
            <a:r>
              <a:rPr lang="en-US" sz="20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3Mins. 40Secs.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254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E3BD1D"/>
                </a:solidFill>
                <a:latin typeface="+mn-lt"/>
              </a:rPr>
              <a:t>TRAVEL TIME EXTENT</a:t>
            </a:r>
            <a:endParaRPr lang="en-US" sz="2800" dirty="0">
              <a:solidFill>
                <a:srgbClr val="E3BD1D"/>
              </a:solidFill>
              <a:latin typeface="+mn-lt"/>
            </a:endParaRPr>
          </a:p>
        </p:txBody>
      </p:sp>
      <p:pic>
        <p:nvPicPr>
          <p:cNvPr id="8" name="Picture 7" descr="SWRanches Travel Time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1"/>
            <a:ext cx="6858000" cy="49530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825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" y="1600200"/>
            <a:ext cx="1787669" cy="243143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Travel</a:t>
            </a:r>
          </a:p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Time</a:t>
            </a:r>
          </a:p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Model</a:t>
            </a:r>
          </a:p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-</a:t>
            </a:r>
          </a:p>
          <a:p>
            <a:pPr>
              <a:defRPr/>
            </a:pPr>
            <a:r>
              <a:rPr lang="en-US" sz="20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3Mins. 40Secs.</a:t>
            </a:r>
          </a:p>
        </p:txBody>
      </p:sp>
      <p:pic>
        <p:nvPicPr>
          <p:cNvPr id="6" name="Picture 5" descr="SWRanches New Stn 195_Griffin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6705600" cy="51054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295400" y="254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E3BD1D"/>
                </a:solidFill>
                <a:latin typeface="+mn-lt"/>
              </a:rPr>
              <a:t>SCENARIO B ― PRIMARY FIRE STATION LOCATIONS </a:t>
            </a:r>
            <a:br>
              <a:rPr lang="en-US" sz="1800" dirty="0">
                <a:solidFill>
                  <a:srgbClr val="E3BD1D"/>
                </a:solidFill>
                <a:latin typeface="+mn-lt"/>
              </a:rPr>
            </a:br>
            <a:r>
              <a:rPr lang="en-US" sz="1800" dirty="0">
                <a:solidFill>
                  <a:srgbClr val="E3BD1D"/>
                </a:solidFill>
                <a:latin typeface="+mn-lt"/>
              </a:rPr>
              <a:t>WITH CURRENT TRANSPORTATION INFRASTRUCTURE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0676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600200"/>
            <a:ext cx="1736097" cy="212365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ISO</a:t>
            </a:r>
          </a:p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Engine</a:t>
            </a:r>
          </a:p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1.5 Mile</a:t>
            </a:r>
          </a:p>
          <a:p>
            <a:pPr>
              <a:defRPr/>
            </a:pPr>
            <a:r>
              <a:rPr lang="en-US" sz="33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Distance</a:t>
            </a:r>
          </a:p>
        </p:txBody>
      </p:sp>
      <p:pic>
        <p:nvPicPr>
          <p:cNvPr id="6" name="Picture 5" descr="SWRanches Primary ISO Engine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7010400" cy="53340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0290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Text Box 2"/>
          <p:cNvSpPr txBox="1">
            <a:spLocks noChangeArrowheads="1"/>
          </p:cNvSpPr>
          <p:nvPr/>
        </p:nvSpPr>
        <p:spPr bwMode="auto">
          <a:xfrm>
            <a:off x="457200" y="2286000"/>
            <a:ext cx="8229600" cy="252274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r>
              <a:rPr lang="en-US" sz="2400" dirty="0">
                <a:latin typeface="Times New Roman" pitchFamily="18" charset="0"/>
                <a:cs typeface="+mn-cs"/>
              </a:rPr>
              <a:t>A</a:t>
            </a:r>
            <a:r>
              <a:rPr lang="en-US" sz="2400" dirty="0" smtClean="0">
                <a:latin typeface="Times New Roman" pitchFamily="18" charset="0"/>
                <a:cs typeface="+mn-cs"/>
              </a:rPr>
              <a:t>ssure that actual address locations are input to the dispatch system;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r>
              <a:rPr lang="en-US" sz="2400" dirty="0" smtClean="0">
                <a:latin typeface="Times New Roman" pitchFamily="18" charset="0"/>
                <a:cs typeface="+mn-cs"/>
              </a:rPr>
              <a:t>Consider separating the Station 82/112 resources; and,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r>
              <a:rPr lang="en-US" sz="2400" dirty="0" smtClean="0">
                <a:latin typeface="Times New Roman" pitchFamily="18" charset="0"/>
                <a:cs typeface="+mn-cs"/>
              </a:rPr>
              <a:t>Consider an additional station to improve response time</a:t>
            </a:r>
            <a:r>
              <a:rPr lang="en-US" sz="2400" dirty="0">
                <a:latin typeface="Times New Roman" pitchFamily="18" charset="0"/>
                <a:cs typeface="+mn-cs"/>
              </a:rPr>
              <a:t>.</a:t>
            </a:r>
            <a:endParaRPr lang="en-US" sz="2400" dirty="0" smtClean="0">
              <a:latin typeface="Times New Roman" pitchFamily="18" charset="0"/>
              <a:cs typeface="+mn-cs"/>
            </a:endParaRPr>
          </a:p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endParaRPr lang="en-US" sz="2000" dirty="0" smtClean="0">
              <a:latin typeface="Times New Roman" pitchFamily="18" charset="0"/>
              <a:cs typeface="+mn-cs"/>
            </a:endParaRPr>
          </a:p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endParaRPr lang="en-US" sz="2000" dirty="0" smtClean="0">
              <a:latin typeface="Times New Roman" pitchFamily="18" charset="0"/>
              <a:cs typeface="+mn-cs"/>
            </a:endParaRPr>
          </a:p>
        </p:txBody>
      </p:sp>
      <p:sp>
        <p:nvSpPr>
          <p:cNvPr id="102402" name="Rectangle 3" descr="back1"/>
          <p:cNvSpPr>
            <a:spLocks noChangeArrowheads="1"/>
          </p:cNvSpPr>
          <p:nvPr/>
        </p:nvSpPr>
        <p:spPr bwMode="auto">
          <a:xfrm flipV="1">
            <a:off x="0" y="885825"/>
            <a:ext cx="6324600" cy="76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44804" name="Text Box 4"/>
          <p:cNvSpPr txBox="1">
            <a:spLocks noChangeArrowheads="1"/>
          </p:cNvSpPr>
          <p:nvPr/>
        </p:nvSpPr>
        <p:spPr bwMode="auto">
          <a:xfrm>
            <a:off x="228600" y="0"/>
            <a:ext cx="4649780" cy="120032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40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Fire Station </a:t>
            </a:r>
            <a:r>
              <a:rPr lang="en-US" sz="4000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Options</a:t>
            </a:r>
          </a:p>
          <a:p>
            <a:pPr algn="l">
              <a:defRPr/>
            </a:pPr>
            <a:endParaRPr lang="en-US" sz="3200" dirty="0" smtClean="0">
              <a:solidFill>
                <a:srgbClr val="DEBA22"/>
              </a:solidFill>
              <a:latin typeface="Times New Roman" charset="0"/>
              <a:cs typeface="+mn-cs"/>
            </a:endParaRPr>
          </a:p>
        </p:txBody>
      </p:sp>
      <p:pic>
        <p:nvPicPr>
          <p:cNvPr id="102404" name="Picture 249" descr="pssi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9262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2" grpId="0" build="p" autoUpdateAnimBg="0"/>
      <p:bldP spid="84480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WordArt 2"/>
          <p:cNvSpPr>
            <a:spLocks noChangeArrowheads="1" noChangeShapeType="1" noTextEdit="1"/>
          </p:cNvSpPr>
          <p:nvPr/>
        </p:nvSpPr>
        <p:spPr bwMode="auto">
          <a:xfrm>
            <a:off x="2590800" y="2743200"/>
            <a:ext cx="411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APPARATUS</a:t>
            </a:r>
          </a:p>
        </p:txBody>
      </p:sp>
      <p:pic>
        <p:nvPicPr>
          <p:cNvPr id="114690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Text Box 2"/>
          <p:cNvSpPr txBox="1">
            <a:spLocks noChangeArrowheads="1"/>
          </p:cNvSpPr>
          <p:nvPr/>
        </p:nvSpPr>
        <p:spPr bwMode="auto">
          <a:xfrm>
            <a:off x="609600" y="2895600"/>
            <a:ext cx="8153400" cy="774571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r>
              <a:rPr lang="en-US" sz="2000" dirty="0" smtClean="0">
                <a:latin typeface="Times New Roman" pitchFamily="18" charset="0"/>
                <a:cs typeface="+mn-cs"/>
              </a:rPr>
              <a:t>Developing and implementing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apparatus replacement plan</a:t>
            </a:r>
            <a:r>
              <a:rPr lang="en-US" sz="2000" dirty="0" smtClean="0">
                <a:latin typeface="Times New Roman" pitchFamily="18" charset="0"/>
                <a:cs typeface="+mn-cs"/>
              </a:rPr>
              <a:t>; and,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r>
              <a:rPr lang="en-US" sz="2000" dirty="0" smtClean="0">
                <a:latin typeface="Times New Roman" pitchFamily="18" charset="0"/>
                <a:cs typeface="+mn-cs"/>
              </a:rPr>
              <a:t>Consider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replacing 1995 Pierce</a:t>
            </a:r>
            <a:r>
              <a:rPr lang="en-US" sz="2000" dirty="0" smtClean="0">
                <a:latin typeface="Times New Roman" pitchFamily="18" charset="0"/>
                <a:cs typeface="+mn-cs"/>
              </a:rPr>
              <a:t> 1250 GPM pumper as front line unit.</a:t>
            </a:r>
          </a:p>
        </p:txBody>
      </p:sp>
      <p:sp>
        <p:nvSpPr>
          <p:cNvPr id="122882" name="Rectangle 3" descr="back1"/>
          <p:cNvSpPr>
            <a:spLocks noChangeArrowheads="1"/>
          </p:cNvSpPr>
          <p:nvPr/>
        </p:nvSpPr>
        <p:spPr bwMode="auto">
          <a:xfrm flipV="1">
            <a:off x="0" y="885825"/>
            <a:ext cx="6324600" cy="76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44804" name="Text Box 4"/>
          <p:cNvSpPr txBox="1">
            <a:spLocks noChangeArrowheads="1"/>
          </p:cNvSpPr>
          <p:nvPr/>
        </p:nvSpPr>
        <p:spPr bwMode="auto">
          <a:xfrm>
            <a:off x="228600" y="76200"/>
            <a:ext cx="3548367" cy="10772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2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Apparatus 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Options</a:t>
            </a:r>
          </a:p>
          <a:p>
            <a:pPr algn="l">
              <a:defRPr/>
            </a:pPr>
            <a:endParaRPr lang="en-US" sz="3200" dirty="0" smtClean="0">
              <a:solidFill>
                <a:srgbClr val="DEBA22"/>
              </a:solidFill>
              <a:latin typeface="Times New Roman" charset="0"/>
              <a:cs typeface="+mn-cs"/>
            </a:endParaRPr>
          </a:p>
        </p:txBody>
      </p:sp>
      <p:pic>
        <p:nvPicPr>
          <p:cNvPr id="122884" name="Picture 249" descr="pssi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2" grpId="0" build="p" autoUpdateAnimBg="0"/>
      <p:bldP spid="84480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WordArt 2"/>
          <p:cNvSpPr>
            <a:spLocks noChangeArrowheads="1" noChangeShapeType="1" noTextEdit="1"/>
          </p:cNvSpPr>
          <p:nvPr/>
        </p:nvSpPr>
        <p:spPr bwMode="auto">
          <a:xfrm>
            <a:off x="2362200" y="2590800"/>
            <a:ext cx="4343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TOWN FIRE </a:t>
            </a:r>
          </a:p>
          <a:p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DEPARTMENT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Arial Black"/>
              <a:ea typeface="Arial Black"/>
              <a:cs typeface="Arial Black"/>
            </a:endParaRPr>
          </a:p>
        </p:txBody>
      </p:sp>
      <p:pic>
        <p:nvPicPr>
          <p:cNvPr id="114690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9064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Text Box 2"/>
          <p:cNvSpPr txBox="1">
            <a:spLocks noChangeArrowheads="1"/>
          </p:cNvSpPr>
          <p:nvPr/>
        </p:nvSpPr>
        <p:spPr bwMode="auto">
          <a:xfrm>
            <a:off x="609600" y="2743200"/>
            <a:ext cx="8077200" cy="1328569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r>
              <a:rPr lang="en-US" sz="2000" dirty="0" smtClean="0">
                <a:latin typeface="Times New Roman" pitchFamily="18" charset="0"/>
                <a:cs typeface="+mn-cs"/>
              </a:rPr>
              <a:t>Consider services delivery and related estimated costs  of standalone Town Fire Department; and,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r>
              <a:rPr lang="en-US" sz="2000" dirty="0" smtClean="0">
                <a:latin typeface="Times New Roman" pitchFamily="18" charset="0"/>
                <a:cs typeface="+mn-cs"/>
              </a:rPr>
              <a:t>If selected, develop and implement detailed budget and implementation plan. </a:t>
            </a:r>
            <a:endParaRPr lang="en-US" sz="2000" dirty="0" smtClean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22882" name="Rectangle 3" descr="back1"/>
          <p:cNvSpPr>
            <a:spLocks noChangeArrowheads="1"/>
          </p:cNvSpPr>
          <p:nvPr/>
        </p:nvSpPr>
        <p:spPr bwMode="auto">
          <a:xfrm flipV="1">
            <a:off x="0" y="885825"/>
            <a:ext cx="6324600" cy="76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44804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7620000" cy="10772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2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Town Fire Department 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Option/s</a:t>
            </a:r>
          </a:p>
          <a:p>
            <a:pPr algn="l">
              <a:defRPr/>
            </a:pPr>
            <a:endParaRPr lang="en-US" sz="3200" dirty="0" smtClean="0">
              <a:solidFill>
                <a:srgbClr val="DEBA22"/>
              </a:solidFill>
              <a:latin typeface="Times New Roman" charset="0"/>
              <a:cs typeface="+mn-cs"/>
            </a:endParaRPr>
          </a:p>
        </p:txBody>
      </p:sp>
      <p:pic>
        <p:nvPicPr>
          <p:cNvPr id="122884" name="Picture 249" descr="pssi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6131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2" grpId="0" build="p" autoUpdateAnimBg="0"/>
      <p:bldP spid="8448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546100"/>
            <a:ext cx="10287000" cy="6511925"/>
            <a:chOff x="336" y="344"/>
            <a:chExt cx="6480" cy="4102"/>
          </a:xfrm>
        </p:grpSpPr>
        <p:sp>
          <p:nvSpPr>
            <p:cNvPr id="24752" name="Rectangle 5"/>
            <p:cNvSpPr>
              <a:spLocks noChangeArrowheads="1"/>
            </p:cNvSpPr>
            <p:nvPr/>
          </p:nvSpPr>
          <p:spPr bwMode="auto">
            <a:xfrm>
              <a:off x="3936" y="375"/>
              <a:ext cx="2880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200" b="0"/>
                <a:t>Port Chester Fire Department (NY)</a:t>
              </a:r>
            </a:p>
            <a:p>
              <a:pPr algn="l"/>
              <a:r>
                <a:rPr lang="en-US" sz="1200" b="0"/>
                <a:t>Potomac Valley Vo. Fire Dept. (MD)</a:t>
              </a:r>
            </a:p>
            <a:p>
              <a:pPr algn="l"/>
              <a:r>
                <a:rPr lang="en-US" sz="1200" b="0"/>
                <a:t>Purchase Fire Department (NY)</a:t>
              </a:r>
            </a:p>
            <a:p>
              <a:pPr algn="l"/>
              <a:r>
                <a:rPr lang="en-US" sz="1200" b="0"/>
                <a:t>Putman Engine &amp; Hose Co. (NY)</a:t>
              </a:r>
            </a:p>
            <a:p>
              <a:pPr algn="l"/>
              <a:r>
                <a:rPr lang="en-US" sz="1200" b="0"/>
                <a:t>Ridge Fire Department (MD)</a:t>
              </a:r>
            </a:p>
          </p:txBody>
        </p:sp>
        <p:grpSp>
          <p:nvGrpSpPr>
            <p:cNvPr id="24753" name="Group 6"/>
            <p:cNvGrpSpPr>
              <a:grpSpLocks/>
            </p:cNvGrpSpPr>
            <p:nvPr/>
          </p:nvGrpSpPr>
          <p:grpSpPr bwMode="auto">
            <a:xfrm>
              <a:off x="336" y="344"/>
              <a:ext cx="5431" cy="4102"/>
              <a:chOff x="384" y="329"/>
              <a:chExt cx="5431" cy="4102"/>
            </a:xfrm>
          </p:grpSpPr>
          <p:sp>
            <p:nvSpPr>
              <p:cNvPr id="24754" name="Rectangle 7"/>
              <p:cNvSpPr>
                <a:spLocks noChangeArrowheads="1"/>
              </p:cNvSpPr>
              <p:nvPr/>
            </p:nvSpPr>
            <p:spPr bwMode="auto">
              <a:xfrm>
                <a:off x="384" y="329"/>
                <a:ext cx="1837" cy="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sz="1200" b="0"/>
                  <a:t>Alert Fire Company (PA)</a:t>
                </a:r>
              </a:p>
              <a:p>
                <a:pPr algn="l"/>
                <a:r>
                  <a:rPr lang="en-US" sz="1200" b="0"/>
                  <a:t>Amogerone Fire Company (CT)</a:t>
                </a:r>
              </a:p>
              <a:p>
                <a:pPr algn="l"/>
                <a:r>
                  <a:rPr lang="en-US" sz="1200" b="0"/>
                  <a:t>Aquia Habour Rescue Squad (VA)</a:t>
                </a:r>
              </a:p>
              <a:p>
                <a:pPr algn="l"/>
                <a:r>
                  <a:rPr lang="en-US" sz="1200" b="0"/>
                  <a:t>Banksville Fire Company (CT)</a:t>
                </a:r>
              </a:p>
              <a:p>
                <a:pPr algn="l"/>
                <a:r>
                  <a:rPr lang="en-US" sz="1200" b="0"/>
                  <a:t>Bay District FD (MD)</a:t>
                </a:r>
              </a:p>
              <a:p>
                <a:pPr algn="l"/>
                <a:r>
                  <a:rPr lang="en-US" sz="1200" b="0"/>
                  <a:t>Belltown Fire Department (CT)</a:t>
                </a:r>
              </a:p>
              <a:p>
                <a:pPr algn="l"/>
                <a:r>
                  <a:rPr lang="en-US" sz="1200" b="0"/>
                  <a:t>Boonsboro Ambulance Co. (MD)</a:t>
                </a:r>
              </a:p>
              <a:p>
                <a:pPr algn="l"/>
                <a:r>
                  <a:rPr lang="en-US" sz="1200" b="0"/>
                  <a:t>Boonsboro Fire Department (MD)</a:t>
                </a:r>
              </a:p>
              <a:p>
                <a:pPr algn="l"/>
                <a:r>
                  <a:rPr lang="en-US" sz="1200" b="0"/>
                  <a:t>Briarcliff Manor Fire Department (NY)</a:t>
                </a:r>
              </a:p>
              <a:p>
                <a:pPr algn="l"/>
                <a:r>
                  <a:rPr lang="en-US" sz="1200" b="0"/>
                  <a:t>Brooke Rescue Squad (VA)</a:t>
                </a:r>
              </a:p>
              <a:p>
                <a:pPr algn="l"/>
                <a:r>
                  <a:rPr lang="en-US" sz="1200" b="0"/>
                  <a:t>Brooke Fire Department (VA)</a:t>
                </a:r>
              </a:p>
              <a:p>
                <a:pPr algn="l"/>
                <a:r>
                  <a:rPr lang="en-US" sz="1200" b="0"/>
                  <a:t>Brooksville Engine &amp; Hose Co. (NY)</a:t>
                </a:r>
              </a:p>
              <a:p>
                <a:pPr algn="l"/>
                <a:r>
                  <a:rPr lang="en-US" sz="1200" b="0"/>
                  <a:t>Buckroe Rescue Squad (VA)</a:t>
                </a:r>
              </a:p>
              <a:p>
                <a:pPr algn="l"/>
                <a:r>
                  <a:rPr lang="en-US" sz="1200" b="0"/>
                  <a:t>Buckroe Fire Company (VA)</a:t>
                </a:r>
              </a:p>
              <a:p>
                <a:pPr algn="l"/>
                <a:r>
                  <a:rPr lang="en-US" sz="1200" b="0"/>
                  <a:t>Carrollton Vol. Fire Department (VA)</a:t>
                </a:r>
              </a:p>
              <a:p>
                <a:pPr algn="l"/>
                <a:r>
                  <a:rPr lang="en-US" sz="1200" b="0"/>
                  <a:t>Carrsville Vol. Fire Department (VA)</a:t>
                </a:r>
              </a:p>
              <a:p>
                <a:pPr algn="l"/>
                <a:r>
                  <a:rPr lang="en-US" sz="1200" b="0"/>
                  <a:t>Clearspring Vol. Ambulance Co. (MD)</a:t>
                </a:r>
              </a:p>
              <a:p>
                <a:pPr algn="l"/>
                <a:r>
                  <a:rPr lang="en-US" sz="1200" b="0"/>
                  <a:t>Clearspring Vol. Fire Department (MD)</a:t>
                </a:r>
              </a:p>
              <a:p>
                <a:pPr algn="l"/>
                <a:r>
                  <a:rPr lang="en-US" sz="1200" b="0"/>
                  <a:t>Coffey County Fire District #1 (KS)</a:t>
                </a:r>
              </a:p>
              <a:p>
                <a:pPr algn="l"/>
                <a:r>
                  <a:rPr lang="en-US" sz="1200" b="0"/>
                  <a:t>Community Rescue Co. (MD)</a:t>
                </a:r>
              </a:p>
              <a:p>
                <a:pPr algn="l"/>
                <a:r>
                  <a:rPr lang="en-US" sz="1200" b="0"/>
                  <a:t>Cos Cob Fire Company (CT)</a:t>
                </a:r>
              </a:p>
              <a:p>
                <a:pPr algn="l"/>
                <a:r>
                  <a:rPr lang="en-US" sz="1200" b="0"/>
                  <a:t>Downingtown Fire Department (PA)</a:t>
                </a:r>
              </a:p>
              <a:p>
                <a:pPr algn="l"/>
                <a:r>
                  <a:rPr lang="en-US" sz="1200" b="0"/>
                  <a:t>East Port Chester Fire Department (CT)</a:t>
                </a:r>
              </a:p>
              <a:p>
                <a:pPr algn="l"/>
                <a:r>
                  <a:rPr lang="en-US" sz="1200" b="0"/>
                  <a:t>Fairmont Engine Company (PA)</a:t>
                </a:r>
              </a:p>
              <a:p>
                <a:pPr algn="l"/>
                <a:r>
                  <a:rPr lang="en-US" sz="1200" b="0"/>
                  <a:t>Fairplay Vol. Fire Department (MD)</a:t>
                </a:r>
              </a:p>
              <a:p>
                <a:pPr algn="l"/>
                <a:r>
                  <a:rPr lang="en-US" sz="1200" b="0"/>
                  <a:t>Falmouth Vol. Fire Department (VA)</a:t>
                </a:r>
              </a:p>
              <a:p>
                <a:pPr algn="l"/>
                <a:r>
                  <a:rPr lang="en-US" sz="1200" b="0"/>
                  <a:t>Fox Hill Fire Company (VA)</a:t>
                </a:r>
              </a:p>
              <a:p>
                <a:pPr algn="l"/>
                <a:r>
                  <a:rPr lang="en-US" sz="1200" b="0"/>
                  <a:t>Funkstown Vol. Fire Department (MD)</a:t>
                </a:r>
              </a:p>
              <a:p>
                <a:pPr algn="l"/>
                <a:r>
                  <a:rPr lang="en-US" sz="1200" b="0"/>
                  <a:t>Glenbrook Fire Department (CT)</a:t>
                </a:r>
              </a:p>
              <a:p>
                <a:pPr algn="l"/>
                <a:r>
                  <a:rPr lang="en-US" sz="1200" b="0"/>
                  <a:t>Glenville Fire Department (CT)</a:t>
                </a:r>
              </a:p>
              <a:p>
                <a:pPr algn="l"/>
                <a:r>
                  <a:rPr lang="en-US" sz="1200" b="0"/>
                  <a:t>Guttenberg Fire Department (NJ)</a:t>
                </a:r>
              </a:p>
              <a:p>
                <a:pPr algn="l"/>
                <a:r>
                  <a:rPr lang="en-US" sz="1200" b="0"/>
                  <a:t>Halfway Vol. Fire Department (MD)</a:t>
                </a:r>
              </a:p>
              <a:p>
                <a:pPr algn="l"/>
                <a:r>
                  <a:rPr lang="en-US" sz="1200" b="0"/>
                  <a:t>Hampton Volunteer Fire Company (VA)</a:t>
                </a:r>
              </a:p>
              <a:p>
                <a:pPr algn="l"/>
                <a:r>
                  <a:rPr lang="en-US" sz="1200" b="0"/>
                  <a:t>Hancock Vol. Ambulance Co. (MD)</a:t>
                </a:r>
              </a:p>
            </p:txBody>
          </p:sp>
          <p:sp>
            <p:nvSpPr>
              <p:cNvPr id="24755" name="Rectangle 8"/>
              <p:cNvSpPr>
                <a:spLocks noChangeArrowheads="1"/>
              </p:cNvSpPr>
              <p:nvPr/>
            </p:nvSpPr>
            <p:spPr bwMode="auto">
              <a:xfrm>
                <a:off x="3984" y="883"/>
                <a:ext cx="1831" cy="3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sz="1200" b="0"/>
                  <a:t>Rockhill Vol. Fire Department (VA)</a:t>
                </a:r>
              </a:p>
              <a:p>
                <a:pPr algn="l"/>
                <a:r>
                  <a:rPr lang="en-US" sz="1200" b="0"/>
                  <a:t>Round Hill Fire Company (CT)</a:t>
                </a:r>
              </a:p>
              <a:p>
                <a:pPr algn="l"/>
                <a:r>
                  <a:rPr lang="en-US" sz="1200" b="0"/>
                  <a:t>Rushmere Vol. Fire Department (VA)</a:t>
                </a:r>
              </a:p>
              <a:p>
                <a:pPr algn="l"/>
                <a:r>
                  <a:rPr lang="en-US" sz="1200" b="0"/>
                  <a:t>Rye Brook Fire Department (NY)</a:t>
                </a:r>
              </a:p>
              <a:p>
                <a:pPr algn="l"/>
                <a:r>
                  <a:rPr lang="en-US" sz="1200" b="0"/>
                  <a:t>Seabrook Vol. Fire Department (TX)</a:t>
                </a:r>
              </a:p>
              <a:p>
                <a:pPr algn="l"/>
                <a:r>
                  <a:rPr lang="en-US" sz="1200" b="0"/>
                  <a:t>Second District Fire Dept. (MD)</a:t>
                </a:r>
              </a:p>
              <a:p>
                <a:pPr algn="l"/>
                <a:r>
                  <a:rPr lang="en-US" sz="1200" b="0"/>
                  <a:t>Seventh District Fire Dept. (MD)</a:t>
                </a:r>
              </a:p>
              <a:p>
                <a:pPr algn="l"/>
                <a:r>
                  <a:rPr lang="en-US" sz="1200" b="0"/>
                  <a:t>Sharpsburg Vol. Ambulance Co. (MD)</a:t>
                </a:r>
              </a:p>
              <a:p>
                <a:pPr algn="l"/>
                <a:r>
                  <a:rPr lang="en-US" sz="1200" b="0"/>
                  <a:t>Sharpsburg Vol. Fire Department (MD)</a:t>
                </a:r>
              </a:p>
              <a:p>
                <a:pPr algn="l"/>
                <a:r>
                  <a:rPr lang="en-US" sz="1200" b="0"/>
                  <a:t>Smithfield Fire Department (VA)</a:t>
                </a:r>
              </a:p>
              <a:p>
                <a:pPr algn="l"/>
                <a:r>
                  <a:rPr lang="en-US" sz="1200" b="0"/>
                  <a:t>Smithsburg Vol. Ambulance Co. (MD)</a:t>
                </a:r>
              </a:p>
              <a:p>
                <a:pPr algn="l"/>
                <a:r>
                  <a:rPr lang="en-US" sz="1200" b="0"/>
                  <a:t>Smithsburg Vol. Fire Department (MD)</a:t>
                </a:r>
              </a:p>
              <a:p>
                <a:pPr algn="l"/>
                <a:r>
                  <a:rPr lang="en-US" sz="1200" b="0"/>
                  <a:t>Sound Beach Fire Department (CT)</a:t>
                </a:r>
              </a:p>
              <a:p>
                <a:pPr algn="l"/>
                <a:r>
                  <a:rPr lang="en-US" sz="1200" b="0"/>
                  <a:t>Springdale Fire Company (CT)</a:t>
                </a:r>
              </a:p>
              <a:p>
                <a:pPr algn="l"/>
                <a:r>
                  <a:rPr lang="en-US" sz="1200" b="0"/>
                  <a:t>Spring Garden Fire Company (PA)</a:t>
                </a:r>
              </a:p>
              <a:p>
                <a:pPr algn="l"/>
                <a:r>
                  <a:rPr lang="en-US" sz="1200" b="0"/>
                  <a:t>Stafford Vol. Fire Department (VA)</a:t>
                </a:r>
              </a:p>
              <a:p>
                <a:pPr algn="l"/>
                <a:r>
                  <a:rPr lang="en-US" sz="1200" b="0"/>
                  <a:t>Stafford County Rescue Squad (VA)</a:t>
                </a:r>
              </a:p>
              <a:p>
                <a:pPr algn="l"/>
                <a:r>
                  <a:rPr lang="en-US" sz="1200" b="0"/>
                  <a:t>Stafford Co. Dept of Fire&amp; Res Svc (VA) </a:t>
                </a:r>
              </a:p>
              <a:p>
                <a:pPr algn="l"/>
                <a:r>
                  <a:rPr lang="en-US" sz="1200" b="0"/>
                  <a:t>Swedeburg Fire Company (PA)</a:t>
                </a:r>
              </a:p>
              <a:p>
                <a:pPr algn="l"/>
                <a:r>
                  <a:rPr lang="en-US" sz="1200" b="0"/>
                  <a:t>Turn of River Fire Department (CT)</a:t>
                </a:r>
              </a:p>
              <a:p>
                <a:pPr algn="l"/>
                <a:r>
                  <a:rPr lang="en-US" sz="1200" b="0"/>
                  <a:t>Wall Township Rescue Squad (NJ)</a:t>
                </a:r>
              </a:p>
              <a:p>
                <a:pPr algn="l"/>
                <a:r>
                  <a:rPr lang="en-US" sz="1200" b="0"/>
                  <a:t>Washington Park Hose Co. (NY)</a:t>
                </a:r>
              </a:p>
              <a:p>
                <a:pPr algn="l"/>
                <a:r>
                  <a:rPr lang="en-US" sz="1200" b="0"/>
                  <a:t>West Windsor Fire Company (NJ)</a:t>
                </a:r>
              </a:p>
              <a:p>
                <a:pPr algn="l"/>
                <a:r>
                  <a:rPr lang="en-US" sz="1200" b="0"/>
                  <a:t>White Oak Vol. Fire Dept. (VA)</a:t>
                </a:r>
              </a:p>
              <a:p>
                <a:pPr algn="l"/>
                <a:r>
                  <a:rPr lang="en-US" sz="1200" b="0"/>
                  <a:t>Widewater Vol. Fire Dept. (VA)</a:t>
                </a:r>
              </a:p>
              <a:p>
                <a:pPr algn="l"/>
                <a:r>
                  <a:rPr lang="en-US" sz="1200" b="0"/>
                  <a:t>Williamsport Vol. Fire Department (MD)</a:t>
                </a:r>
              </a:p>
              <a:p>
                <a:pPr algn="l"/>
                <a:r>
                  <a:rPr lang="en-US" sz="1200" b="0"/>
                  <a:t>Windsor Rescue Squad (VA)</a:t>
                </a:r>
              </a:p>
              <a:p>
                <a:pPr algn="l"/>
                <a:r>
                  <a:rPr lang="en-US" sz="1200" b="0"/>
                  <a:t>Windsor Vol. Fire Department (VA)</a:t>
                </a:r>
              </a:p>
              <a:p>
                <a:pPr algn="l"/>
                <a:r>
                  <a:rPr lang="en-US" sz="1200" b="0"/>
                  <a:t>Wythe Volunteer Fire Company (VA)</a:t>
                </a:r>
              </a:p>
              <a:p>
                <a:pPr algn="l"/>
                <a:endParaRPr lang="en-US" sz="1200" b="0">
                  <a:latin typeface="Times New Roman" charset="0"/>
                </a:endParaRPr>
              </a:p>
            </p:txBody>
          </p:sp>
          <p:grpSp>
            <p:nvGrpSpPr>
              <p:cNvPr id="24756" name="Group 9"/>
              <p:cNvGrpSpPr>
                <a:grpSpLocks/>
              </p:cNvGrpSpPr>
              <p:nvPr/>
            </p:nvGrpSpPr>
            <p:grpSpPr bwMode="auto">
              <a:xfrm>
                <a:off x="2256" y="352"/>
                <a:ext cx="2880" cy="3968"/>
                <a:chOff x="2256" y="99"/>
                <a:chExt cx="2880" cy="3968"/>
              </a:xfrm>
            </p:grpSpPr>
            <p:sp>
              <p:nvSpPr>
                <p:cNvPr id="24757" name="Rectangle 10"/>
                <p:cNvSpPr>
                  <a:spLocks noChangeArrowheads="1"/>
                </p:cNvSpPr>
                <p:nvPr/>
              </p:nvSpPr>
              <p:spPr bwMode="auto">
                <a:xfrm>
                  <a:off x="2256" y="99"/>
                  <a:ext cx="1802" cy="39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en-US" sz="1200" b="0"/>
                    <a:t>Hancock Vol. Fire Department (MD)</a:t>
                  </a:r>
                </a:p>
                <a:p>
                  <a:pPr algn="l"/>
                  <a:r>
                    <a:rPr lang="en-US" sz="1200" b="0"/>
                    <a:t>Hancock Fire Engine Company (PA)</a:t>
                  </a:r>
                </a:p>
                <a:p>
                  <a:pPr algn="l"/>
                  <a:endParaRPr lang="en-US" sz="1200" b="0"/>
                </a:p>
                <a:p>
                  <a:pPr algn="l"/>
                  <a:endParaRPr lang="en-US" sz="1200" b="0"/>
                </a:p>
                <a:p>
                  <a:pPr algn="l"/>
                  <a:endParaRPr lang="en-US" sz="1200" b="0"/>
                </a:p>
                <a:p>
                  <a:pPr algn="l"/>
                  <a:endParaRPr lang="en-US" sz="1200" b="0"/>
                </a:p>
                <a:p>
                  <a:pPr algn="l"/>
                  <a:endParaRPr lang="en-US" sz="1200" b="0"/>
                </a:p>
                <a:p>
                  <a:pPr algn="l"/>
                  <a:r>
                    <a:rPr lang="en-US" sz="1200" b="0"/>
                    <a:t>King of Prussia Fire Company (PA)</a:t>
                  </a:r>
                </a:p>
                <a:p>
                  <a:pPr algn="l"/>
                  <a:r>
                    <a:rPr lang="en-US" sz="1200" b="0"/>
                    <a:t>Lafayette Rescue Squad (PA)</a:t>
                  </a:r>
                </a:p>
                <a:p>
                  <a:pPr algn="l"/>
                  <a:r>
                    <a:rPr lang="en-US" sz="1200" b="0"/>
                    <a:t>Larchmont Fire Department (NY)*</a:t>
                  </a:r>
                </a:p>
                <a:p>
                  <a:pPr algn="l"/>
                  <a:r>
                    <a:rPr lang="en-US" sz="1200" b="0"/>
                    <a:t>Leitersburg Vol. Fire Department (MD)</a:t>
                  </a:r>
                </a:p>
                <a:p>
                  <a:pPr algn="l"/>
                  <a:r>
                    <a:rPr lang="en-US" sz="1200" b="0"/>
                    <a:t>Leonardtown Fire Department (MD)</a:t>
                  </a:r>
                </a:p>
                <a:p>
                  <a:pPr algn="l"/>
                  <a:r>
                    <a:rPr lang="en-US" sz="1200" b="0"/>
                    <a:t>Lincoln Park Fire Department (NJ)</a:t>
                  </a:r>
                </a:p>
                <a:p>
                  <a:pPr algn="l"/>
                  <a:r>
                    <a:rPr lang="en-US" sz="1200" b="0"/>
                    <a:t>Lincoln Park First Aid Squad (NJ)</a:t>
                  </a:r>
                </a:p>
                <a:p>
                  <a:pPr algn="l"/>
                  <a:r>
                    <a:rPr lang="en-US" sz="1200" b="0"/>
                    <a:t>Little Falls Vol. Fire Department (MN)</a:t>
                  </a:r>
                </a:p>
                <a:p>
                  <a:pPr algn="l"/>
                  <a:r>
                    <a:rPr lang="en-US" sz="1200" b="0"/>
                    <a:t>Long Ridge Fire Department (CT)</a:t>
                  </a:r>
                </a:p>
                <a:p>
                  <a:pPr algn="l"/>
                  <a:r>
                    <a:rPr lang="en-US" sz="1200" b="0"/>
                    <a:t>Longmeadow Vol. Fire Dept. (MD)</a:t>
                  </a:r>
                </a:p>
                <a:p>
                  <a:pPr algn="l"/>
                  <a:r>
                    <a:rPr lang="en-US" sz="1200" b="0"/>
                    <a:t>Maplewood Ambulance Squad (NJ)</a:t>
                  </a:r>
                </a:p>
                <a:p>
                  <a:pPr algn="l"/>
                  <a:r>
                    <a:rPr lang="en-US" sz="1200" b="0"/>
                    <a:t>Maugansville Vol. Fire Dept. (MD)</a:t>
                  </a:r>
                </a:p>
                <a:p>
                  <a:pPr algn="l"/>
                  <a:r>
                    <a:rPr lang="en-US" sz="1200" b="0"/>
                    <a:t>Mechanicsville Fire Department (MD)</a:t>
                  </a:r>
                </a:p>
                <a:p>
                  <a:pPr algn="l"/>
                  <a:r>
                    <a:rPr lang="en-US" sz="1200" b="0"/>
                    <a:t>Mellor Engine &amp; Hose Co.  (NY) </a:t>
                  </a:r>
                </a:p>
                <a:p>
                  <a:pPr algn="l"/>
                  <a:r>
                    <a:rPr lang="en-US" sz="1200" b="0"/>
                    <a:t>Millburn Ambulance Squad (NJ)</a:t>
                  </a:r>
                </a:p>
                <a:p>
                  <a:pPr algn="l"/>
                  <a:r>
                    <a:rPr lang="en-US" sz="1200" b="0"/>
                    <a:t>Minquas Fire Company (PA)</a:t>
                  </a:r>
                </a:p>
                <a:p>
                  <a:pPr algn="l"/>
                  <a:r>
                    <a:rPr lang="en-US" sz="1200" b="0"/>
                    <a:t>Minquas Ambulance Squad (PA)</a:t>
                  </a:r>
                </a:p>
                <a:p>
                  <a:pPr algn="l"/>
                  <a:r>
                    <a:rPr lang="en-US" sz="1200" b="0"/>
                    <a:t>Montgomery Fire Engine Co. (PA)</a:t>
                  </a:r>
                </a:p>
                <a:p>
                  <a:pPr algn="l"/>
                  <a:r>
                    <a:rPr lang="en-US" sz="1200" b="0"/>
                    <a:t>Mountain View Rescue Squad (VA)</a:t>
                  </a:r>
                </a:p>
                <a:p>
                  <a:pPr algn="l"/>
                  <a:r>
                    <a:rPr lang="en-US" sz="1200" b="0"/>
                    <a:t>Mt. Aetna Vol. Fire Department (MD)</a:t>
                  </a:r>
                </a:p>
                <a:p>
                  <a:pPr algn="l"/>
                  <a:r>
                    <a:rPr lang="en-US" sz="1200" b="0"/>
                    <a:t>Norristown Hose Company (PA)</a:t>
                  </a:r>
                </a:p>
                <a:p>
                  <a:pPr algn="l"/>
                  <a:r>
                    <a:rPr lang="en-US" sz="1200" b="0"/>
                    <a:t>Northampton Fire Company (VA)</a:t>
                  </a:r>
                </a:p>
                <a:p>
                  <a:pPr algn="l"/>
                  <a:r>
                    <a:rPr lang="en-US" sz="1200" b="0"/>
                    <a:t>North Tonawanda Fire Dept. (NY)*</a:t>
                  </a:r>
                </a:p>
                <a:p>
                  <a:pPr algn="l"/>
                  <a:r>
                    <a:rPr lang="en-US" sz="1200" b="0"/>
                    <a:t>Parkland City Fire Dept. (FL)*</a:t>
                  </a:r>
                </a:p>
                <a:p>
                  <a:pPr algn="l"/>
                  <a:r>
                    <a:rPr lang="en-US" sz="1200" b="0"/>
                    <a:t>Phoebus Fire Company (VA)</a:t>
                  </a:r>
                </a:p>
                <a:p>
                  <a:pPr algn="l"/>
                  <a:r>
                    <a:rPr lang="en-US" sz="1200" b="0"/>
                    <a:t>Phoebus Volunteer Rescue Squad (VA)</a:t>
                  </a:r>
                </a:p>
                <a:p>
                  <a:pPr algn="l"/>
                  <a:r>
                    <a:rPr lang="en-US" sz="1200" b="0"/>
                    <a:t>Princeton Junction Fire Company (NJ)</a:t>
                  </a:r>
                </a:p>
              </p:txBody>
            </p:sp>
            <p:sp>
              <p:nvSpPr>
                <p:cNvPr id="24758" name="Rectangle 11"/>
                <p:cNvSpPr>
                  <a:spLocks noChangeArrowheads="1"/>
                </p:cNvSpPr>
                <p:nvPr/>
              </p:nvSpPr>
              <p:spPr bwMode="auto">
                <a:xfrm>
                  <a:off x="2256" y="336"/>
                  <a:ext cx="2880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sz="1200" b="0"/>
                    <a:t>Harry Howard Hose &amp; Ladder (NY)</a:t>
                  </a:r>
                </a:p>
                <a:p>
                  <a:pPr algn="l"/>
                  <a:r>
                    <a:rPr lang="en-US" sz="1200" b="0"/>
                    <a:t>Hartwood Vol. Fire Department (VA)</a:t>
                  </a:r>
                </a:p>
                <a:p>
                  <a:pPr algn="l"/>
                  <a:r>
                    <a:rPr lang="en-US" sz="1200" b="0"/>
                    <a:t>Hollywood Fire Department (MD) </a:t>
                  </a:r>
                </a:p>
                <a:p>
                  <a:pPr algn="l"/>
                  <a:r>
                    <a:rPr lang="en-US" sz="1200" b="0"/>
                    <a:t>Humane Fire Engine Company (PA)</a:t>
                  </a:r>
                </a:p>
                <a:p>
                  <a:pPr algn="l"/>
                  <a:r>
                    <a:rPr lang="en-US" sz="1200" b="0"/>
                    <a:t>Isle of Wight Rescue Squad (VA)</a:t>
                  </a:r>
                  <a:r>
                    <a:rPr lang="en-US" sz="1200"/>
                    <a:t> </a:t>
                  </a:r>
                </a:p>
              </p:txBody>
            </p:sp>
          </p:grpSp>
        </p:grpSp>
      </p:grpSp>
      <p:sp>
        <p:nvSpPr>
          <p:cNvPr id="667661" name="Text Box 13"/>
          <p:cNvSpPr txBox="1">
            <a:spLocks noChangeArrowheads="1"/>
          </p:cNvSpPr>
          <p:nvPr/>
        </p:nvSpPr>
        <p:spPr bwMode="auto">
          <a:xfrm>
            <a:off x="57150" y="-76200"/>
            <a:ext cx="6075363" cy="646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600" dirty="0" smtClean="0">
                <a:solidFill>
                  <a:srgbClr val="FFC000"/>
                </a:solidFill>
                <a:latin typeface="Times New Roman" charset="0"/>
                <a:cs typeface="+mn-cs"/>
              </a:rPr>
              <a:t>Fire/EMS Agencies Evaluated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47800" y="1371600"/>
            <a:ext cx="6913563" cy="3956050"/>
            <a:chOff x="864" y="1200"/>
            <a:chExt cx="4354" cy="2492"/>
          </a:xfrm>
        </p:grpSpPr>
        <p:grpSp>
          <p:nvGrpSpPr>
            <p:cNvPr id="24580" name="Group 15"/>
            <p:cNvGrpSpPr>
              <a:grpSpLocks/>
            </p:cNvGrpSpPr>
            <p:nvPr/>
          </p:nvGrpSpPr>
          <p:grpSpPr bwMode="auto">
            <a:xfrm>
              <a:off x="864" y="1200"/>
              <a:ext cx="4354" cy="2492"/>
              <a:chOff x="1311" y="1211"/>
              <a:chExt cx="4354" cy="2492"/>
            </a:xfrm>
          </p:grpSpPr>
          <p:grpSp>
            <p:nvGrpSpPr>
              <p:cNvPr id="24634" name="Group 16"/>
              <p:cNvGrpSpPr>
                <a:grpSpLocks/>
              </p:cNvGrpSpPr>
              <p:nvPr/>
            </p:nvGrpSpPr>
            <p:grpSpPr bwMode="auto">
              <a:xfrm>
                <a:off x="1311" y="1284"/>
                <a:ext cx="4354" cy="2419"/>
                <a:chOff x="1311" y="1284"/>
                <a:chExt cx="4354" cy="2419"/>
              </a:xfrm>
            </p:grpSpPr>
            <p:grpSp>
              <p:nvGrpSpPr>
                <p:cNvPr id="24689" name="Group 17"/>
                <p:cNvGrpSpPr>
                  <a:grpSpLocks/>
                </p:cNvGrpSpPr>
                <p:nvPr/>
              </p:nvGrpSpPr>
              <p:grpSpPr bwMode="auto">
                <a:xfrm>
                  <a:off x="5372" y="1576"/>
                  <a:ext cx="293" cy="412"/>
                  <a:chOff x="5372" y="1576"/>
                  <a:chExt cx="293" cy="412"/>
                </a:xfrm>
              </p:grpSpPr>
              <p:sp>
                <p:nvSpPr>
                  <p:cNvPr id="24748" name="Freeform 18"/>
                  <p:cNvSpPr>
                    <a:spLocks/>
                  </p:cNvSpPr>
                  <p:nvPr/>
                </p:nvSpPr>
                <p:spPr bwMode="auto">
                  <a:xfrm>
                    <a:off x="5463" y="1576"/>
                    <a:ext cx="202" cy="339"/>
                  </a:xfrm>
                  <a:custGeom>
                    <a:avLst/>
                    <a:gdLst>
                      <a:gd name="T0" fmla="*/ 201 w 202"/>
                      <a:gd name="T1" fmla="*/ 0 h 339"/>
                      <a:gd name="T2" fmla="*/ 0 w 202"/>
                      <a:gd name="T3" fmla="*/ 164 h 339"/>
                      <a:gd name="T4" fmla="*/ 0 w 202"/>
                      <a:gd name="T5" fmla="*/ 338 h 339"/>
                      <a:gd name="T6" fmla="*/ 201 w 202"/>
                      <a:gd name="T7" fmla="*/ 183 h 339"/>
                      <a:gd name="T8" fmla="*/ 201 w 202"/>
                      <a:gd name="T9" fmla="*/ 0 h 3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2"/>
                      <a:gd name="T16" fmla="*/ 0 h 339"/>
                      <a:gd name="T17" fmla="*/ 202 w 202"/>
                      <a:gd name="T18" fmla="*/ 339 h 3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2" h="339">
                        <a:moveTo>
                          <a:pt x="201" y="0"/>
                        </a:moveTo>
                        <a:lnTo>
                          <a:pt x="0" y="164"/>
                        </a:lnTo>
                        <a:lnTo>
                          <a:pt x="0" y="338"/>
                        </a:lnTo>
                        <a:lnTo>
                          <a:pt x="201" y="183"/>
                        </a:lnTo>
                        <a:lnTo>
                          <a:pt x="201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49" name="Freeform 19"/>
                  <p:cNvSpPr>
                    <a:spLocks/>
                  </p:cNvSpPr>
                  <p:nvPr/>
                </p:nvSpPr>
                <p:spPr bwMode="auto">
                  <a:xfrm>
                    <a:off x="5390" y="1740"/>
                    <a:ext cx="74" cy="248"/>
                  </a:xfrm>
                  <a:custGeom>
                    <a:avLst/>
                    <a:gdLst>
                      <a:gd name="T0" fmla="*/ 0 w 74"/>
                      <a:gd name="T1" fmla="*/ 64 h 248"/>
                      <a:gd name="T2" fmla="*/ 64 w 74"/>
                      <a:gd name="T3" fmla="*/ 27 h 248"/>
                      <a:gd name="T4" fmla="*/ 73 w 74"/>
                      <a:gd name="T5" fmla="*/ 0 h 248"/>
                      <a:gd name="T6" fmla="*/ 73 w 74"/>
                      <a:gd name="T7" fmla="*/ 174 h 248"/>
                      <a:gd name="T8" fmla="*/ 64 w 74"/>
                      <a:gd name="T9" fmla="*/ 210 h 248"/>
                      <a:gd name="T10" fmla="*/ 0 w 74"/>
                      <a:gd name="T11" fmla="*/ 247 h 248"/>
                      <a:gd name="T12" fmla="*/ 0 w 74"/>
                      <a:gd name="T13" fmla="*/ 64 h 24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4"/>
                      <a:gd name="T22" fmla="*/ 0 h 248"/>
                      <a:gd name="T23" fmla="*/ 74 w 74"/>
                      <a:gd name="T24" fmla="*/ 248 h 24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4" h="248">
                        <a:moveTo>
                          <a:pt x="0" y="64"/>
                        </a:moveTo>
                        <a:lnTo>
                          <a:pt x="64" y="27"/>
                        </a:lnTo>
                        <a:lnTo>
                          <a:pt x="73" y="0"/>
                        </a:lnTo>
                        <a:lnTo>
                          <a:pt x="73" y="174"/>
                        </a:lnTo>
                        <a:lnTo>
                          <a:pt x="64" y="210"/>
                        </a:lnTo>
                        <a:lnTo>
                          <a:pt x="0" y="247"/>
                        </a:lnTo>
                        <a:lnTo>
                          <a:pt x="0" y="64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50" name="Freeform 20"/>
                  <p:cNvSpPr>
                    <a:spLocks/>
                  </p:cNvSpPr>
                  <p:nvPr/>
                </p:nvSpPr>
                <p:spPr bwMode="auto">
                  <a:xfrm>
                    <a:off x="5372" y="1859"/>
                    <a:ext cx="28" cy="65"/>
                  </a:xfrm>
                  <a:custGeom>
                    <a:avLst/>
                    <a:gdLst>
                      <a:gd name="T0" fmla="*/ 27 w 28"/>
                      <a:gd name="T1" fmla="*/ 0 h 65"/>
                      <a:gd name="T2" fmla="*/ 0 w 28"/>
                      <a:gd name="T3" fmla="*/ 27 h 65"/>
                      <a:gd name="T4" fmla="*/ 27 w 28"/>
                      <a:gd name="T5" fmla="*/ 64 h 65"/>
                      <a:gd name="T6" fmla="*/ 27 w 28"/>
                      <a:gd name="T7" fmla="*/ 0 h 6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"/>
                      <a:gd name="T13" fmla="*/ 0 h 65"/>
                      <a:gd name="T14" fmla="*/ 28 w 28"/>
                      <a:gd name="T15" fmla="*/ 65 h 6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" h="65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27" y="64"/>
                        </a:lnTo>
                        <a:lnTo>
                          <a:pt x="27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51" name="Freeform 21"/>
                  <p:cNvSpPr>
                    <a:spLocks/>
                  </p:cNvSpPr>
                  <p:nvPr/>
                </p:nvSpPr>
                <p:spPr bwMode="auto">
                  <a:xfrm>
                    <a:off x="5454" y="1740"/>
                    <a:ext cx="10" cy="211"/>
                  </a:xfrm>
                  <a:custGeom>
                    <a:avLst/>
                    <a:gdLst>
                      <a:gd name="T0" fmla="*/ 9 w 10"/>
                      <a:gd name="T1" fmla="*/ 0 h 211"/>
                      <a:gd name="T2" fmla="*/ 0 w 10"/>
                      <a:gd name="T3" fmla="*/ 27 h 211"/>
                      <a:gd name="T4" fmla="*/ 0 w 10"/>
                      <a:gd name="T5" fmla="*/ 210 h 211"/>
                      <a:gd name="T6" fmla="*/ 9 w 10"/>
                      <a:gd name="T7" fmla="*/ 173 h 211"/>
                      <a:gd name="T8" fmla="*/ 9 w 10"/>
                      <a:gd name="T9" fmla="*/ 0 h 2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"/>
                      <a:gd name="T16" fmla="*/ 0 h 211"/>
                      <a:gd name="T17" fmla="*/ 10 w 10"/>
                      <a:gd name="T18" fmla="*/ 211 h 2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" h="211">
                        <a:moveTo>
                          <a:pt x="9" y="0"/>
                        </a:moveTo>
                        <a:lnTo>
                          <a:pt x="0" y="27"/>
                        </a:lnTo>
                        <a:lnTo>
                          <a:pt x="0" y="210"/>
                        </a:lnTo>
                        <a:lnTo>
                          <a:pt x="9" y="173"/>
                        </a:lnTo>
                        <a:lnTo>
                          <a:pt x="9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90" name="Group 22"/>
                <p:cNvGrpSpPr>
                  <a:grpSpLocks/>
                </p:cNvGrpSpPr>
                <p:nvPr/>
              </p:nvGrpSpPr>
              <p:grpSpPr bwMode="auto">
                <a:xfrm>
                  <a:off x="3355" y="3045"/>
                  <a:ext cx="1352" cy="658"/>
                  <a:chOff x="3355" y="3045"/>
                  <a:chExt cx="1352" cy="658"/>
                </a:xfrm>
              </p:grpSpPr>
              <p:sp>
                <p:nvSpPr>
                  <p:cNvPr id="24734" name="Freeform 23"/>
                  <p:cNvSpPr>
                    <a:spLocks/>
                  </p:cNvSpPr>
                  <p:nvPr/>
                </p:nvSpPr>
                <p:spPr bwMode="auto">
                  <a:xfrm>
                    <a:off x="3957" y="3054"/>
                    <a:ext cx="56" cy="193"/>
                  </a:xfrm>
                  <a:custGeom>
                    <a:avLst/>
                    <a:gdLst>
                      <a:gd name="T0" fmla="*/ 0 w 56"/>
                      <a:gd name="T1" fmla="*/ 27 h 193"/>
                      <a:gd name="T2" fmla="*/ 28 w 56"/>
                      <a:gd name="T3" fmla="*/ 110 h 193"/>
                      <a:gd name="T4" fmla="*/ 28 w 56"/>
                      <a:gd name="T5" fmla="*/ 192 h 193"/>
                      <a:gd name="T6" fmla="*/ 55 w 56"/>
                      <a:gd name="T7" fmla="*/ 174 h 193"/>
                      <a:gd name="T8" fmla="*/ 55 w 56"/>
                      <a:gd name="T9" fmla="*/ 0 h 193"/>
                      <a:gd name="T10" fmla="*/ 0 w 56"/>
                      <a:gd name="T11" fmla="*/ 27 h 19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6"/>
                      <a:gd name="T19" fmla="*/ 0 h 193"/>
                      <a:gd name="T20" fmla="*/ 56 w 56"/>
                      <a:gd name="T21" fmla="*/ 193 h 19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6" h="193">
                        <a:moveTo>
                          <a:pt x="0" y="27"/>
                        </a:moveTo>
                        <a:lnTo>
                          <a:pt x="28" y="110"/>
                        </a:lnTo>
                        <a:lnTo>
                          <a:pt x="28" y="192"/>
                        </a:lnTo>
                        <a:lnTo>
                          <a:pt x="55" y="174"/>
                        </a:lnTo>
                        <a:lnTo>
                          <a:pt x="55" y="0"/>
                        </a:lnTo>
                        <a:lnTo>
                          <a:pt x="0" y="27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35" name="Freeform 24"/>
                  <p:cNvSpPr>
                    <a:spLocks/>
                  </p:cNvSpPr>
                  <p:nvPr/>
                </p:nvSpPr>
                <p:spPr bwMode="auto">
                  <a:xfrm>
                    <a:off x="4012" y="3045"/>
                    <a:ext cx="175" cy="184"/>
                  </a:xfrm>
                  <a:custGeom>
                    <a:avLst/>
                    <a:gdLst>
                      <a:gd name="T0" fmla="*/ 0 w 175"/>
                      <a:gd name="T1" fmla="*/ 9 h 184"/>
                      <a:gd name="T2" fmla="*/ 73 w 175"/>
                      <a:gd name="T3" fmla="*/ 0 h 184"/>
                      <a:gd name="T4" fmla="*/ 174 w 175"/>
                      <a:gd name="T5" fmla="*/ 0 h 184"/>
                      <a:gd name="T6" fmla="*/ 174 w 175"/>
                      <a:gd name="T7" fmla="*/ 174 h 184"/>
                      <a:gd name="T8" fmla="*/ 73 w 175"/>
                      <a:gd name="T9" fmla="*/ 174 h 184"/>
                      <a:gd name="T10" fmla="*/ 0 w 175"/>
                      <a:gd name="T11" fmla="*/ 183 h 184"/>
                      <a:gd name="T12" fmla="*/ 0 w 175"/>
                      <a:gd name="T13" fmla="*/ 9 h 18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5"/>
                      <a:gd name="T22" fmla="*/ 0 h 184"/>
                      <a:gd name="T23" fmla="*/ 175 w 175"/>
                      <a:gd name="T24" fmla="*/ 184 h 18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5" h="184">
                        <a:moveTo>
                          <a:pt x="0" y="9"/>
                        </a:moveTo>
                        <a:lnTo>
                          <a:pt x="73" y="0"/>
                        </a:lnTo>
                        <a:lnTo>
                          <a:pt x="174" y="0"/>
                        </a:lnTo>
                        <a:lnTo>
                          <a:pt x="174" y="174"/>
                        </a:lnTo>
                        <a:lnTo>
                          <a:pt x="73" y="174"/>
                        </a:lnTo>
                        <a:lnTo>
                          <a:pt x="0" y="183"/>
                        </a:lnTo>
                        <a:lnTo>
                          <a:pt x="0" y="9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36" name="Freeform 25"/>
                  <p:cNvSpPr>
                    <a:spLocks/>
                  </p:cNvSpPr>
                  <p:nvPr/>
                </p:nvSpPr>
                <p:spPr bwMode="auto">
                  <a:xfrm>
                    <a:off x="4186" y="3045"/>
                    <a:ext cx="83" cy="247"/>
                  </a:xfrm>
                  <a:custGeom>
                    <a:avLst/>
                    <a:gdLst>
                      <a:gd name="T0" fmla="*/ 0 w 83"/>
                      <a:gd name="T1" fmla="*/ 0 h 247"/>
                      <a:gd name="T2" fmla="*/ 0 w 83"/>
                      <a:gd name="T3" fmla="*/ 173 h 247"/>
                      <a:gd name="T4" fmla="*/ 82 w 83"/>
                      <a:gd name="T5" fmla="*/ 246 h 247"/>
                      <a:gd name="T6" fmla="*/ 82 w 83"/>
                      <a:gd name="T7" fmla="*/ 73 h 247"/>
                      <a:gd name="T8" fmla="*/ 0 w 83"/>
                      <a:gd name="T9" fmla="*/ 0 h 2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"/>
                      <a:gd name="T16" fmla="*/ 0 h 247"/>
                      <a:gd name="T17" fmla="*/ 83 w 83"/>
                      <a:gd name="T18" fmla="*/ 247 h 2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" h="247">
                        <a:moveTo>
                          <a:pt x="0" y="0"/>
                        </a:moveTo>
                        <a:lnTo>
                          <a:pt x="0" y="173"/>
                        </a:lnTo>
                        <a:lnTo>
                          <a:pt x="82" y="246"/>
                        </a:lnTo>
                        <a:lnTo>
                          <a:pt x="82" y="73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37" name="Freeform 26"/>
                  <p:cNvSpPr>
                    <a:spLocks/>
                  </p:cNvSpPr>
                  <p:nvPr/>
                </p:nvSpPr>
                <p:spPr bwMode="auto">
                  <a:xfrm>
                    <a:off x="4268" y="3091"/>
                    <a:ext cx="101" cy="201"/>
                  </a:xfrm>
                  <a:custGeom>
                    <a:avLst/>
                    <a:gdLst>
                      <a:gd name="T0" fmla="*/ 0 w 101"/>
                      <a:gd name="T1" fmla="*/ 27 h 201"/>
                      <a:gd name="T2" fmla="*/ 100 w 101"/>
                      <a:gd name="T3" fmla="*/ 0 h 201"/>
                      <a:gd name="T4" fmla="*/ 100 w 101"/>
                      <a:gd name="T5" fmla="*/ 173 h 201"/>
                      <a:gd name="T6" fmla="*/ 0 w 101"/>
                      <a:gd name="T7" fmla="*/ 200 h 201"/>
                      <a:gd name="T8" fmla="*/ 0 w 101"/>
                      <a:gd name="T9" fmla="*/ 27 h 2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1"/>
                      <a:gd name="T16" fmla="*/ 0 h 201"/>
                      <a:gd name="T17" fmla="*/ 101 w 101"/>
                      <a:gd name="T18" fmla="*/ 201 h 2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1" h="201">
                        <a:moveTo>
                          <a:pt x="0" y="27"/>
                        </a:moveTo>
                        <a:lnTo>
                          <a:pt x="100" y="0"/>
                        </a:lnTo>
                        <a:lnTo>
                          <a:pt x="100" y="173"/>
                        </a:lnTo>
                        <a:lnTo>
                          <a:pt x="0" y="200"/>
                        </a:lnTo>
                        <a:lnTo>
                          <a:pt x="0" y="27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38" name="Freeform 27"/>
                  <p:cNvSpPr>
                    <a:spLocks/>
                  </p:cNvSpPr>
                  <p:nvPr/>
                </p:nvSpPr>
                <p:spPr bwMode="auto">
                  <a:xfrm>
                    <a:off x="4432" y="3264"/>
                    <a:ext cx="65" cy="275"/>
                  </a:xfrm>
                  <a:custGeom>
                    <a:avLst/>
                    <a:gdLst>
                      <a:gd name="T0" fmla="*/ 0 w 65"/>
                      <a:gd name="T1" fmla="*/ 0 h 275"/>
                      <a:gd name="T2" fmla="*/ 64 w 65"/>
                      <a:gd name="T3" fmla="*/ 100 h 275"/>
                      <a:gd name="T4" fmla="*/ 64 w 65"/>
                      <a:gd name="T5" fmla="*/ 274 h 275"/>
                      <a:gd name="T6" fmla="*/ 0 w 65"/>
                      <a:gd name="T7" fmla="*/ 174 h 275"/>
                      <a:gd name="T8" fmla="*/ 0 w 65"/>
                      <a:gd name="T9" fmla="*/ 0 h 2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275"/>
                      <a:gd name="T17" fmla="*/ 65 w 65"/>
                      <a:gd name="T18" fmla="*/ 275 h 2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275">
                        <a:moveTo>
                          <a:pt x="0" y="0"/>
                        </a:moveTo>
                        <a:lnTo>
                          <a:pt x="64" y="100"/>
                        </a:lnTo>
                        <a:lnTo>
                          <a:pt x="64" y="274"/>
                        </a:lnTo>
                        <a:lnTo>
                          <a:pt x="0" y="174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39" name="Freeform 28"/>
                  <p:cNvSpPr>
                    <a:spLocks/>
                  </p:cNvSpPr>
                  <p:nvPr/>
                </p:nvSpPr>
                <p:spPr bwMode="auto">
                  <a:xfrm>
                    <a:off x="4368" y="3091"/>
                    <a:ext cx="83" cy="256"/>
                  </a:xfrm>
                  <a:custGeom>
                    <a:avLst/>
                    <a:gdLst>
                      <a:gd name="T0" fmla="*/ 0 w 83"/>
                      <a:gd name="T1" fmla="*/ 0 h 256"/>
                      <a:gd name="T2" fmla="*/ 82 w 83"/>
                      <a:gd name="T3" fmla="*/ 91 h 256"/>
                      <a:gd name="T4" fmla="*/ 64 w 83"/>
                      <a:gd name="T5" fmla="*/ 173 h 256"/>
                      <a:gd name="T6" fmla="*/ 64 w 83"/>
                      <a:gd name="T7" fmla="*/ 255 h 256"/>
                      <a:gd name="T8" fmla="*/ 0 w 83"/>
                      <a:gd name="T9" fmla="*/ 173 h 256"/>
                      <a:gd name="T10" fmla="*/ 0 w 83"/>
                      <a:gd name="T11" fmla="*/ 0 h 2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3"/>
                      <a:gd name="T19" fmla="*/ 0 h 256"/>
                      <a:gd name="T20" fmla="*/ 83 w 83"/>
                      <a:gd name="T21" fmla="*/ 256 h 2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3" h="256">
                        <a:moveTo>
                          <a:pt x="0" y="0"/>
                        </a:moveTo>
                        <a:lnTo>
                          <a:pt x="82" y="91"/>
                        </a:lnTo>
                        <a:lnTo>
                          <a:pt x="64" y="173"/>
                        </a:lnTo>
                        <a:lnTo>
                          <a:pt x="64" y="255"/>
                        </a:lnTo>
                        <a:lnTo>
                          <a:pt x="0" y="173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40" name="Freeform 29"/>
                  <p:cNvSpPr>
                    <a:spLocks/>
                  </p:cNvSpPr>
                  <p:nvPr/>
                </p:nvSpPr>
                <p:spPr bwMode="auto">
                  <a:xfrm>
                    <a:off x="3355" y="3118"/>
                    <a:ext cx="175" cy="311"/>
                  </a:xfrm>
                  <a:custGeom>
                    <a:avLst/>
                    <a:gdLst>
                      <a:gd name="T0" fmla="*/ 18 w 175"/>
                      <a:gd name="T1" fmla="*/ 310 h 311"/>
                      <a:gd name="T2" fmla="*/ 0 w 175"/>
                      <a:gd name="T3" fmla="*/ 210 h 311"/>
                      <a:gd name="T4" fmla="*/ 37 w 175"/>
                      <a:gd name="T5" fmla="*/ 109 h 311"/>
                      <a:gd name="T6" fmla="*/ 174 w 175"/>
                      <a:gd name="T7" fmla="*/ 0 h 311"/>
                      <a:gd name="T8" fmla="*/ 174 w 175"/>
                      <a:gd name="T9" fmla="*/ 173 h 311"/>
                      <a:gd name="T10" fmla="*/ 37 w 175"/>
                      <a:gd name="T11" fmla="*/ 283 h 311"/>
                      <a:gd name="T12" fmla="*/ 18 w 175"/>
                      <a:gd name="T13" fmla="*/ 310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5"/>
                      <a:gd name="T22" fmla="*/ 0 h 311"/>
                      <a:gd name="T23" fmla="*/ 175 w 175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5" h="311">
                        <a:moveTo>
                          <a:pt x="18" y="310"/>
                        </a:moveTo>
                        <a:lnTo>
                          <a:pt x="0" y="210"/>
                        </a:lnTo>
                        <a:lnTo>
                          <a:pt x="37" y="109"/>
                        </a:lnTo>
                        <a:lnTo>
                          <a:pt x="174" y="0"/>
                        </a:lnTo>
                        <a:lnTo>
                          <a:pt x="174" y="173"/>
                        </a:lnTo>
                        <a:lnTo>
                          <a:pt x="37" y="283"/>
                        </a:lnTo>
                        <a:lnTo>
                          <a:pt x="18" y="31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41" name="Freeform 30"/>
                  <p:cNvSpPr>
                    <a:spLocks/>
                  </p:cNvSpPr>
                  <p:nvPr/>
                </p:nvSpPr>
                <p:spPr bwMode="auto">
                  <a:xfrm>
                    <a:off x="3529" y="3091"/>
                    <a:ext cx="101" cy="201"/>
                  </a:xfrm>
                  <a:custGeom>
                    <a:avLst/>
                    <a:gdLst>
                      <a:gd name="T0" fmla="*/ 0 w 101"/>
                      <a:gd name="T1" fmla="*/ 27 h 201"/>
                      <a:gd name="T2" fmla="*/ 0 w 101"/>
                      <a:gd name="T3" fmla="*/ 200 h 201"/>
                      <a:gd name="T4" fmla="*/ 100 w 101"/>
                      <a:gd name="T5" fmla="*/ 173 h 201"/>
                      <a:gd name="T6" fmla="*/ 100 w 101"/>
                      <a:gd name="T7" fmla="*/ 0 h 201"/>
                      <a:gd name="T8" fmla="*/ 0 w 101"/>
                      <a:gd name="T9" fmla="*/ 27 h 2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1"/>
                      <a:gd name="T16" fmla="*/ 0 h 201"/>
                      <a:gd name="T17" fmla="*/ 101 w 101"/>
                      <a:gd name="T18" fmla="*/ 201 h 2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1" h="201">
                        <a:moveTo>
                          <a:pt x="0" y="27"/>
                        </a:moveTo>
                        <a:lnTo>
                          <a:pt x="0" y="200"/>
                        </a:lnTo>
                        <a:lnTo>
                          <a:pt x="100" y="173"/>
                        </a:lnTo>
                        <a:lnTo>
                          <a:pt x="100" y="0"/>
                        </a:lnTo>
                        <a:lnTo>
                          <a:pt x="0" y="27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42" name="Freeform 31"/>
                  <p:cNvSpPr>
                    <a:spLocks/>
                  </p:cNvSpPr>
                  <p:nvPr/>
                </p:nvSpPr>
                <p:spPr bwMode="auto">
                  <a:xfrm>
                    <a:off x="3629" y="3091"/>
                    <a:ext cx="202" cy="247"/>
                  </a:xfrm>
                  <a:custGeom>
                    <a:avLst/>
                    <a:gdLst>
                      <a:gd name="T0" fmla="*/ 0 w 202"/>
                      <a:gd name="T1" fmla="*/ 0 h 247"/>
                      <a:gd name="T2" fmla="*/ 201 w 202"/>
                      <a:gd name="T3" fmla="*/ 64 h 247"/>
                      <a:gd name="T4" fmla="*/ 201 w 202"/>
                      <a:gd name="T5" fmla="*/ 246 h 247"/>
                      <a:gd name="T6" fmla="*/ 0 w 202"/>
                      <a:gd name="T7" fmla="*/ 173 h 247"/>
                      <a:gd name="T8" fmla="*/ 0 w 202"/>
                      <a:gd name="T9" fmla="*/ 0 h 2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2"/>
                      <a:gd name="T16" fmla="*/ 0 h 247"/>
                      <a:gd name="T17" fmla="*/ 202 w 202"/>
                      <a:gd name="T18" fmla="*/ 247 h 2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2" h="247">
                        <a:moveTo>
                          <a:pt x="0" y="0"/>
                        </a:moveTo>
                        <a:lnTo>
                          <a:pt x="201" y="64"/>
                        </a:lnTo>
                        <a:lnTo>
                          <a:pt x="201" y="246"/>
                        </a:lnTo>
                        <a:lnTo>
                          <a:pt x="0" y="173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43" name="Freeform 32"/>
                  <p:cNvSpPr>
                    <a:spLocks/>
                  </p:cNvSpPr>
                  <p:nvPr/>
                </p:nvSpPr>
                <p:spPr bwMode="auto">
                  <a:xfrm>
                    <a:off x="3830" y="3155"/>
                    <a:ext cx="156" cy="183"/>
                  </a:xfrm>
                  <a:custGeom>
                    <a:avLst/>
                    <a:gdLst>
                      <a:gd name="T0" fmla="*/ 0 w 156"/>
                      <a:gd name="T1" fmla="*/ 0 h 183"/>
                      <a:gd name="T2" fmla="*/ 0 w 156"/>
                      <a:gd name="T3" fmla="*/ 182 h 183"/>
                      <a:gd name="T4" fmla="*/ 155 w 156"/>
                      <a:gd name="T5" fmla="*/ 182 h 183"/>
                      <a:gd name="T6" fmla="*/ 155 w 156"/>
                      <a:gd name="T7" fmla="*/ 9 h 183"/>
                      <a:gd name="T8" fmla="*/ 0 w 156"/>
                      <a:gd name="T9" fmla="*/ 0 h 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6"/>
                      <a:gd name="T16" fmla="*/ 0 h 183"/>
                      <a:gd name="T17" fmla="*/ 156 w 156"/>
                      <a:gd name="T18" fmla="*/ 183 h 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6" h="183">
                        <a:moveTo>
                          <a:pt x="0" y="0"/>
                        </a:moveTo>
                        <a:lnTo>
                          <a:pt x="0" y="182"/>
                        </a:lnTo>
                        <a:lnTo>
                          <a:pt x="155" y="182"/>
                        </a:lnTo>
                        <a:lnTo>
                          <a:pt x="155" y="9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44" name="Freeform 33"/>
                  <p:cNvSpPr>
                    <a:spLocks/>
                  </p:cNvSpPr>
                  <p:nvPr/>
                </p:nvSpPr>
                <p:spPr bwMode="auto">
                  <a:xfrm>
                    <a:off x="4615" y="3437"/>
                    <a:ext cx="92" cy="266"/>
                  </a:xfrm>
                  <a:custGeom>
                    <a:avLst/>
                    <a:gdLst>
                      <a:gd name="T0" fmla="*/ 0 w 92"/>
                      <a:gd name="T1" fmla="*/ 91 h 266"/>
                      <a:gd name="T2" fmla="*/ 91 w 92"/>
                      <a:gd name="T3" fmla="*/ 0 h 266"/>
                      <a:gd name="T4" fmla="*/ 91 w 92"/>
                      <a:gd name="T5" fmla="*/ 174 h 266"/>
                      <a:gd name="T6" fmla="*/ 0 w 92"/>
                      <a:gd name="T7" fmla="*/ 265 h 266"/>
                      <a:gd name="T8" fmla="*/ 0 w 92"/>
                      <a:gd name="T9" fmla="*/ 91 h 2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2"/>
                      <a:gd name="T16" fmla="*/ 0 h 266"/>
                      <a:gd name="T17" fmla="*/ 92 w 92"/>
                      <a:gd name="T18" fmla="*/ 266 h 2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2" h="266">
                        <a:moveTo>
                          <a:pt x="0" y="91"/>
                        </a:moveTo>
                        <a:lnTo>
                          <a:pt x="91" y="0"/>
                        </a:lnTo>
                        <a:lnTo>
                          <a:pt x="91" y="174"/>
                        </a:lnTo>
                        <a:lnTo>
                          <a:pt x="0" y="265"/>
                        </a:lnTo>
                        <a:lnTo>
                          <a:pt x="0" y="91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45" name="Freeform 34"/>
                  <p:cNvSpPr>
                    <a:spLocks/>
                  </p:cNvSpPr>
                  <p:nvPr/>
                </p:nvSpPr>
                <p:spPr bwMode="auto">
                  <a:xfrm>
                    <a:off x="4496" y="3364"/>
                    <a:ext cx="28" cy="175"/>
                  </a:xfrm>
                  <a:custGeom>
                    <a:avLst/>
                    <a:gdLst>
                      <a:gd name="T0" fmla="*/ 0 w 28"/>
                      <a:gd name="T1" fmla="*/ 0 h 175"/>
                      <a:gd name="T2" fmla="*/ 0 w 28"/>
                      <a:gd name="T3" fmla="*/ 174 h 175"/>
                      <a:gd name="T4" fmla="*/ 27 w 28"/>
                      <a:gd name="T5" fmla="*/ 174 h 175"/>
                      <a:gd name="T6" fmla="*/ 27 w 28"/>
                      <a:gd name="T7" fmla="*/ 0 h 175"/>
                      <a:gd name="T8" fmla="*/ 0 w 28"/>
                      <a:gd name="T9" fmla="*/ 0 h 1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75"/>
                      <a:gd name="T17" fmla="*/ 28 w 28"/>
                      <a:gd name="T18" fmla="*/ 175 h 1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75">
                        <a:moveTo>
                          <a:pt x="0" y="0"/>
                        </a:moveTo>
                        <a:lnTo>
                          <a:pt x="0" y="174"/>
                        </a:lnTo>
                        <a:lnTo>
                          <a:pt x="27" y="174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46" name="Freeform 35"/>
                  <p:cNvSpPr>
                    <a:spLocks/>
                  </p:cNvSpPr>
                  <p:nvPr/>
                </p:nvSpPr>
                <p:spPr bwMode="auto">
                  <a:xfrm>
                    <a:off x="4551" y="3529"/>
                    <a:ext cx="65" cy="174"/>
                  </a:xfrm>
                  <a:custGeom>
                    <a:avLst/>
                    <a:gdLst>
                      <a:gd name="T0" fmla="*/ 0 w 65"/>
                      <a:gd name="T1" fmla="*/ 0 h 174"/>
                      <a:gd name="T2" fmla="*/ 64 w 65"/>
                      <a:gd name="T3" fmla="*/ 0 h 174"/>
                      <a:gd name="T4" fmla="*/ 64 w 65"/>
                      <a:gd name="T5" fmla="*/ 164 h 174"/>
                      <a:gd name="T6" fmla="*/ 0 w 65"/>
                      <a:gd name="T7" fmla="*/ 173 h 174"/>
                      <a:gd name="T8" fmla="*/ 0 w 65"/>
                      <a:gd name="T9" fmla="*/ 0 h 1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174"/>
                      <a:gd name="T17" fmla="*/ 65 w 65"/>
                      <a:gd name="T18" fmla="*/ 174 h 1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174">
                        <a:moveTo>
                          <a:pt x="0" y="0"/>
                        </a:moveTo>
                        <a:lnTo>
                          <a:pt x="64" y="0"/>
                        </a:lnTo>
                        <a:lnTo>
                          <a:pt x="64" y="164"/>
                        </a:lnTo>
                        <a:lnTo>
                          <a:pt x="0" y="173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47" name="Freeform 36"/>
                  <p:cNvSpPr>
                    <a:spLocks/>
                  </p:cNvSpPr>
                  <p:nvPr/>
                </p:nvSpPr>
                <p:spPr bwMode="auto">
                  <a:xfrm>
                    <a:off x="4523" y="3364"/>
                    <a:ext cx="29" cy="339"/>
                  </a:xfrm>
                  <a:custGeom>
                    <a:avLst/>
                    <a:gdLst>
                      <a:gd name="T0" fmla="*/ 0 w 29"/>
                      <a:gd name="T1" fmla="*/ 0 h 339"/>
                      <a:gd name="T2" fmla="*/ 28 w 29"/>
                      <a:gd name="T3" fmla="*/ 174 h 339"/>
                      <a:gd name="T4" fmla="*/ 28 w 29"/>
                      <a:gd name="T5" fmla="*/ 338 h 339"/>
                      <a:gd name="T6" fmla="*/ 0 w 29"/>
                      <a:gd name="T7" fmla="*/ 174 h 339"/>
                      <a:gd name="T8" fmla="*/ 0 w 29"/>
                      <a:gd name="T9" fmla="*/ 0 h 3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339"/>
                      <a:gd name="T17" fmla="*/ 29 w 29"/>
                      <a:gd name="T18" fmla="*/ 339 h 3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339">
                        <a:moveTo>
                          <a:pt x="0" y="0"/>
                        </a:moveTo>
                        <a:lnTo>
                          <a:pt x="28" y="174"/>
                        </a:lnTo>
                        <a:lnTo>
                          <a:pt x="28" y="338"/>
                        </a:lnTo>
                        <a:lnTo>
                          <a:pt x="0" y="174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91" name="Group 37"/>
                <p:cNvGrpSpPr>
                  <a:grpSpLocks/>
                </p:cNvGrpSpPr>
                <p:nvPr/>
              </p:nvGrpSpPr>
              <p:grpSpPr bwMode="auto">
                <a:xfrm>
                  <a:off x="4560" y="2543"/>
                  <a:ext cx="457" cy="576"/>
                  <a:chOff x="4560" y="2543"/>
                  <a:chExt cx="457" cy="576"/>
                </a:xfrm>
              </p:grpSpPr>
              <p:sp>
                <p:nvSpPr>
                  <p:cNvPr id="24728" name="Freeform 38"/>
                  <p:cNvSpPr>
                    <a:spLocks/>
                  </p:cNvSpPr>
                  <p:nvPr/>
                </p:nvSpPr>
                <p:spPr bwMode="auto">
                  <a:xfrm>
                    <a:off x="4615" y="2826"/>
                    <a:ext cx="74" cy="211"/>
                  </a:xfrm>
                  <a:custGeom>
                    <a:avLst/>
                    <a:gdLst>
                      <a:gd name="T0" fmla="*/ 0 w 74"/>
                      <a:gd name="T1" fmla="*/ 27 h 211"/>
                      <a:gd name="T2" fmla="*/ 73 w 74"/>
                      <a:gd name="T3" fmla="*/ 0 h 211"/>
                      <a:gd name="T4" fmla="*/ 73 w 74"/>
                      <a:gd name="T5" fmla="*/ 183 h 211"/>
                      <a:gd name="T6" fmla="*/ 0 w 74"/>
                      <a:gd name="T7" fmla="*/ 210 h 211"/>
                      <a:gd name="T8" fmla="*/ 0 w 74"/>
                      <a:gd name="T9" fmla="*/ 27 h 2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211"/>
                      <a:gd name="T17" fmla="*/ 74 w 74"/>
                      <a:gd name="T18" fmla="*/ 211 h 2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211">
                        <a:moveTo>
                          <a:pt x="0" y="27"/>
                        </a:moveTo>
                        <a:lnTo>
                          <a:pt x="73" y="0"/>
                        </a:lnTo>
                        <a:lnTo>
                          <a:pt x="73" y="183"/>
                        </a:lnTo>
                        <a:lnTo>
                          <a:pt x="0" y="210"/>
                        </a:lnTo>
                        <a:lnTo>
                          <a:pt x="0" y="27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9" name="Freeform 39"/>
                  <p:cNvSpPr>
                    <a:spLocks/>
                  </p:cNvSpPr>
                  <p:nvPr/>
                </p:nvSpPr>
                <p:spPr bwMode="auto">
                  <a:xfrm>
                    <a:off x="4688" y="2726"/>
                    <a:ext cx="101" cy="284"/>
                  </a:xfrm>
                  <a:custGeom>
                    <a:avLst/>
                    <a:gdLst>
                      <a:gd name="T0" fmla="*/ 0 w 101"/>
                      <a:gd name="T1" fmla="*/ 100 h 284"/>
                      <a:gd name="T2" fmla="*/ 100 w 101"/>
                      <a:gd name="T3" fmla="*/ 0 h 284"/>
                      <a:gd name="T4" fmla="*/ 100 w 101"/>
                      <a:gd name="T5" fmla="*/ 183 h 284"/>
                      <a:gd name="T6" fmla="*/ 0 w 101"/>
                      <a:gd name="T7" fmla="*/ 283 h 284"/>
                      <a:gd name="T8" fmla="*/ 0 w 101"/>
                      <a:gd name="T9" fmla="*/ 100 h 2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1"/>
                      <a:gd name="T16" fmla="*/ 0 h 284"/>
                      <a:gd name="T17" fmla="*/ 101 w 101"/>
                      <a:gd name="T18" fmla="*/ 284 h 2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1" h="284">
                        <a:moveTo>
                          <a:pt x="0" y="100"/>
                        </a:moveTo>
                        <a:lnTo>
                          <a:pt x="100" y="0"/>
                        </a:lnTo>
                        <a:lnTo>
                          <a:pt x="100" y="183"/>
                        </a:lnTo>
                        <a:lnTo>
                          <a:pt x="0" y="283"/>
                        </a:lnTo>
                        <a:lnTo>
                          <a:pt x="0" y="10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30" name="Freeform 40"/>
                  <p:cNvSpPr>
                    <a:spLocks/>
                  </p:cNvSpPr>
                  <p:nvPr/>
                </p:nvSpPr>
                <p:spPr bwMode="auto">
                  <a:xfrm>
                    <a:off x="4788" y="2662"/>
                    <a:ext cx="47" cy="247"/>
                  </a:xfrm>
                  <a:custGeom>
                    <a:avLst/>
                    <a:gdLst>
                      <a:gd name="T0" fmla="*/ 0 w 47"/>
                      <a:gd name="T1" fmla="*/ 73 h 247"/>
                      <a:gd name="T2" fmla="*/ 0 w 47"/>
                      <a:gd name="T3" fmla="*/ 246 h 247"/>
                      <a:gd name="T4" fmla="*/ 46 w 47"/>
                      <a:gd name="T5" fmla="*/ 173 h 247"/>
                      <a:gd name="T6" fmla="*/ 46 w 47"/>
                      <a:gd name="T7" fmla="*/ 0 h 247"/>
                      <a:gd name="T8" fmla="*/ 0 w 47"/>
                      <a:gd name="T9" fmla="*/ 73 h 2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7"/>
                      <a:gd name="T16" fmla="*/ 0 h 247"/>
                      <a:gd name="T17" fmla="*/ 47 w 47"/>
                      <a:gd name="T18" fmla="*/ 247 h 2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7" h="247">
                        <a:moveTo>
                          <a:pt x="0" y="73"/>
                        </a:moveTo>
                        <a:lnTo>
                          <a:pt x="0" y="246"/>
                        </a:lnTo>
                        <a:lnTo>
                          <a:pt x="46" y="173"/>
                        </a:lnTo>
                        <a:lnTo>
                          <a:pt x="46" y="0"/>
                        </a:lnTo>
                        <a:lnTo>
                          <a:pt x="0" y="73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31" name="Freeform 41"/>
                  <p:cNvSpPr>
                    <a:spLocks/>
                  </p:cNvSpPr>
                  <p:nvPr/>
                </p:nvSpPr>
                <p:spPr bwMode="auto">
                  <a:xfrm>
                    <a:off x="4560" y="2853"/>
                    <a:ext cx="56" cy="266"/>
                  </a:xfrm>
                  <a:custGeom>
                    <a:avLst/>
                    <a:gdLst>
                      <a:gd name="T0" fmla="*/ 55 w 56"/>
                      <a:gd name="T1" fmla="*/ 0 h 266"/>
                      <a:gd name="T2" fmla="*/ 55 w 56"/>
                      <a:gd name="T3" fmla="*/ 183 h 266"/>
                      <a:gd name="T4" fmla="*/ 46 w 56"/>
                      <a:gd name="T5" fmla="*/ 238 h 266"/>
                      <a:gd name="T6" fmla="*/ 37 w 56"/>
                      <a:gd name="T7" fmla="*/ 265 h 266"/>
                      <a:gd name="T8" fmla="*/ 18 w 56"/>
                      <a:gd name="T9" fmla="*/ 238 h 266"/>
                      <a:gd name="T10" fmla="*/ 0 w 56"/>
                      <a:gd name="T11" fmla="*/ 174 h 266"/>
                      <a:gd name="T12" fmla="*/ 46 w 56"/>
                      <a:gd name="T13" fmla="*/ 64 h 266"/>
                      <a:gd name="T14" fmla="*/ 55 w 56"/>
                      <a:gd name="T15" fmla="*/ 0 h 26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6"/>
                      <a:gd name="T25" fmla="*/ 0 h 266"/>
                      <a:gd name="T26" fmla="*/ 56 w 56"/>
                      <a:gd name="T27" fmla="*/ 266 h 26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6" h="266">
                        <a:moveTo>
                          <a:pt x="55" y="0"/>
                        </a:moveTo>
                        <a:lnTo>
                          <a:pt x="55" y="183"/>
                        </a:lnTo>
                        <a:lnTo>
                          <a:pt x="46" y="238"/>
                        </a:lnTo>
                        <a:lnTo>
                          <a:pt x="37" y="265"/>
                        </a:lnTo>
                        <a:lnTo>
                          <a:pt x="18" y="238"/>
                        </a:lnTo>
                        <a:lnTo>
                          <a:pt x="0" y="174"/>
                        </a:lnTo>
                        <a:lnTo>
                          <a:pt x="46" y="64"/>
                        </a:lnTo>
                        <a:lnTo>
                          <a:pt x="5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32" name="Freeform 42"/>
                  <p:cNvSpPr>
                    <a:spLocks/>
                  </p:cNvSpPr>
                  <p:nvPr/>
                </p:nvSpPr>
                <p:spPr bwMode="auto">
                  <a:xfrm>
                    <a:off x="4834" y="2625"/>
                    <a:ext cx="110" cy="211"/>
                  </a:xfrm>
                  <a:custGeom>
                    <a:avLst/>
                    <a:gdLst>
                      <a:gd name="T0" fmla="*/ 0 w 110"/>
                      <a:gd name="T1" fmla="*/ 37 h 211"/>
                      <a:gd name="T2" fmla="*/ 109 w 110"/>
                      <a:gd name="T3" fmla="*/ 0 h 211"/>
                      <a:gd name="T4" fmla="*/ 109 w 110"/>
                      <a:gd name="T5" fmla="*/ 173 h 211"/>
                      <a:gd name="T6" fmla="*/ 0 w 110"/>
                      <a:gd name="T7" fmla="*/ 210 h 211"/>
                      <a:gd name="T8" fmla="*/ 0 w 110"/>
                      <a:gd name="T9" fmla="*/ 37 h 2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0"/>
                      <a:gd name="T16" fmla="*/ 0 h 211"/>
                      <a:gd name="T17" fmla="*/ 110 w 110"/>
                      <a:gd name="T18" fmla="*/ 211 h 2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0" h="211">
                        <a:moveTo>
                          <a:pt x="0" y="37"/>
                        </a:moveTo>
                        <a:lnTo>
                          <a:pt x="109" y="0"/>
                        </a:lnTo>
                        <a:lnTo>
                          <a:pt x="109" y="173"/>
                        </a:lnTo>
                        <a:lnTo>
                          <a:pt x="0" y="210"/>
                        </a:lnTo>
                        <a:lnTo>
                          <a:pt x="0" y="37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33" name="Freeform 43"/>
                  <p:cNvSpPr>
                    <a:spLocks/>
                  </p:cNvSpPr>
                  <p:nvPr/>
                </p:nvSpPr>
                <p:spPr bwMode="auto">
                  <a:xfrm>
                    <a:off x="4943" y="2543"/>
                    <a:ext cx="74" cy="266"/>
                  </a:xfrm>
                  <a:custGeom>
                    <a:avLst/>
                    <a:gdLst>
                      <a:gd name="T0" fmla="*/ 0 w 74"/>
                      <a:gd name="T1" fmla="*/ 82 h 266"/>
                      <a:gd name="T2" fmla="*/ 0 w 74"/>
                      <a:gd name="T3" fmla="*/ 265 h 266"/>
                      <a:gd name="T4" fmla="*/ 73 w 74"/>
                      <a:gd name="T5" fmla="*/ 183 h 266"/>
                      <a:gd name="T6" fmla="*/ 73 w 74"/>
                      <a:gd name="T7" fmla="*/ 0 h 266"/>
                      <a:gd name="T8" fmla="*/ 0 w 74"/>
                      <a:gd name="T9" fmla="*/ 82 h 2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266"/>
                      <a:gd name="T17" fmla="*/ 74 w 74"/>
                      <a:gd name="T18" fmla="*/ 266 h 2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266">
                        <a:moveTo>
                          <a:pt x="0" y="82"/>
                        </a:moveTo>
                        <a:lnTo>
                          <a:pt x="0" y="265"/>
                        </a:lnTo>
                        <a:lnTo>
                          <a:pt x="73" y="183"/>
                        </a:lnTo>
                        <a:lnTo>
                          <a:pt x="73" y="0"/>
                        </a:lnTo>
                        <a:lnTo>
                          <a:pt x="0" y="82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92" name="Group 44"/>
                <p:cNvGrpSpPr>
                  <a:grpSpLocks/>
                </p:cNvGrpSpPr>
                <p:nvPr/>
              </p:nvGrpSpPr>
              <p:grpSpPr bwMode="auto">
                <a:xfrm>
                  <a:off x="4961" y="1941"/>
                  <a:ext cx="494" cy="594"/>
                  <a:chOff x="4961" y="1941"/>
                  <a:chExt cx="494" cy="594"/>
                </a:xfrm>
              </p:grpSpPr>
              <p:sp>
                <p:nvSpPr>
                  <p:cNvPr id="24719" name="Freeform 45"/>
                  <p:cNvSpPr>
                    <a:spLocks/>
                  </p:cNvSpPr>
                  <p:nvPr/>
                </p:nvSpPr>
                <p:spPr bwMode="auto">
                  <a:xfrm>
                    <a:off x="5062" y="2151"/>
                    <a:ext cx="55" cy="247"/>
                  </a:xfrm>
                  <a:custGeom>
                    <a:avLst/>
                    <a:gdLst>
                      <a:gd name="T0" fmla="*/ 0 w 55"/>
                      <a:gd name="T1" fmla="*/ 73 h 247"/>
                      <a:gd name="T2" fmla="*/ 54 w 55"/>
                      <a:gd name="T3" fmla="*/ 0 h 247"/>
                      <a:gd name="T4" fmla="*/ 54 w 55"/>
                      <a:gd name="T5" fmla="*/ 173 h 247"/>
                      <a:gd name="T6" fmla="*/ 0 w 55"/>
                      <a:gd name="T7" fmla="*/ 246 h 247"/>
                      <a:gd name="T8" fmla="*/ 0 w 55"/>
                      <a:gd name="T9" fmla="*/ 73 h 2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"/>
                      <a:gd name="T16" fmla="*/ 0 h 247"/>
                      <a:gd name="T17" fmla="*/ 55 w 55"/>
                      <a:gd name="T18" fmla="*/ 247 h 2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" h="247">
                        <a:moveTo>
                          <a:pt x="0" y="73"/>
                        </a:moveTo>
                        <a:lnTo>
                          <a:pt x="54" y="0"/>
                        </a:lnTo>
                        <a:lnTo>
                          <a:pt x="54" y="173"/>
                        </a:lnTo>
                        <a:lnTo>
                          <a:pt x="0" y="246"/>
                        </a:lnTo>
                        <a:lnTo>
                          <a:pt x="0" y="73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0" name="Freeform 46"/>
                  <p:cNvSpPr>
                    <a:spLocks/>
                  </p:cNvSpPr>
                  <p:nvPr/>
                </p:nvSpPr>
                <p:spPr bwMode="auto">
                  <a:xfrm>
                    <a:off x="5016" y="2160"/>
                    <a:ext cx="47" cy="247"/>
                  </a:xfrm>
                  <a:custGeom>
                    <a:avLst/>
                    <a:gdLst>
                      <a:gd name="T0" fmla="*/ 0 w 47"/>
                      <a:gd name="T1" fmla="*/ 0 h 247"/>
                      <a:gd name="T2" fmla="*/ 46 w 47"/>
                      <a:gd name="T3" fmla="*/ 64 h 247"/>
                      <a:gd name="T4" fmla="*/ 46 w 47"/>
                      <a:gd name="T5" fmla="*/ 246 h 247"/>
                      <a:gd name="T6" fmla="*/ 0 w 47"/>
                      <a:gd name="T7" fmla="*/ 182 h 247"/>
                      <a:gd name="T8" fmla="*/ 0 w 47"/>
                      <a:gd name="T9" fmla="*/ 0 h 2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7"/>
                      <a:gd name="T16" fmla="*/ 0 h 247"/>
                      <a:gd name="T17" fmla="*/ 47 w 47"/>
                      <a:gd name="T18" fmla="*/ 247 h 2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7" h="247">
                        <a:moveTo>
                          <a:pt x="0" y="0"/>
                        </a:moveTo>
                        <a:lnTo>
                          <a:pt x="46" y="64"/>
                        </a:lnTo>
                        <a:lnTo>
                          <a:pt x="46" y="246"/>
                        </a:lnTo>
                        <a:lnTo>
                          <a:pt x="0" y="182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1" name="Freeform 47"/>
                  <p:cNvSpPr>
                    <a:spLocks/>
                  </p:cNvSpPr>
                  <p:nvPr/>
                </p:nvSpPr>
                <p:spPr bwMode="auto">
                  <a:xfrm>
                    <a:off x="4998" y="2251"/>
                    <a:ext cx="56" cy="284"/>
                  </a:xfrm>
                  <a:custGeom>
                    <a:avLst/>
                    <a:gdLst>
                      <a:gd name="T0" fmla="*/ 55 w 56"/>
                      <a:gd name="T1" fmla="*/ 0 h 284"/>
                      <a:gd name="T2" fmla="*/ 0 w 56"/>
                      <a:gd name="T3" fmla="*/ 110 h 284"/>
                      <a:gd name="T4" fmla="*/ 0 w 56"/>
                      <a:gd name="T5" fmla="*/ 283 h 284"/>
                      <a:gd name="T6" fmla="*/ 55 w 56"/>
                      <a:gd name="T7" fmla="*/ 173 h 284"/>
                      <a:gd name="T8" fmla="*/ 55 w 56"/>
                      <a:gd name="T9" fmla="*/ 0 h 2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284"/>
                      <a:gd name="T17" fmla="*/ 56 w 56"/>
                      <a:gd name="T18" fmla="*/ 284 h 2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284">
                        <a:moveTo>
                          <a:pt x="55" y="0"/>
                        </a:moveTo>
                        <a:lnTo>
                          <a:pt x="0" y="110"/>
                        </a:lnTo>
                        <a:lnTo>
                          <a:pt x="0" y="283"/>
                        </a:lnTo>
                        <a:lnTo>
                          <a:pt x="55" y="173"/>
                        </a:lnTo>
                        <a:lnTo>
                          <a:pt x="5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2" name="Freeform 48"/>
                  <p:cNvSpPr>
                    <a:spLocks/>
                  </p:cNvSpPr>
                  <p:nvPr/>
                </p:nvSpPr>
                <p:spPr bwMode="auto">
                  <a:xfrm>
                    <a:off x="4961" y="2361"/>
                    <a:ext cx="38" cy="128"/>
                  </a:xfrm>
                  <a:custGeom>
                    <a:avLst/>
                    <a:gdLst>
                      <a:gd name="T0" fmla="*/ 37 w 38"/>
                      <a:gd name="T1" fmla="*/ 0 h 128"/>
                      <a:gd name="T2" fmla="*/ 0 w 38"/>
                      <a:gd name="T3" fmla="*/ 36 h 128"/>
                      <a:gd name="T4" fmla="*/ 37 w 38"/>
                      <a:gd name="T5" fmla="*/ 127 h 128"/>
                      <a:gd name="T6" fmla="*/ 37 w 38"/>
                      <a:gd name="T7" fmla="*/ 0 h 1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"/>
                      <a:gd name="T13" fmla="*/ 0 h 128"/>
                      <a:gd name="T14" fmla="*/ 38 w 38"/>
                      <a:gd name="T15" fmla="*/ 128 h 1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" h="128">
                        <a:moveTo>
                          <a:pt x="37" y="0"/>
                        </a:moveTo>
                        <a:lnTo>
                          <a:pt x="0" y="36"/>
                        </a:lnTo>
                        <a:lnTo>
                          <a:pt x="37" y="127"/>
                        </a:lnTo>
                        <a:lnTo>
                          <a:pt x="37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3" name="Freeform 49"/>
                  <p:cNvSpPr>
                    <a:spLocks/>
                  </p:cNvSpPr>
                  <p:nvPr/>
                </p:nvSpPr>
                <p:spPr bwMode="auto">
                  <a:xfrm>
                    <a:off x="5390" y="1950"/>
                    <a:ext cx="65" cy="202"/>
                  </a:xfrm>
                  <a:custGeom>
                    <a:avLst/>
                    <a:gdLst>
                      <a:gd name="T0" fmla="*/ 0 w 65"/>
                      <a:gd name="T1" fmla="*/ 18 h 202"/>
                      <a:gd name="T2" fmla="*/ 64 w 65"/>
                      <a:gd name="T3" fmla="*/ 0 h 202"/>
                      <a:gd name="T4" fmla="*/ 64 w 65"/>
                      <a:gd name="T5" fmla="*/ 174 h 202"/>
                      <a:gd name="T6" fmla="*/ 0 w 65"/>
                      <a:gd name="T7" fmla="*/ 201 h 202"/>
                      <a:gd name="T8" fmla="*/ 0 w 65"/>
                      <a:gd name="T9" fmla="*/ 18 h 2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202"/>
                      <a:gd name="T17" fmla="*/ 65 w 65"/>
                      <a:gd name="T18" fmla="*/ 202 h 2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202">
                        <a:moveTo>
                          <a:pt x="0" y="18"/>
                        </a:moveTo>
                        <a:lnTo>
                          <a:pt x="64" y="0"/>
                        </a:lnTo>
                        <a:lnTo>
                          <a:pt x="64" y="174"/>
                        </a:lnTo>
                        <a:lnTo>
                          <a:pt x="0" y="201"/>
                        </a:lnTo>
                        <a:lnTo>
                          <a:pt x="0" y="18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4" name="Freeform 50"/>
                  <p:cNvSpPr>
                    <a:spLocks/>
                  </p:cNvSpPr>
                  <p:nvPr/>
                </p:nvSpPr>
                <p:spPr bwMode="auto">
                  <a:xfrm>
                    <a:off x="5354" y="1941"/>
                    <a:ext cx="37" cy="202"/>
                  </a:xfrm>
                  <a:custGeom>
                    <a:avLst/>
                    <a:gdLst>
                      <a:gd name="T0" fmla="*/ 0 w 37"/>
                      <a:gd name="T1" fmla="*/ 0 h 202"/>
                      <a:gd name="T2" fmla="*/ 36 w 37"/>
                      <a:gd name="T3" fmla="*/ 37 h 202"/>
                      <a:gd name="T4" fmla="*/ 36 w 37"/>
                      <a:gd name="T5" fmla="*/ 201 h 202"/>
                      <a:gd name="T6" fmla="*/ 0 w 37"/>
                      <a:gd name="T7" fmla="*/ 174 h 202"/>
                      <a:gd name="T8" fmla="*/ 0 w 37"/>
                      <a:gd name="T9" fmla="*/ 0 h 2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202"/>
                      <a:gd name="T17" fmla="*/ 37 w 37"/>
                      <a:gd name="T18" fmla="*/ 202 h 2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202">
                        <a:moveTo>
                          <a:pt x="0" y="0"/>
                        </a:moveTo>
                        <a:lnTo>
                          <a:pt x="36" y="37"/>
                        </a:lnTo>
                        <a:lnTo>
                          <a:pt x="36" y="201"/>
                        </a:lnTo>
                        <a:lnTo>
                          <a:pt x="0" y="174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5" name="Freeform 51"/>
                  <p:cNvSpPr>
                    <a:spLocks/>
                  </p:cNvSpPr>
                  <p:nvPr/>
                </p:nvSpPr>
                <p:spPr bwMode="auto">
                  <a:xfrm>
                    <a:off x="5335" y="1950"/>
                    <a:ext cx="20" cy="211"/>
                  </a:xfrm>
                  <a:custGeom>
                    <a:avLst/>
                    <a:gdLst>
                      <a:gd name="T0" fmla="*/ 19 w 20"/>
                      <a:gd name="T1" fmla="*/ 0 h 211"/>
                      <a:gd name="T2" fmla="*/ 19 w 20"/>
                      <a:gd name="T3" fmla="*/ 164 h 211"/>
                      <a:gd name="T4" fmla="*/ 0 w 20"/>
                      <a:gd name="T5" fmla="*/ 210 h 211"/>
                      <a:gd name="T6" fmla="*/ 0 w 20"/>
                      <a:gd name="T7" fmla="*/ 27 h 211"/>
                      <a:gd name="T8" fmla="*/ 19 w 20"/>
                      <a:gd name="T9" fmla="*/ 0 h 2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211"/>
                      <a:gd name="T17" fmla="*/ 20 w 20"/>
                      <a:gd name="T18" fmla="*/ 211 h 2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211">
                        <a:moveTo>
                          <a:pt x="19" y="0"/>
                        </a:moveTo>
                        <a:lnTo>
                          <a:pt x="19" y="164"/>
                        </a:lnTo>
                        <a:lnTo>
                          <a:pt x="0" y="210"/>
                        </a:lnTo>
                        <a:lnTo>
                          <a:pt x="0" y="27"/>
                        </a:lnTo>
                        <a:lnTo>
                          <a:pt x="19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6" name="Freeform 52"/>
                  <p:cNvSpPr>
                    <a:spLocks/>
                  </p:cNvSpPr>
                  <p:nvPr/>
                </p:nvSpPr>
                <p:spPr bwMode="auto">
                  <a:xfrm>
                    <a:off x="5171" y="1987"/>
                    <a:ext cx="165" cy="192"/>
                  </a:xfrm>
                  <a:custGeom>
                    <a:avLst/>
                    <a:gdLst>
                      <a:gd name="T0" fmla="*/ 164 w 165"/>
                      <a:gd name="T1" fmla="*/ 0 h 192"/>
                      <a:gd name="T2" fmla="*/ 128 w 165"/>
                      <a:gd name="T3" fmla="*/ 0 h 192"/>
                      <a:gd name="T4" fmla="*/ 0 w 165"/>
                      <a:gd name="T5" fmla="*/ 18 h 192"/>
                      <a:gd name="T6" fmla="*/ 0 w 165"/>
                      <a:gd name="T7" fmla="*/ 191 h 192"/>
                      <a:gd name="T8" fmla="*/ 128 w 165"/>
                      <a:gd name="T9" fmla="*/ 182 h 192"/>
                      <a:gd name="T10" fmla="*/ 164 w 165"/>
                      <a:gd name="T11" fmla="*/ 173 h 192"/>
                      <a:gd name="T12" fmla="*/ 164 w 165"/>
                      <a:gd name="T13" fmla="*/ 0 h 19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5"/>
                      <a:gd name="T22" fmla="*/ 0 h 192"/>
                      <a:gd name="T23" fmla="*/ 165 w 165"/>
                      <a:gd name="T24" fmla="*/ 192 h 19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5" h="192">
                        <a:moveTo>
                          <a:pt x="164" y="0"/>
                        </a:moveTo>
                        <a:lnTo>
                          <a:pt x="128" y="0"/>
                        </a:lnTo>
                        <a:lnTo>
                          <a:pt x="0" y="18"/>
                        </a:lnTo>
                        <a:lnTo>
                          <a:pt x="0" y="191"/>
                        </a:lnTo>
                        <a:lnTo>
                          <a:pt x="128" y="182"/>
                        </a:lnTo>
                        <a:lnTo>
                          <a:pt x="164" y="173"/>
                        </a:lnTo>
                        <a:lnTo>
                          <a:pt x="164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27" name="Freeform 53"/>
                  <p:cNvSpPr>
                    <a:spLocks/>
                  </p:cNvSpPr>
                  <p:nvPr/>
                </p:nvSpPr>
                <p:spPr bwMode="auto">
                  <a:xfrm>
                    <a:off x="5116" y="2014"/>
                    <a:ext cx="56" cy="229"/>
                  </a:xfrm>
                  <a:custGeom>
                    <a:avLst/>
                    <a:gdLst>
                      <a:gd name="T0" fmla="*/ 55 w 56"/>
                      <a:gd name="T1" fmla="*/ 0 h 229"/>
                      <a:gd name="T2" fmla="*/ 55 w 56"/>
                      <a:gd name="T3" fmla="*/ 173 h 229"/>
                      <a:gd name="T4" fmla="*/ 18 w 56"/>
                      <a:gd name="T5" fmla="*/ 192 h 229"/>
                      <a:gd name="T6" fmla="*/ 0 w 56"/>
                      <a:gd name="T7" fmla="*/ 228 h 229"/>
                      <a:gd name="T8" fmla="*/ 0 w 56"/>
                      <a:gd name="T9" fmla="*/ 137 h 229"/>
                      <a:gd name="T10" fmla="*/ 9 w 56"/>
                      <a:gd name="T11" fmla="*/ 73 h 229"/>
                      <a:gd name="T12" fmla="*/ 0 w 56"/>
                      <a:gd name="T13" fmla="*/ 64 h 229"/>
                      <a:gd name="T14" fmla="*/ 18 w 56"/>
                      <a:gd name="T15" fmla="*/ 18 h 229"/>
                      <a:gd name="T16" fmla="*/ 55 w 56"/>
                      <a:gd name="T17" fmla="*/ 0 h 2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6"/>
                      <a:gd name="T28" fmla="*/ 0 h 229"/>
                      <a:gd name="T29" fmla="*/ 56 w 56"/>
                      <a:gd name="T30" fmla="*/ 229 h 22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6" h="229">
                        <a:moveTo>
                          <a:pt x="55" y="0"/>
                        </a:moveTo>
                        <a:lnTo>
                          <a:pt x="55" y="173"/>
                        </a:lnTo>
                        <a:lnTo>
                          <a:pt x="18" y="192"/>
                        </a:lnTo>
                        <a:lnTo>
                          <a:pt x="0" y="228"/>
                        </a:lnTo>
                        <a:lnTo>
                          <a:pt x="0" y="137"/>
                        </a:lnTo>
                        <a:lnTo>
                          <a:pt x="9" y="73"/>
                        </a:lnTo>
                        <a:lnTo>
                          <a:pt x="0" y="64"/>
                        </a:lnTo>
                        <a:lnTo>
                          <a:pt x="18" y="18"/>
                        </a:lnTo>
                        <a:lnTo>
                          <a:pt x="5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93" name="Group 54"/>
                <p:cNvGrpSpPr>
                  <a:grpSpLocks/>
                </p:cNvGrpSpPr>
                <p:nvPr/>
              </p:nvGrpSpPr>
              <p:grpSpPr bwMode="auto">
                <a:xfrm>
                  <a:off x="1311" y="1311"/>
                  <a:ext cx="2063" cy="2292"/>
                  <a:chOff x="1311" y="1311"/>
                  <a:chExt cx="2063" cy="2292"/>
                </a:xfrm>
              </p:grpSpPr>
              <p:sp>
                <p:nvSpPr>
                  <p:cNvPr id="24703" name="Freeform 55"/>
                  <p:cNvSpPr>
                    <a:spLocks/>
                  </p:cNvSpPr>
                  <p:nvPr/>
                </p:nvSpPr>
                <p:spPr bwMode="auto">
                  <a:xfrm>
                    <a:off x="1357" y="2215"/>
                    <a:ext cx="265" cy="621"/>
                  </a:xfrm>
                  <a:custGeom>
                    <a:avLst/>
                    <a:gdLst>
                      <a:gd name="T0" fmla="*/ 0 w 265"/>
                      <a:gd name="T1" fmla="*/ 0 h 621"/>
                      <a:gd name="T2" fmla="*/ 0 w 265"/>
                      <a:gd name="T3" fmla="*/ 173 h 621"/>
                      <a:gd name="T4" fmla="*/ 100 w 265"/>
                      <a:gd name="T5" fmla="*/ 319 h 621"/>
                      <a:gd name="T6" fmla="*/ 264 w 265"/>
                      <a:gd name="T7" fmla="*/ 620 h 621"/>
                      <a:gd name="T8" fmla="*/ 264 w 265"/>
                      <a:gd name="T9" fmla="*/ 447 h 621"/>
                      <a:gd name="T10" fmla="*/ 109 w 265"/>
                      <a:gd name="T11" fmla="*/ 164 h 621"/>
                      <a:gd name="T12" fmla="*/ 0 w 265"/>
                      <a:gd name="T13" fmla="*/ 0 h 6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5"/>
                      <a:gd name="T22" fmla="*/ 0 h 621"/>
                      <a:gd name="T23" fmla="*/ 265 w 265"/>
                      <a:gd name="T24" fmla="*/ 621 h 62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5" h="621">
                        <a:moveTo>
                          <a:pt x="0" y="0"/>
                        </a:moveTo>
                        <a:lnTo>
                          <a:pt x="0" y="173"/>
                        </a:lnTo>
                        <a:lnTo>
                          <a:pt x="100" y="319"/>
                        </a:lnTo>
                        <a:lnTo>
                          <a:pt x="264" y="620"/>
                        </a:lnTo>
                        <a:lnTo>
                          <a:pt x="264" y="447"/>
                        </a:lnTo>
                        <a:lnTo>
                          <a:pt x="109" y="164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04" name="Freeform 56"/>
                  <p:cNvSpPr>
                    <a:spLocks/>
                  </p:cNvSpPr>
                  <p:nvPr/>
                </p:nvSpPr>
                <p:spPr bwMode="auto">
                  <a:xfrm>
                    <a:off x="1621" y="2662"/>
                    <a:ext cx="65" cy="174"/>
                  </a:xfrm>
                  <a:custGeom>
                    <a:avLst/>
                    <a:gdLst>
                      <a:gd name="T0" fmla="*/ 0 w 65"/>
                      <a:gd name="T1" fmla="*/ 0 h 174"/>
                      <a:gd name="T2" fmla="*/ 64 w 65"/>
                      <a:gd name="T3" fmla="*/ 0 h 174"/>
                      <a:gd name="T4" fmla="*/ 64 w 65"/>
                      <a:gd name="T5" fmla="*/ 173 h 174"/>
                      <a:gd name="T6" fmla="*/ 0 w 65"/>
                      <a:gd name="T7" fmla="*/ 173 h 174"/>
                      <a:gd name="T8" fmla="*/ 0 w 65"/>
                      <a:gd name="T9" fmla="*/ 0 h 1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174"/>
                      <a:gd name="T17" fmla="*/ 65 w 65"/>
                      <a:gd name="T18" fmla="*/ 174 h 1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174">
                        <a:moveTo>
                          <a:pt x="0" y="0"/>
                        </a:moveTo>
                        <a:lnTo>
                          <a:pt x="64" y="0"/>
                        </a:lnTo>
                        <a:lnTo>
                          <a:pt x="64" y="173"/>
                        </a:lnTo>
                        <a:lnTo>
                          <a:pt x="0" y="173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05" name="Freeform 57"/>
                  <p:cNvSpPr>
                    <a:spLocks/>
                  </p:cNvSpPr>
                  <p:nvPr/>
                </p:nvSpPr>
                <p:spPr bwMode="auto">
                  <a:xfrm>
                    <a:off x="1685" y="2662"/>
                    <a:ext cx="193" cy="320"/>
                  </a:xfrm>
                  <a:custGeom>
                    <a:avLst/>
                    <a:gdLst>
                      <a:gd name="T0" fmla="*/ 0 w 193"/>
                      <a:gd name="T1" fmla="*/ 0 h 320"/>
                      <a:gd name="T2" fmla="*/ 0 w 193"/>
                      <a:gd name="T3" fmla="*/ 173 h 320"/>
                      <a:gd name="T4" fmla="*/ 192 w 193"/>
                      <a:gd name="T5" fmla="*/ 319 h 320"/>
                      <a:gd name="T6" fmla="*/ 192 w 193"/>
                      <a:gd name="T7" fmla="*/ 146 h 320"/>
                      <a:gd name="T8" fmla="*/ 0 w 193"/>
                      <a:gd name="T9" fmla="*/ 0 h 3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3"/>
                      <a:gd name="T16" fmla="*/ 0 h 320"/>
                      <a:gd name="T17" fmla="*/ 193 w 193"/>
                      <a:gd name="T18" fmla="*/ 320 h 3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3" h="320">
                        <a:moveTo>
                          <a:pt x="0" y="0"/>
                        </a:moveTo>
                        <a:lnTo>
                          <a:pt x="0" y="173"/>
                        </a:lnTo>
                        <a:lnTo>
                          <a:pt x="192" y="319"/>
                        </a:lnTo>
                        <a:lnTo>
                          <a:pt x="192" y="146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06" name="Freeform 58"/>
                  <p:cNvSpPr>
                    <a:spLocks/>
                  </p:cNvSpPr>
                  <p:nvPr/>
                </p:nvSpPr>
                <p:spPr bwMode="auto">
                  <a:xfrm>
                    <a:off x="1877" y="2808"/>
                    <a:ext cx="211" cy="174"/>
                  </a:xfrm>
                  <a:custGeom>
                    <a:avLst/>
                    <a:gdLst>
                      <a:gd name="T0" fmla="*/ 0 w 211"/>
                      <a:gd name="T1" fmla="*/ 0 h 174"/>
                      <a:gd name="T2" fmla="*/ 0 w 211"/>
                      <a:gd name="T3" fmla="*/ 173 h 174"/>
                      <a:gd name="T4" fmla="*/ 210 w 211"/>
                      <a:gd name="T5" fmla="*/ 173 h 174"/>
                      <a:gd name="T6" fmla="*/ 210 w 211"/>
                      <a:gd name="T7" fmla="*/ 0 h 174"/>
                      <a:gd name="T8" fmla="*/ 0 w 211"/>
                      <a:gd name="T9" fmla="*/ 0 h 1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74"/>
                      <a:gd name="T17" fmla="*/ 211 w 211"/>
                      <a:gd name="T18" fmla="*/ 174 h 1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74">
                        <a:moveTo>
                          <a:pt x="0" y="0"/>
                        </a:moveTo>
                        <a:lnTo>
                          <a:pt x="0" y="173"/>
                        </a:lnTo>
                        <a:lnTo>
                          <a:pt x="210" y="173"/>
                        </a:lnTo>
                        <a:lnTo>
                          <a:pt x="210" y="0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07" name="Freeform 59"/>
                  <p:cNvSpPr>
                    <a:spLocks/>
                  </p:cNvSpPr>
                  <p:nvPr/>
                </p:nvSpPr>
                <p:spPr bwMode="auto">
                  <a:xfrm>
                    <a:off x="2087" y="2844"/>
                    <a:ext cx="256" cy="293"/>
                  </a:xfrm>
                  <a:custGeom>
                    <a:avLst/>
                    <a:gdLst>
                      <a:gd name="T0" fmla="*/ 0 w 256"/>
                      <a:gd name="T1" fmla="*/ 0 h 293"/>
                      <a:gd name="T2" fmla="*/ 255 w 256"/>
                      <a:gd name="T3" fmla="*/ 119 h 293"/>
                      <a:gd name="T4" fmla="*/ 255 w 256"/>
                      <a:gd name="T5" fmla="*/ 292 h 293"/>
                      <a:gd name="T6" fmla="*/ 0 w 256"/>
                      <a:gd name="T7" fmla="*/ 173 h 293"/>
                      <a:gd name="T8" fmla="*/ 0 w 256"/>
                      <a:gd name="T9" fmla="*/ 0 h 2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6"/>
                      <a:gd name="T16" fmla="*/ 0 h 293"/>
                      <a:gd name="T17" fmla="*/ 256 w 256"/>
                      <a:gd name="T18" fmla="*/ 293 h 2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6" h="293">
                        <a:moveTo>
                          <a:pt x="0" y="0"/>
                        </a:moveTo>
                        <a:lnTo>
                          <a:pt x="255" y="119"/>
                        </a:lnTo>
                        <a:lnTo>
                          <a:pt x="255" y="292"/>
                        </a:lnTo>
                        <a:lnTo>
                          <a:pt x="0" y="173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08" name="Freeform 60"/>
                  <p:cNvSpPr>
                    <a:spLocks/>
                  </p:cNvSpPr>
                  <p:nvPr/>
                </p:nvSpPr>
                <p:spPr bwMode="auto">
                  <a:xfrm>
                    <a:off x="2342" y="2963"/>
                    <a:ext cx="202" cy="174"/>
                  </a:xfrm>
                  <a:custGeom>
                    <a:avLst/>
                    <a:gdLst>
                      <a:gd name="T0" fmla="*/ 0 w 202"/>
                      <a:gd name="T1" fmla="*/ 0 h 174"/>
                      <a:gd name="T2" fmla="*/ 201 w 202"/>
                      <a:gd name="T3" fmla="*/ 0 h 174"/>
                      <a:gd name="T4" fmla="*/ 201 w 202"/>
                      <a:gd name="T5" fmla="*/ 173 h 174"/>
                      <a:gd name="T6" fmla="*/ 0 w 202"/>
                      <a:gd name="T7" fmla="*/ 173 h 174"/>
                      <a:gd name="T8" fmla="*/ 0 w 202"/>
                      <a:gd name="T9" fmla="*/ 0 h 1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2"/>
                      <a:gd name="T16" fmla="*/ 0 h 174"/>
                      <a:gd name="T17" fmla="*/ 202 w 202"/>
                      <a:gd name="T18" fmla="*/ 174 h 1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2" h="174">
                        <a:moveTo>
                          <a:pt x="0" y="0"/>
                        </a:moveTo>
                        <a:lnTo>
                          <a:pt x="201" y="0"/>
                        </a:lnTo>
                        <a:lnTo>
                          <a:pt x="201" y="173"/>
                        </a:lnTo>
                        <a:lnTo>
                          <a:pt x="0" y="173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09" name="Freeform 61"/>
                  <p:cNvSpPr>
                    <a:spLocks/>
                  </p:cNvSpPr>
                  <p:nvPr/>
                </p:nvSpPr>
                <p:spPr bwMode="auto">
                  <a:xfrm>
                    <a:off x="2543" y="2890"/>
                    <a:ext cx="92" cy="174"/>
                  </a:xfrm>
                  <a:custGeom>
                    <a:avLst/>
                    <a:gdLst>
                      <a:gd name="T0" fmla="*/ 0 w 92"/>
                      <a:gd name="T1" fmla="*/ 0 h 174"/>
                      <a:gd name="T2" fmla="*/ 0 w 92"/>
                      <a:gd name="T3" fmla="*/ 173 h 174"/>
                      <a:gd name="T4" fmla="*/ 91 w 92"/>
                      <a:gd name="T5" fmla="*/ 173 h 174"/>
                      <a:gd name="T6" fmla="*/ 91 w 92"/>
                      <a:gd name="T7" fmla="*/ 0 h 174"/>
                      <a:gd name="T8" fmla="*/ 0 w 92"/>
                      <a:gd name="T9" fmla="*/ 0 h 1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2"/>
                      <a:gd name="T16" fmla="*/ 0 h 174"/>
                      <a:gd name="T17" fmla="*/ 92 w 92"/>
                      <a:gd name="T18" fmla="*/ 174 h 1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2" h="174">
                        <a:moveTo>
                          <a:pt x="0" y="0"/>
                        </a:moveTo>
                        <a:lnTo>
                          <a:pt x="0" y="173"/>
                        </a:lnTo>
                        <a:lnTo>
                          <a:pt x="91" y="173"/>
                        </a:lnTo>
                        <a:lnTo>
                          <a:pt x="91" y="0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10" name="Freeform 62"/>
                  <p:cNvSpPr>
                    <a:spLocks/>
                  </p:cNvSpPr>
                  <p:nvPr/>
                </p:nvSpPr>
                <p:spPr bwMode="auto">
                  <a:xfrm>
                    <a:off x="2634" y="2890"/>
                    <a:ext cx="147" cy="302"/>
                  </a:xfrm>
                  <a:custGeom>
                    <a:avLst/>
                    <a:gdLst>
                      <a:gd name="T0" fmla="*/ 0 w 147"/>
                      <a:gd name="T1" fmla="*/ 0 h 302"/>
                      <a:gd name="T2" fmla="*/ 146 w 147"/>
                      <a:gd name="T3" fmla="*/ 128 h 302"/>
                      <a:gd name="T4" fmla="*/ 146 w 147"/>
                      <a:gd name="T5" fmla="*/ 301 h 302"/>
                      <a:gd name="T6" fmla="*/ 0 w 147"/>
                      <a:gd name="T7" fmla="*/ 173 h 302"/>
                      <a:gd name="T8" fmla="*/ 0 w 147"/>
                      <a:gd name="T9" fmla="*/ 0 h 3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"/>
                      <a:gd name="T16" fmla="*/ 0 h 302"/>
                      <a:gd name="T17" fmla="*/ 147 w 147"/>
                      <a:gd name="T18" fmla="*/ 302 h 3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" h="302">
                        <a:moveTo>
                          <a:pt x="0" y="0"/>
                        </a:moveTo>
                        <a:lnTo>
                          <a:pt x="146" y="128"/>
                        </a:lnTo>
                        <a:lnTo>
                          <a:pt x="146" y="301"/>
                        </a:lnTo>
                        <a:lnTo>
                          <a:pt x="0" y="173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11" name="Freeform 63"/>
                  <p:cNvSpPr>
                    <a:spLocks/>
                  </p:cNvSpPr>
                  <p:nvPr/>
                </p:nvSpPr>
                <p:spPr bwMode="auto">
                  <a:xfrm>
                    <a:off x="2780" y="3018"/>
                    <a:ext cx="65" cy="302"/>
                  </a:xfrm>
                  <a:custGeom>
                    <a:avLst/>
                    <a:gdLst>
                      <a:gd name="T0" fmla="*/ 0 w 65"/>
                      <a:gd name="T1" fmla="*/ 0 h 302"/>
                      <a:gd name="T2" fmla="*/ 64 w 65"/>
                      <a:gd name="T3" fmla="*/ 119 h 302"/>
                      <a:gd name="T4" fmla="*/ 64 w 65"/>
                      <a:gd name="T5" fmla="*/ 301 h 302"/>
                      <a:gd name="T6" fmla="*/ 0 w 65"/>
                      <a:gd name="T7" fmla="*/ 173 h 302"/>
                      <a:gd name="T8" fmla="*/ 0 w 65"/>
                      <a:gd name="T9" fmla="*/ 0 h 3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302"/>
                      <a:gd name="T17" fmla="*/ 65 w 65"/>
                      <a:gd name="T18" fmla="*/ 302 h 3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302">
                        <a:moveTo>
                          <a:pt x="0" y="0"/>
                        </a:moveTo>
                        <a:lnTo>
                          <a:pt x="64" y="119"/>
                        </a:lnTo>
                        <a:lnTo>
                          <a:pt x="64" y="301"/>
                        </a:lnTo>
                        <a:lnTo>
                          <a:pt x="0" y="173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12" name="Freeform 64"/>
                  <p:cNvSpPr>
                    <a:spLocks/>
                  </p:cNvSpPr>
                  <p:nvPr/>
                </p:nvSpPr>
                <p:spPr bwMode="auto">
                  <a:xfrm>
                    <a:off x="2844" y="3136"/>
                    <a:ext cx="83" cy="220"/>
                  </a:xfrm>
                  <a:custGeom>
                    <a:avLst/>
                    <a:gdLst>
                      <a:gd name="T0" fmla="*/ 0 w 83"/>
                      <a:gd name="T1" fmla="*/ 0 h 220"/>
                      <a:gd name="T2" fmla="*/ 82 w 83"/>
                      <a:gd name="T3" fmla="*/ 46 h 220"/>
                      <a:gd name="T4" fmla="*/ 82 w 83"/>
                      <a:gd name="T5" fmla="*/ 219 h 220"/>
                      <a:gd name="T6" fmla="*/ 0 w 83"/>
                      <a:gd name="T7" fmla="*/ 173 h 220"/>
                      <a:gd name="T8" fmla="*/ 0 w 83"/>
                      <a:gd name="T9" fmla="*/ 0 h 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"/>
                      <a:gd name="T16" fmla="*/ 0 h 220"/>
                      <a:gd name="T17" fmla="*/ 83 w 83"/>
                      <a:gd name="T18" fmla="*/ 220 h 2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" h="220">
                        <a:moveTo>
                          <a:pt x="0" y="0"/>
                        </a:moveTo>
                        <a:lnTo>
                          <a:pt x="82" y="46"/>
                        </a:lnTo>
                        <a:lnTo>
                          <a:pt x="82" y="219"/>
                        </a:lnTo>
                        <a:lnTo>
                          <a:pt x="0" y="173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13" name="Freeform 65"/>
                  <p:cNvSpPr>
                    <a:spLocks/>
                  </p:cNvSpPr>
                  <p:nvPr/>
                </p:nvSpPr>
                <p:spPr bwMode="auto">
                  <a:xfrm>
                    <a:off x="2926" y="3127"/>
                    <a:ext cx="47" cy="229"/>
                  </a:xfrm>
                  <a:custGeom>
                    <a:avLst/>
                    <a:gdLst>
                      <a:gd name="T0" fmla="*/ 46 w 47"/>
                      <a:gd name="T1" fmla="*/ 0 h 229"/>
                      <a:gd name="T2" fmla="*/ 0 w 47"/>
                      <a:gd name="T3" fmla="*/ 55 h 229"/>
                      <a:gd name="T4" fmla="*/ 0 w 47"/>
                      <a:gd name="T5" fmla="*/ 228 h 229"/>
                      <a:gd name="T6" fmla="*/ 46 w 47"/>
                      <a:gd name="T7" fmla="*/ 173 h 229"/>
                      <a:gd name="T8" fmla="*/ 46 w 47"/>
                      <a:gd name="T9" fmla="*/ 0 h 2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7"/>
                      <a:gd name="T16" fmla="*/ 0 h 229"/>
                      <a:gd name="T17" fmla="*/ 47 w 47"/>
                      <a:gd name="T18" fmla="*/ 229 h 2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7" h="229">
                        <a:moveTo>
                          <a:pt x="46" y="0"/>
                        </a:moveTo>
                        <a:lnTo>
                          <a:pt x="0" y="55"/>
                        </a:lnTo>
                        <a:lnTo>
                          <a:pt x="0" y="228"/>
                        </a:lnTo>
                        <a:lnTo>
                          <a:pt x="46" y="173"/>
                        </a:lnTo>
                        <a:lnTo>
                          <a:pt x="46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14" name="Freeform 66"/>
                  <p:cNvSpPr>
                    <a:spLocks/>
                  </p:cNvSpPr>
                  <p:nvPr/>
                </p:nvSpPr>
                <p:spPr bwMode="auto">
                  <a:xfrm>
                    <a:off x="2972" y="3127"/>
                    <a:ext cx="101" cy="202"/>
                  </a:xfrm>
                  <a:custGeom>
                    <a:avLst/>
                    <a:gdLst>
                      <a:gd name="T0" fmla="*/ 0 w 101"/>
                      <a:gd name="T1" fmla="*/ 0 h 202"/>
                      <a:gd name="T2" fmla="*/ 100 w 101"/>
                      <a:gd name="T3" fmla="*/ 27 h 202"/>
                      <a:gd name="T4" fmla="*/ 100 w 101"/>
                      <a:gd name="T5" fmla="*/ 201 h 202"/>
                      <a:gd name="T6" fmla="*/ 0 w 101"/>
                      <a:gd name="T7" fmla="*/ 174 h 202"/>
                      <a:gd name="T8" fmla="*/ 0 w 101"/>
                      <a:gd name="T9" fmla="*/ 0 h 2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1"/>
                      <a:gd name="T16" fmla="*/ 0 h 202"/>
                      <a:gd name="T17" fmla="*/ 101 w 101"/>
                      <a:gd name="T18" fmla="*/ 202 h 2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1" h="202">
                        <a:moveTo>
                          <a:pt x="0" y="0"/>
                        </a:moveTo>
                        <a:lnTo>
                          <a:pt x="100" y="27"/>
                        </a:lnTo>
                        <a:lnTo>
                          <a:pt x="100" y="201"/>
                        </a:lnTo>
                        <a:lnTo>
                          <a:pt x="0" y="174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15" name="Freeform 67"/>
                  <p:cNvSpPr>
                    <a:spLocks/>
                  </p:cNvSpPr>
                  <p:nvPr/>
                </p:nvSpPr>
                <p:spPr bwMode="auto">
                  <a:xfrm>
                    <a:off x="3191" y="3355"/>
                    <a:ext cx="183" cy="248"/>
                  </a:xfrm>
                  <a:custGeom>
                    <a:avLst/>
                    <a:gdLst>
                      <a:gd name="T0" fmla="*/ 0 w 183"/>
                      <a:gd name="T1" fmla="*/ 0 h 248"/>
                      <a:gd name="T2" fmla="*/ 182 w 183"/>
                      <a:gd name="T3" fmla="*/ 64 h 248"/>
                      <a:gd name="T4" fmla="*/ 182 w 183"/>
                      <a:gd name="T5" fmla="*/ 247 h 248"/>
                      <a:gd name="T6" fmla="*/ 0 w 183"/>
                      <a:gd name="T7" fmla="*/ 183 h 248"/>
                      <a:gd name="T8" fmla="*/ 0 w 183"/>
                      <a:gd name="T9" fmla="*/ 0 h 2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3"/>
                      <a:gd name="T16" fmla="*/ 0 h 248"/>
                      <a:gd name="T17" fmla="*/ 183 w 183"/>
                      <a:gd name="T18" fmla="*/ 248 h 2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3" h="248">
                        <a:moveTo>
                          <a:pt x="0" y="0"/>
                        </a:moveTo>
                        <a:lnTo>
                          <a:pt x="182" y="64"/>
                        </a:lnTo>
                        <a:lnTo>
                          <a:pt x="182" y="247"/>
                        </a:lnTo>
                        <a:lnTo>
                          <a:pt x="0" y="183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16" name="Freeform 68"/>
                  <p:cNvSpPr>
                    <a:spLocks/>
                  </p:cNvSpPr>
                  <p:nvPr/>
                </p:nvSpPr>
                <p:spPr bwMode="auto">
                  <a:xfrm>
                    <a:off x="3072" y="3155"/>
                    <a:ext cx="120" cy="384"/>
                  </a:xfrm>
                  <a:custGeom>
                    <a:avLst/>
                    <a:gdLst>
                      <a:gd name="T0" fmla="*/ 0 w 120"/>
                      <a:gd name="T1" fmla="*/ 0 h 384"/>
                      <a:gd name="T2" fmla="*/ 119 w 120"/>
                      <a:gd name="T3" fmla="*/ 210 h 384"/>
                      <a:gd name="T4" fmla="*/ 119 w 120"/>
                      <a:gd name="T5" fmla="*/ 383 h 384"/>
                      <a:gd name="T6" fmla="*/ 0 w 120"/>
                      <a:gd name="T7" fmla="*/ 182 h 384"/>
                      <a:gd name="T8" fmla="*/ 0 w 120"/>
                      <a:gd name="T9" fmla="*/ 0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384"/>
                      <a:gd name="T17" fmla="*/ 120 w 120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384">
                        <a:moveTo>
                          <a:pt x="0" y="0"/>
                        </a:moveTo>
                        <a:lnTo>
                          <a:pt x="119" y="210"/>
                        </a:lnTo>
                        <a:lnTo>
                          <a:pt x="119" y="383"/>
                        </a:lnTo>
                        <a:lnTo>
                          <a:pt x="0" y="182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17" name="Freeform 69"/>
                  <p:cNvSpPr>
                    <a:spLocks/>
                  </p:cNvSpPr>
                  <p:nvPr/>
                </p:nvSpPr>
                <p:spPr bwMode="auto">
                  <a:xfrm>
                    <a:off x="1311" y="1311"/>
                    <a:ext cx="47" cy="293"/>
                  </a:xfrm>
                  <a:custGeom>
                    <a:avLst/>
                    <a:gdLst>
                      <a:gd name="T0" fmla="*/ 0 w 47"/>
                      <a:gd name="T1" fmla="*/ 0 h 293"/>
                      <a:gd name="T2" fmla="*/ 46 w 47"/>
                      <a:gd name="T3" fmla="*/ 183 h 293"/>
                      <a:gd name="T4" fmla="*/ 28 w 47"/>
                      <a:gd name="T5" fmla="*/ 292 h 293"/>
                      <a:gd name="T6" fmla="*/ 0 w 47"/>
                      <a:gd name="T7" fmla="*/ 183 h 293"/>
                      <a:gd name="T8" fmla="*/ 0 w 47"/>
                      <a:gd name="T9" fmla="*/ 0 h 2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7"/>
                      <a:gd name="T16" fmla="*/ 0 h 293"/>
                      <a:gd name="T17" fmla="*/ 47 w 47"/>
                      <a:gd name="T18" fmla="*/ 293 h 2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7" h="293">
                        <a:moveTo>
                          <a:pt x="0" y="0"/>
                        </a:moveTo>
                        <a:lnTo>
                          <a:pt x="46" y="183"/>
                        </a:lnTo>
                        <a:lnTo>
                          <a:pt x="28" y="292"/>
                        </a:lnTo>
                        <a:lnTo>
                          <a:pt x="0" y="183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18" name="Freeform 70"/>
                  <p:cNvSpPr>
                    <a:spLocks/>
                  </p:cNvSpPr>
                  <p:nvPr/>
                </p:nvSpPr>
                <p:spPr bwMode="auto">
                  <a:xfrm>
                    <a:off x="1311" y="2060"/>
                    <a:ext cx="65" cy="247"/>
                  </a:xfrm>
                  <a:custGeom>
                    <a:avLst/>
                    <a:gdLst>
                      <a:gd name="T0" fmla="*/ 0 w 65"/>
                      <a:gd name="T1" fmla="*/ 0 h 247"/>
                      <a:gd name="T2" fmla="*/ 64 w 65"/>
                      <a:gd name="T3" fmla="*/ 91 h 247"/>
                      <a:gd name="T4" fmla="*/ 46 w 65"/>
                      <a:gd name="T5" fmla="*/ 155 h 247"/>
                      <a:gd name="T6" fmla="*/ 46 w 65"/>
                      <a:gd name="T7" fmla="*/ 246 h 247"/>
                      <a:gd name="T8" fmla="*/ 0 w 65"/>
                      <a:gd name="T9" fmla="*/ 173 h 247"/>
                      <a:gd name="T10" fmla="*/ 0 w 65"/>
                      <a:gd name="T11" fmla="*/ 0 h 24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5"/>
                      <a:gd name="T19" fmla="*/ 0 h 247"/>
                      <a:gd name="T20" fmla="*/ 65 w 65"/>
                      <a:gd name="T21" fmla="*/ 247 h 24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5" h="247">
                        <a:moveTo>
                          <a:pt x="0" y="0"/>
                        </a:moveTo>
                        <a:lnTo>
                          <a:pt x="64" y="91"/>
                        </a:lnTo>
                        <a:lnTo>
                          <a:pt x="46" y="155"/>
                        </a:lnTo>
                        <a:lnTo>
                          <a:pt x="46" y="246"/>
                        </a:lnTo>
                        <a:lnTo>
                          <a:pt x="0" y="173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94" name="Group 71"/>
                <p:cNvGrpSpPr>
                  <a:grpSpLocks/>
                </p:cNvGrpSpPr>
                <p:nvPr/>
              </p:nvGrpSpPr>
              <p:grpSpPr bwMode="auto">
                <a:xfrm>
                  <a:off x="3729" y="1284"/>
                  <a:ext cx="768" cy="694"/>
                  <a:chOff x="3729" y="1284"/>
                  <a:chExt cx="768" cy="694"/>
                </a:xfrm>
              </p:grpSpPr>
              <p:sp>
                <p:nvSpPr>
                  <p:cNvPr id="24695" name="Freeform 72"/>
                  <p:cNvSpPr>
                    <a:spLocks/>
                  </p:cNvSpPr>
                  <p:nvPr/>
                </p:nvSpPr>
                <p:spPr bwMode="auto">
                  <a:xfrm>
                    <a:off x="4140" y="1503"/>
                    <a:ext cx="247" cy="211"/>
                  </a:xfrm>
                  <a:custGeom>
                    <a:avLst/>
                    <a:gdLst>
                      <a:gd name="T0" fmla="*/ 0 w 247"/>
                      <a:gd name="T1" fmla="*/ 27 h 211"/>
                      <a:gd name="T2" fmla="*/ 246 w 247"/>
                      <a:gd name="T3" fmla="*/ 0 h 211"/>
                      <a:gd name="T4" fmla="*/ 246 w 247"/>
                      <a:gd name="T5" fmla="*/ 173 h 211"/>
                      <a:gd name="T6" fmla="*/ 0 w 247"/>
                      <a:gd name="T7" fmla="*/ 210 h 211"/>
                      <a:gd name="T8" fmla="*/ 0 w 247"/>
                      <a:gd name="T9" fmla="*/ 27 h 2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211"/>
                      <a:gd name="T17" fmla="*/ 247 w 247"/>
                      <a:gd name="T18" fmla="*/ 211 h 2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211">
                        <a:moveTo>
                          <a:pt x="0" y="27"/>
                        </a:moveTo>
                        <a:lnTo>
                          <a:pt x="246" y="0"/>
                        </a:lnTo>
                        <a:lnTo>
                          <a:pt x="246" y="173"/>
                        </a:lnTo>
                        <a:lnTo>
                          <a:pt x="0" y="210"/>
                        </a:lnTo>
                        <a:lnTo>
                          <a:pt x="0" y="27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96" name="Freeform 73"/>
                  <p:cNvSpPr>
                    <a:spLocks/>
                  </p:cNvSpPr>
                  <p:nvPr/>
                </p:nvSpPr>
                <p:spPr bwMode="auto">
                  <a:xfrm>
                    <a:off x="4067" y="1530"/>
                    <a:ext cx="92" cy="266"/>
                  </a:xfrm>
                  <a:custGeom>
                    <a:avLst/>
                    <a:gdLst>
                      <a:gd name="T0" fmla="*/ 91 w 92"/>
                      <a:gd name="T1" fmla="*/ 0 h 266"/>
                      <a:gd name="T2" fmla="*/ 91 w 92"/>
                      <a:gd name="T3" fmla="*/ 174 h 266"/>
                      <a:gd name="T4" fmla="*/ 0 w 92"/>
                      <a:gd name="T5" fmla="*/ 265 h 266"/>
                      <a:gd name="T6" fmla="*/ 0 w 92"/>
                      <a:gd name="T7" fmla="*/ 91 h 266"/>
                      <a:gd name="T8" fmla="*/ 91 w 92"/>
                      <a:gd name="T9" fmla="*/ 0 h 2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2"/>
                      <a:gd name="T16" fmla="*/ 0 h 266"/>
                      <a:gd name="T17" fmla="*/ 92 w 92"/>
                      <a:gd name="T18" fmla="*/ 266 h 2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2" h="266">
                        <a:moveTo>
                          <a:pt x="91" y="0"/>
                        </a:moveTo>
                        <a:lnTo>
                          <a:pt x="91" y="174"/>
                        </a:lnTo>
                        <a:lnTo>
                          <a:pt x="0" y="265"/>
                        </a:lnTo>
                        <a:lnTo>
                          <a:pt x="0" y="91"/>
                        </a:lnTo>
                        <a:lnTo>
                          <a:pt x="91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97" name="Freeform 74"/>
                  <p:cNvSpPr>
                    <a:spLocks/>
                  </p:cNvSpPr>
                  <p:nvPr/>
                </p:nvSpPr>
                <p:spPr bwMode="auto">
                  <a:xfrm>
                    <a:off x="3729" y="1284"/>
                    <a:ext cx="138" cy="183"/>
                  </a:xfrm>
                  <a:custGeom>
                    <a:avLst/>
                    <a:gdLst>
                      <a:gd name="T0" fmla="*/ 137 w 138"/>
                      <a:gd name="T1" fmla="*/ 0 h 183"/>
                      <a:gd name="T2" fmla="*/ 18 w 138"/>
                      <a:gd name="T3" fmla="*/ 109 h 183"/>
                      <a:gd name="T4" fmla="*/ 0 w 138"/>
                      <a:gd name="T5" fmla="*/ 173 h 183"/>
                      <a:gd name="T6" fmla="*/ 110 w 138"/>
                      <a:gd name="T7" fmla="*/ 137 h 183"/>
                      <a:gd name="T8" fmla="*/ 137 w 138"/>
                      <a:gd name="T9" fmla="*/ 182 h 183"/>
                      <a:gd name="T10" fmla="*/ 137 w 138"/>
                      <a:gd name="T11" fmla="*/ 0 h 18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8"/>
                      <a:gd name="T19" fmla="*/ 0 h 183"/>
                      <a:gd name="T20" fmla="*/ 138 w 138"/>
                      <a:gd name="T21" fmla="*/ 183 h 18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8" h="183">
                        <a:moveTo>
                          <a:pt x="137" y="0"/>
                        </a:moveTo>
                        <a:lnTo>
                          <a:pt x="18" y="109"/>
                        </a:lnTo>
                        <a:lnTo>
                          <a:pt x="0" y="173"/>
                        </a:lnTo>
                        <a:lnTo>
                          <a:pt x="110" y="137"/>
                        </a:lnTo>
                        <a:lnTo>
                          <a:pt x="137" y="182"/>
                        </a:lnTo>
                        <a:lnTo>
                          <a:pt x="137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98" name="Freeform 75"/>
                  <p:cNvSpPr>
                    <a:spLocks/>
                  </p:cNvSpPr>
                  <p:nvPr/>
                </p:nvSpPr>
                <p:spPr bwMode="auto">
                  <a:xfrm>
                    <a:off x="4021" y="1384"/>
                    <a:ext cx="74" cy="93"/>
                  </a:xfrm>
                  <a:custGeom>
                    <a:avLst/>
                    <a:gdLst>
                      <a:gd name="T0" fmla="*/ 73 w 74"/>
                      <a:gd name="T1" fmla="*/ 0 h 93"/>
                      <a:gd name="T2" fmla="*/ 0 w 74"/>
                      <a:gd name="T3" fmla="*/ 64 h 93"/>
                      <a:gd name="T4" fmla="*/ 73 w 74"/>
                      <a:gd name="T5" fmla="*/ 92 h 93"/>
                      <a:gd name="T6" fmla="*/ 73 w 74"/>
                      <a:gd name="T7" fmla="*/ 0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93"/>
                      <a:gd name="T14" fmla="*/ 74 w 74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93">
                        <a:moveTo>
                          <a:pt x="73" y="0"/>
                        </a:moveTo>
                        <a:lnTo>
                          <a:pt x="0" y="64"/>
                        </a:lnTo>
                        <a:lnTo>
                          <a:pt x="73" y="92"/>
                        </a:lnTo>
                        <a:lnTo>
                          <a:pt x="7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99" name="Freeform 76"/>
                  <p:cNvSpPr>
                    <a:spLocks/>
                  </p:cNvSpPr>
                  <p:nvPr/>
                </p:nvSpPr>
                <p:spPr bwMode="auto">
                  <a:xfrm>
                    <a:off x="4094" y="1631"/>
                    <a:ext cx="56" cy="256"/>
                  </a:xfrm>
                  <a:custGeom>
                    <a:avLst/>
                    <a:gdLst>
                      <a:gd name="T0" fmla="*/ 55 w 56"/>
                      <a:gd name="T1" fmla="*/ 0 h 256"/>
                      <a:gd name="T2" fmla="*/ 0 w 56"/>
                      <a:gd name="T3" fmla="*/ 73 h 256"/>
                      <a:gd name="T4" fmla="*/ 0 w 56"/>
                      <a:gd name="T5" fmla="*/ 255 h 256"/>
                      <a:gd name="T6" fmla="*/ 55 w 56"/>
                      <a:gd name="T7" fmla="*/ 182 h 256"/>
                      <a:gd name="T8" fmla="*/ 55 w 5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256"/>
                      <a:gd name="T17" fmla="*/ 56 w 5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256">
                        <a:moveTo>
                          <a:pt x="55" y="0"/>
                        </a:moveTo>
                        <a:lnTo>
                          <a:pt x="0" y="73"/>
                        </a:lnTo>
                        <a:lnTo>
                          <a:pt x="0" y="255"/>
                        </a:lnTo>
                        <a:lnTo>
                          <a:pt x="55" y="182"/>
                        </a:lnTo>
                        <a:lnTo>
                          <a:pt x="5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00" name="Freeform 77"/>
                  <p:cNvSpPr>
                    <a:spLocks/>
                  </p:cNvSpPr>
                  <p:nvPr/>
                </p:nvSpPr>
                <p:spPr bwMode="auto">
                  <a:xfrm>
                    <a:off x="4076" y="1713"/>
                    <a:ext cx="19" cy="211"/>
                  </a:xfrm>
                  <a:custGeom>
                    <a:avLst/>
                    <a:gdLst>
                      <a:gd name="T0" fmla="*/ 18 w 19"/>
                      <a:gd name="T1" fmla="*/ 0 h 211"/>
                      <a:gd name="T2" fmla="*/ 18 w 19"/>
                      <a:gd name="T3" fmla="*/ 164 h 211"/>
                      <a:gd name="T4" fmla="*/ 9 w 19"/>
                      <a:gd name="T5" fmla="*/ 210 h 211"/>
                      <a:gd name="T6" fmla="*/ 0 w 19"/>
                      <a:gd name="T7" fmla="*/ 164 h 211"/>
                      <a:gd name="T8" fmla="*/ 18 w 19"/>
                      <a:gd name="T9" fmla="*/ 0 h 2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211"/>
                      <a:gd name="T17" fmla="*/ 19 w 19"/>
                      <a:gd name="T18" fmla="*/ 211 h 2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211">
                        <a:moveTo>
                          <a:pt x="18" y="0"/>
                        </a:moveTo>
                        <a:lnTo>
                          <a:pt x="18" y="164"/>
                        </a:lnTo>
                        <a:lnTo>
                          <a:pt x="9" y="210"/>
                        </a:lnTo>
                        <a:lnTo>
                          <a:pt x="0" y="164"/>
                        </a:lnTo>
                        <a:lnTo>
                          <a:pt x="18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01" name="Freeform 78"/>
                  <p:cNvSpPr>
                    <a:spLocks/>
                  </p:cNvSpPr>
                  <p:nvPr/>
                </p:nvSpPr>
                <p:spPr bwMode="auto">
                  <a:xfrm>
                    <a:off x="4386" y="1676"/>
                    <a:ext cx="65" cy="93"/>
                  </a:xfrm>
                  <a:custGeom>
                    <a:avLst/>
                    <a:gdLst>
                      <a:gd name="T0" fmla="*/ 64 w 65"/>
                      <a:gd name="T1" fmla="*/ 0 h 93"/>
                      <a:gd name="T2" fmla="*/ 0 w 65"/>
                      <a:gd name="T3" fmla="*/ 64 h 93"/>
                      <a:gd name="T4" fmla="*/ 18 w 65"/>
                      <a:gd name="T5" fmla="*/ 92 h 93"/>
                      <a:gd name="T6" fmla="*/ 64 w 65"/>
                      <a:gd name="T7" fmla="*/ 64 h 93"/>
                      <a:gd name="T8" fmla="*/ 64 w 65"/>
                      <a:gd name="T9" fmla="*/ 0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93"/>
                      <a:gd name="T17" fmla="*/ 65 w 65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93">
                        <a:moveTo>
                          <a:pt x="64" y="0"/>
                        </a:moveTo>
                        <a:lnTo>
                          <a:pt x="0" y="64"/>
                        </a:lnTo>
                        <a:lnTo>
                          <a:pt x="18" y="92"/>
                        </a:lnTo>
                        <a:lnTo>
                          <a:pt x="64" y="64"/>
                        </a:lnTo>
                        <a:lnTo>
                          <a:pt x="64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02" name="Freeform 79"/>
                  <p:cNvSpPr>
                    <a:spLocks/>
                  </p:cNvSpPr>
                  <p:nvPr/>
                </p:nvSpPr>
                <p:spPr bwMode="auto">
                  <a:xfrm>
                    <a:off x="4423" y="1841"/>
                    <a:ext cx="74" cy="137"/>
                  </a:xfrm>
                  <a:custGeom>
                    <a:avLst/>
                    <a:gdLst>
                      <a:gd name="T0" fmla="*/ 73 w 74"/>
                      <a:gd name="T1" fmla="*/ 0 h 137"/>
                      <a:gd name="T2" fmla="*/ 0 w 74"/>
                      <a:gd name="T3" fmla="*/ 91 h 137"/>
                      <a:gd name="T4" fmla="*/ 0 w 74"/>
                      <a:gd name="T5" fmla="*/ 109 h 137"/>
                      <a:gd name="T6" fmla="*/ 55 w 74"/>
                      <a:gd name="T7" fmla="*/ 136 h 137"/>
                      <a:gd name="T8" fmla="*/ 73 w 74"/>
                      <a:gd name="T9" fmla="*/ 136 h 137"/>
                      <a:gd name="T10" fmla="*/ 73 w 74"/>
                      <a:gd name="T11" fmla="*/ 0 h 13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4"/>
                      <a:gd name="T19" fmla="*/ 0 h 137"/>
                      <a:gd name="T20" fmla="*/ 74 w 74"/>
                      <a:gd name="T21" fmla="*/ 137 h 13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4" h="137">
                        <a:moveTo>
                          <a:pt x="73" y="0"/>
                        </a:moveTo>
                        <a:lnTo>
                          <a:pt x="0" y="91"/>
                        </a:lnTo>
                        <a:lnTo>
                          <a:pt x="0" y="109"/>
                        </a:lnTo>
                        <a:lnTo>
                          <a:pt x="55" y="136"/>
                        </a:lnTo>
                        <a:lnTo>
                          <a:pt x="73" y="136"/>
                        </a:lnTo>
                        <a:lnTo>
                          <a:pt x="7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635" name="Group 80"/>
              <p:cNvGrpSpPr>
                <a:grpSpLocks/>
              </p:cNvGrpSpPr>
              <p:nvPr/>
            </p:nvGrpSpPr>
            <p:grpSpPr bwMode="auto">
              <a:xfrm>
                <a:off x="1311" y="1211"/>
                <a:ext cx="4354" cy="2319"/>
                <a:chOff x="1311" y="1211"/>
                <a:chExt cx="4354" cy="2319"/>
              </a:xfrm>
            </p:grpSpPr>
            <p:grpSp>
              <p:nvGrpSpPr>
                <p:cNvPr id="24636" name="Group 81"/>
                <p:cNvGrpSpPr>
                  <a:grpSpLocks/>
                </p:cNvGrpSpPr>
                <p:nvPr/>
              </p:nvGrpSpPr>
              <p:grpSpPr bwMode="auto">
                <a:xfrm>
                  <a:off x="4642" y="1384"/>
                  <a:ext cx="1023" cy="969"/>
                  <a:chOff x="4642" y="1384"/>
                  <a:chExt cx="1023" cy="969"/>
                </a:xfrm>
              </p:grpSpPr>
              <p:sp>
                <p:nvSpPr>
                  <p:cNvPr id="24678" name="Freeform 82"/>
                  <p:cNvSpPr>
                    <a:spLocks/>
                  </p:cNvSpPr>
                  <p:nvPr/>
                </p:nvSpPr>
                <p:spPr bwMode="auto">
                  <a:xfrm>
                    <a:off x="4642" y="1886"/>
                    <a:ext cx="430" cy="257"/>
                  </a:xfrm>
                  <a:custGeom>
                    <a:avLst/>
                    <a:gdLst>
                      <a:gd name="T0" fmla="*/ 0 w 430"/>
                      <a:gd name="T1" fmla="*/ 46 h 257"/>
                      <a:gd name="T2" fmla="*/ 64 w 430"/>
                      <a:gd name="T3" fmla="*/ 0 h 257"/>
                      <a:gd name="T4" fmla="*/ 64 w 430"/>
                      <a:gd name="T5" fmla="*/ 46 h 257"/>
                      <a:gd name="T6" fmla="*/ 383 w 430"/>
                      <a:gd name="T7" fmla="*/ 46 h 257"/>
                      <a:gd name="T8" fmla="*/ 429 w 430"/>
                      <a:gd name="T9" fmla="*/ 119 h 257"/>
                      <a:gd name="T10" fmla="*/ 402 w 430"/>
                      <a:gd name="T11" fmla="*/ 146 h 257"/>
                      <a:gd name="T12" fmla="*/ 420 w 430"/>
                      <a:gd name="T13" fmla="*/ 210 h 257"/>
                      <a:gd name="T14" fmla="*/ 402 w 430"/>
                      <a:gd name="T15" fmla="*/ 238 h 257"/>
                      <a:gd name="T16" fmla="*/ 329 w 430"/>
                      <a:gd name="T17" fmla="*/ 238 h 257"/>
                      <a:gd name="T18" fmla="*/ 329 w 430"/>
                      <a:gd name="T19" fmla="*/ 256 h 257"/>
                      <a:gd name="T20" fmla="*/ 0 w 430"/>
                      <a:gd name="T21" fmla="*/ 256 h 257"/>
                      <a:gd name="T22" fmla="*/ 0 w 430"/>
                      <a:gd name="T23" fmla="*/ 46 h 25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30"/>
                      <a:gd name="T37" fmla="*/ 0 h 257"/>
                      <a:gd name="T38" fmla="*/ 430 w 430"/>
                      <a:gd name="T39" fmla="*/ 257 h 25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30" h="257">
                        <a:moveTo>
                          <a:pt x="0" y="46"/>
                        </a:moveTo>
                        <a:lnTo>
                          <a:pt x="64" y="0"/>
                        </a:lnTo>
                        <a:lnTo>
                          <a:pt x="64" y="46"/>
                        </a:lnTo>
                        <a:lnTo>
                          <a:pt x="383" y="46"/>
                        </a:lnTo>
                        <a:lnTo>
                          <a:pt x="429" y="119"/>
                        </a:lnTo>
                        <a:lnTo>
                          <a:pt x="402" y="146"/>
                        </a:lnTo>
                        <a:lnTo>
                          <a:pt x="420" y="210"/>
                        </a:lnTo>
                        <a:lnTo>
                          <a:pt x="402" y="238"/>
                        </a:lnTo>
                        <a:lnTo>
                          <a:pt x="329" y="238"/>
                        </a:lnTo>
                        <a:lnTo>
                          <a:pt x="329" y="256"/>
                        </a:lnTo>
                        <a:lnTo>
                          <a:pt x="0" y="256"/>
                        </a:lnTo>
                        <a:lnTo>
                          <a:pt x="0" y="46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79" name="Freeform 83"/>
                  <p:cNvSpPr>
                    <a:spLocks/>
                  </p:cNvSpPr>
                  <p:nvPr/>
                </p:nvSpPr>
                <p:spPr bwMode="auto">
                  <a:xfrm>
                    <a:off x="4706" y="1612"/>
                    <a:ext cx="475" cy="430"/>
                  </a:xfrm>
                  <a:custGeom>
                    <a:avLst/>
                    <a:gdLst>
                      <a:gd name="T0" fmla="*/ 0 w 475"/>
                      <a:gd name="T1" fmla="*/ 274 h 430"/>
                      <a:gd name="T2" fmla="*/ 0 w 475"/>
                      <a:gd name="T3" fmla="*/ 319 h 430"/>
                      <a:gd name="T4" fmla="*/ 310 w 475"/>
                      <a:gd name="T5" fmla="*/ 319 h 430"/>
                      <a:gd name="T6" fmla="*/ 365 w 475"/>
                      <a:gd name="T7" fmla="*/ 392 h 430"/>
                      <a:gd name="T8" fmla="*/ 419 w 475"/>
                      <a:gd name="T9" fmla="*/ 402 h 430"/>
                      <a:gd name="T10" fmla="*/ 419 w 475"/>
                      <a:gd name="T11" fmla="*/ 429 h 430"/>
                      <a:gd name="T12" fmla="*/ 465 w 475"/>
                      <a:gd name="T13" fmla="*/ 392 h 430"/>
                      <a:gd name="T14" fmla="*/ 474 w 475"/>
                      <a:gd name="T15" fmla="*/ 256 h 430"/>
                      <a:gd name="T16" fmla="*/ 474 w 475"/>
                      <a:gd name="T17" fmla="*/ 155 h 430"/>
                      <a:gd name="T18" fmla="*/ 456 w 475"/>
                      <a:gd name="T19" fmla="*/ 137 h 430"/>
                      <a:gd name="T20" fmla="*/ 465 w 475"/>
                      <a:gd name="T21" fmla="*/ 0 h 430"/>
                      <a:gd name="T22" fmla="*/ 365 w 475"/>
                      <a:gd name="T23" fmla="*/ 0 h 430"/>
                      <a:gd name="T24" fmla="*/ 255 w 475"/>
                      <a:gd name="T25" fmla="*/ 110 h 430"/>
                      <a:gd name="T26" fmla="*/ 273 w 475"/>
                      <a:gd name="T27" fmla="*/ 146 h 430"/>
                      <a:gd name="T28" fmla="*/ 210 w 475"/>
                      <a:gd name="T29" fmla="*/ 201 h 430"/>
                      <a:gd name="T30" fmla="*/ 119 w 475"/>
                      <a:gd name="T31" fmla="*/ 183 h 430"/>
                      <a:gd name="T32" fmla="*/ 46 w 475"/>
                      <a:gd name="T33" fmla="*/ 183 h 430"/>
                      <a:gd name="T34" fmla="*/ 27 w 475"/>
                      <a:gd name="T35" fmla="*/ 237 h 430"/>
                      <a:gd name="T36" fmla="*/ 0 w 475"/>
                      <a:gd name="T37" fmla="*/ 274 h 43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75"/>
                      <a:gd name="T58" fmla="*/ 0 h 430"/>
                      <a:gd name="T59" fmla="*/ 475 w 475"/>
                      <a:gd name="T60" fmla="*/ 430 h 43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75" h="430">
                        <a:moveTo>
                          <a:pt x="0" y="274"/>
                        </a:moveTo>
                        <a:lnTo>
                          <a:pt x="0" y="319"/>
                        </a:lnTo>
                        <a:lnTo>
                          <a:pt x="310" y="319"/>
                        </a:lnTo>
                        <a:lnTo>
                          <a:pt x="365" y="392"/>
                        </a:lnTo>
                        <a:lnTo>
                          <a:pt x="419" y="402"/>
                        </a:lnTo>
                        <a:lnTo>
                          <a:pt x="419" y="429"/>
                        </a:lnTo>
                        <a:lnTo>
                          <a:pt x="465" y="392"/>
                        </a:lnTo>
                        <a:lnTo>
                          <a:pt x="474" y="256"/>
                        </a:lnTo>
                        <a:lnTo>
                          <a:pt x="474" y="155"/>
                        </a:lnTo>
                        <a:lnTo>
                          <a:pt x="456" y="137"/>
                        </a:lnTo>
                        <a:lnTo>
                          <a:pt x="465" y="0"/>
                        </a:lnTo>
                        <a:lnTo>
                          <a:pt x="365" y="0"/>
                        </a:lnTo>
                        <a:lnTo>
                          <a:pt x="255" y="110"/>
                        </a:lnTo>
                        <a:lnTo>
                          <a:pt x="273" y="146"/>
                        </a:lnTo>
                        <a:lnTo>
                          <a:pt x="210" y="201"/>
                        </a:lnTo>
                        <a:lnTo>
                          <a:pt x="119" y="183"/>
                        </a:lnTo>
                        <a:lnTo>
                          <a:pt x="46" y="183"/>
                        </a:lnTo>
                        <a:lnTo>
                          <a:pt x="27" y="237"/>
                        </a:lnTo>
                        <a:lnTo>
                          <a:pt x="0" y="274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80" name="Freeform 84"/>
                  <p:cNvSpPr>
                    <a:spLocks/>
                  </p:cNvSpPr>
                  <p:nvPr/>
                </p:nvSpPr>
                <p:spPr bwMode="auto">
                  <a:xfrm>
                    <a:off x="5162" y="1622"/>
                    <a:ext cx="174" cy="210"/>
                  </a:xfrm>
                  <a:custGeom>
                    <a:avLst/>
                    <a:gdLst>
                      <a:gd name="T0" fmla="*/ 9 w 174"/>
                      <a:gd name="T1" fmla="*/ 0 h 210"/>
                      <a:gd name="T2" fmla="*/ 173 w 174"/>
                      <a:gd name="T3" fmla="*/ 0 h 210"/>
                      <a:gd name="T4" fmla="*/ 164 w 174"/>
                      <a:gd name="T5" fmla="*/ 55 h 210"/>
                      <a:gd name="T6" fmla="*/ 137 w 174"/>
                      <a:gd name="T7" fmla="*/ 64 h 210"/>
                      <a:gd name="T8" fmla="*/ 91 w 174"/>
                      <a:gd name="T9" fmla="*/ 209 h 210"/>
                      <a:gd name="T10" fmla="*/ 18 w 174"/>
                      <a:gd name="T11" fmla="*/ 209 h 210"/>
                      <a:gd name="T12" fmla="*/ 18 w 174"/>
                      <a:gd name="T13" fmla="*/ 145 h 210"/>
                      <a:gd name="T14" fmla="*/ 0 w 174"/>
                      <a:gd name="T15" fmla="*/ 127 h 210"/>
                      <a:gd name="T16" fmla="*/ 9 w 174"/>
                      <a:gd name="T17" fmla="*/ 0 h 21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4"/>
                      <a:gd name="T28" fmla="*/ 0 h 210"/>
                      <a:gd name="T29" fmla="*/ 174 w 174"/>
                      <a:gd name="T30" fmla="*/ 210 h 21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4" h="210">
                        <a:moveTo>
                          <a:pt x="9" y="0"/>
                        </a:moveTo>
                        <a:lnTo>
                          <a:pt x="173" y="0"/>
                        </a:lnTo>
                        <a:lnTo>
                          <a:pt x="164" y="55"/>
                        </a:lnTo>
                        <a:lnTo>
                          <a:pt x="137" y="64"/>
                        </a:lnTo>
                        <a:lnTo>
                          <a:pt x="91" y="209"/>
                        </a:lnTo>
                        <a:lnTo>
                          <a:pt x="18" y="209"/>
                        </a:lnTo>
                        <a:lnTo>
                          <a:pt x="18" y="145"/>
                        </a:lnTo>
                        <a:lnTo>
                          <a:pt x="0" y="127"/>
                        </a:lnTo>
                        <a:lnTo>
                          <a:pt x="9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81" name="Freeform 85"/>
                  <p:cNvSpPr>
                    <a:spLocks/>
                  </p:cNvSpPr>
                  <p:nvPr/>
                </p:nvSpPr>
                <p:spPr bwMode="auto">
                  <a:xfrm>
                    <a:off x="5253" y="1539"/>
                    <a:ext cx="138" cy="293"/>
                  </a:xfrm>
                  <a:custGeom>
                    <a:avLst/>
                    <a:gdLst>
                      <a:gd name="T0" fmla="*/ 82 w 138"/>
                      <a:gd name="T1" fmla="*/ 82 h 293"/>
                      <a:gd name="T2" fmla="*/ 137 w 138"/>
                      <a:gd name="T3" fmla="*/ 0 h 293"/>
                      <a:gd name="T4" fmla="*/ 137 w 138"/>
                      <a:gd name="T5" fmla="*/ 274 h 293"/>
                      <a:gd name="T6" fmla="*/ 82 w 138"/>
                      <a:gd name="T7" fmla="*/ 292 h 293"/>
                      <a:gd name="T8" fmla="*/ 0 w 138"/>
                      <a:gd name="T9" fmla="*/ 292 h 293"/>
                      <a:gd name="T10" fmla="*/ 46 w 138"/>
                      <a:gd name="T11" fmla="*/ 146 h 293"/>
                      <a:gd name="T12" fmla="*/ 82 w 138"/>
                      <a:gd name="T13" fmla="*/ 137 h 293"/>
                      <a:gd name="T14" fmla="*/ 82 w 138"/>
                      <a:gd name="T15" fmla="*/ 82 h 29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8"/>
                      <a:gd name="T25" fmla="*/ 0 h 293"/>
                      <a:gd name="T26" fmla="*/ 138 w 138"/>
                      <a:gd name="T27" fmla="*/ 293 h 29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8" h="293">
                        <a:moveTo>
                          <a:pt x="82" y="82"/>
                        </a:moveTo>
                        <a:lnTo>
                          <a:pt x="137" y="0"/>
                        </a:lnTo>
                        <a:lnTo>
                          <a:pt x="137" y="274"/>
                        </a:lnTo>
                        <a:lnTo>
                          <a:pt x="82" y="292"/>
                        </a:lnTo>
                        <a:lnTo>
                          <a:pt x="0" y="292"/>
                        </a:lnTo>
                        <a:lnTo>
                          <a:pt x="46" y="146"/>
                        </a:lnTo>
                        <a:lnTo>
                          <a:pt x="82" y="137"/>
                        </a:lnTo>
                        <a:lnTo>
                          <a:pt x="82" y="82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82" name="Freeform 86"/>
                  <p:cNvSpPr>
                    <a:spLocks/>
                  </p:cNvSpPr>
                  <p:nvPr/>
                </p:nvSpPr>
                <p:spPr bwMode="auto">
                  <a:xfrm>
                    <a:off x="5390" y="1384"/>
                    <a:ext cx="275" cy="421"/>
                  </a:xfrm>
                  <a:custGeom>
                    <a:avLst/>
                    <a:gdLst>
                      <a:gd name="T0" fmla="*/ 0 w 275"/>
                      <a:gd name="T1" fmla="*/ 164 h 421"/>
                      <a:gd name="T2" fmla="*/ 0 w 275"/>
                      <a:gd name="T3" fmla="*/ 420 h 421"/>
                      <a:gd name="T4" fmla="*/ 64 w 275"/>
                      <a:gd name="T5" fmla="*/ 383 h 421"/>
                      <a:gd name="T6" fmla="*/ 64 w 275"/>
                      <a:gd name="T7" fmla="*/ 356 h 421"/>
                      <a:gd name="T8" fmla="*/ 274 w 275"/>
                      <a:gd name="T9" fmla="*/ 201 h 421"/>
                      <a:gd name="T10" fmla="*/ 265 w 275"/>
                      <a:gd name="T11" fmla="*/ 146 h 421"/>
                      <a:gd name="T12" fmla="*/ 228 w 275"/>
                      <a:gd name="T13" fmla="*/ 128 h 421"/>
                      <a:gd name="T14" fmla="*/ 201 w 275"/>
                      <a:gd name="T15" fmla="*/ 9 h 421"/>
                      <a:gd name="T16" fmla="*/ 146 w 275"/>
                      <a:gd name="T17" fmla="*/ 18 h 421"/>
                      <a:gd name="T18" fmla="*/ 119 w 275"/>
                      <a:gd name="T19" fmla="*/ 0 h 421"/>
                      <a:gd name="T20" fmla="*/ 64 w 275"/>
                      <a:gd name="T21" fmla="*/ 46 h 421"/>
                      <a:gd name="T22" fmla="*/ 0 w 275"/>
                      <a:gd name="T23" fmla="*/ 164 h 42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75"/>
                      <a:gd name="T37" fmla="*/ 0 h 421"/>
                      <a:gd name="T38" fmla="*/ 275 w 275"/>
                      <a:gd name="T39" fmla="*/ 421 h 42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75" h="421">
                        <a:moveTo>
                          <a:pt x="0" y="164"/>
                        </a:moveTo>
                        <a:lnTo>
                          <a:pt x="0" y="420"/>
                        </a:lnTo>
                        <a:lnTo>
                          <a:pt x="64" y="383"/>
                        </a:lnTo>
                        <a:lnTo>
                          <a:pt x="64" y="356"/>
                        </a:lnTo>
                        <a:lnTo>
                          <a:pt x="274" y="201"/>
                        </a:lnTo>
                        <a:lnTo>
                          <a:pt x="265" y="146"/>
                        </a:lnTo>
                        <a:lnTo>
                          <a:pt x="228" y="128"/>
                        </a:lnTo>
                        <a:lnTo>
                          <a:pt x="201" y="9"/>
                        </a:lnTo>
                        <a:lnTo>
                          <a:pt x="146" y="18"/>
                        </a:lnTo>
                        <a:lnTo>
                          <a:pt x="119" y="0"/>
                        </a:lnTo>
                        <a:lnTo>
                          <a:pt x="64" y="46"/>
                        </a:lnTo>
                        <a:lnTo>
                          <a:pt x="0" y="164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83" name="Freeform 87"/>
                  <p:cNvSpPr>
                    <a:spLocks/>
                  </p:cNvSpPr>
                  <p:nvPr/>
                </p:nvSpPr>
                <p:spPr bwMode="auto">
                  <a:xfrm>
                    <a:off x="5171" y="1813"/>
                    <a:ext cx="275" cy="156"/>
                  </a:xfrm>
                  <a:custGeom>
                    <a:avLst/>
                    <a:gdLst>
                      <a:gd name="T0" fmla="*/ 9 w 275"/>
                      <a:gd name="T1" fmla="*/ 18 h 156"/>
                      <a:gd name="T2" fmla="*/ 164 w 275"/>
                      <a:gd name="T3" fmla="*/ 18 h 156"/>
                      <a:gd name="T4" fmla="*/ 210 w 275"/>
                      <a:gd name="T5" fmla="*/ 0 h 156"/>
                      <a:gd name="T6" fmla="*/ 228 w 275"/>
                      <a:gd name="T7" fmla="*/ 46 h 156"/>
                      <a:gd name="T8" fmla="*/ 201 w 275"/>
                      <a:gd name="T9" fmla="*/ 73 h 156"/>
                      <a:gd name="T10" fmla="*/ 237 w 275"/>
                      <a:gd name="T11" fmla="*/ 137 h 156"/>
                      <a:gd name="T12" fmla="*/ 274 w 275"/>
                      <a:gd name="T13" fmla="*/ 137 h 156"/>
                      <a:gd name="T14" fmla="*/ 219 w 275"/>
                      <a:gd name="T15" fmla="*/ 155 h 156"/>
                      <a:gd name="T16" fmla="*/ 164 w 275"/>
                      <a:gd name="T17" fmla="*/ 109 h 156"/>
                      <a:gd name="T18" fmla="*/ 0 w 275"/>
                      <a:gd name="T19" fmla="*/ 109 h 156"/>
                      <a:gd name="T20" fmla="*/ 9 w 275"/>
                      <a:gd name="T21" fmla="*/ 18 h 15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75"/>
                      <a:gd name="T34" fmla="*/ 0 h 156"/>
                      <a:gd name="T35" fmla="*/ 275 w 275"/>
                      <a:gd name="T36" fmla="*/ 156 h 15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75" h="156">
                        <a:moveTo>
                          <a:pt x="9" y="18"/>
                        </a:moveTo>
                        <a:lnTo>
                          <a:pt x="164" y="18"/>
                        </a:lnTo>
                        <a:lnTo>
                          <a:pt x="210" y="0"/>
                        </a:lnTo>
                        <a:lnTo>
                          <a:pt x="228" y="46"/>
                        </a:lnTo>
                        <a:lnTo>
                          <a:pt x="201" y="73"/>
                        </a:lnTo>
                        <a:lnTo>
                          <a:pt x="237" y="137"/>
                        </a:lnTo>
                        <a:lnTo>
                          <a:pt x="274" y="137"/>
                        </a:lnTo>
                        <a:lnTo>
                          <a:pt x="219" y="155"/>
                        </a:lnTo>
                        <a:lnTo>
                          <a:pt x="164" y="109"/>
                        </a:lnTo>
                        <a:lnTo>
                          <a:pt x="0" y="109"/>
                        </a:lnTo>
                        <a:lnTo>
                          <a:pt x="9" y="18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84" name="Freeform 88"/>
                  <p:cNvSpPr>
                    <a:spLocks/>
                  </p:cNvSpPr>
                  <p:nvPr/>
                </p:nvSpPr>
                <p:spPr bwMode="auto">
                  <a:xfrm>
                    <a:off x="5299" y="1923"/>
                    <a:ext cx="56" cy="65"/>
                  </a:xfrm>
                  <a:custGeom>
                    <a:avLst/>
                    <a:gdLst>
                      <a:gd name="T0" fmla="*/ 0 w 56"/>
                      <a:gd name="T1" fmla="*/ 0 h 65"/>
                      <a:gd name="T2" fmla="*/ 37 w 56"/>
                      <a:gd name="T3" fmla="*/ 0 h 65"/>
                      <a:gd name="T4" fmla="*/ 55 w 56"/>
                      <a:gd name="T5" fmla="*/ 18 h 65"/>
                      <a:gd name="T6" fmla="*/ 37 w 56"/>
                      <a:gd name="T7" fmla="*/ 64 h 65"/>
                      <a:gd name="T8" fmla="*/ 0 w 56"/>
                      <a:gd name="T9" fmla="*/ 64 h 65"/>
                      <a:gd name="T10" fmla="*/ 0 w 56"/>
                      <a:gd name="T11" fmla="*/ 0 h 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6"/>
                      <a:gd name="T19" fmla="*/ 0 h 65"/>
                      <a:gd name="T20" fmla="*/ 56 w 56"/>
                      <a:gd name="T21" fmla="*/ 65 h 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6" h="65">
                        <a:moveTo>
                          <a:pt x="0" y="0"/>
                        </a:moveTo>
                        <a:lnTo>
                          <a:pt x="37" y="0"/>
                        </a:lnTo>
                        <a:lnTo>
                          <a:pt x="55" y="18"/>
                        </a:lnTo>
                        <a:lnTo>
                          <a:pt x="37" y="64"/>
                        </a:lnTo>
                        <a:lnTo>
                          <a:pt x="0" y="64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85" name="Freeform 89"/>
                  <p:cNvSpPr>
                    <a:spLocks/>
                  </p:cNvSpPr>
                  <p:nvPr/>
                </p:nvSpPr>
                <p:spPr bwMode="auto">
                  <a:xfrm>
                    <a:off x="5171" y="1923"/>
                    <a:ext cx="129" cy="83"/>
                  </a:xfrm>
                  <a:custGeom>
                    <a:avLst/>
                    <a:gdLst>
                      <a:gd name="T0" fmla="*/ 0 w 129"/>
                      <a:gd name="T1" fmla="*/ 0 h 83"/>
                      <a:gd name="T2" fmla="*/ 128 w 129"/>
                      <a:gd name="T3" fmla="*/ 0 h 83"/>
                      <a:gd name="T4" fmla="*/ 128 w 129"/>
                      <a:gd name="T5" fmla="*/ 64 h 83"/>
                      <a:gd name="T6" fmla="*/ 0 w 129"/>
                      <a:gd name="T7" fmla="*/ 82 h 83"/>
                      <a:gd name="T8" fmla="*/ 0 w 129"/>
                      <a:gd name="T9" fmla="*/ 0 h 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83"/>
                      <a:gd name="T17" fmla="*/ 129 w 129"/>
                      <a:gd name="T18" fmla="*/ 83 h 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83">
                        <a:moveTo>
                          <a:pt x="0" y="0"/>
                        </a:moveTo>
                        <a:lnTo>
                          <a:pt x="128" y="0"/>
                        </a:lnTo>
                        <a:lnTo>
                          <a:pt x="128" y="64"/>
                        </a:lnTo>
                        <a:lnTo>
                          <a:pt x="0" y="82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86" name="Freeform 90"/>
                  <p:cNvSpPr>
                    <a:spLocks/>
                  </p:cNvSpPr>
                  <p:nvPr/>
                </p:nvSpPr>
                <p:spPr bwMode="auto">
                  <a:xfrm>
                    <a:off x="5016" y="2005"/>
                    <a:ext cx="111" cy="220"/>
                  </a:xfrm>
                  <a:custGeom>
                    <a:avLst/>
                    <a:gdLst>
                      <a:gd name="T0" fmla="*/ 55 w 111"/>
                      <a:gd name="T1" fmla="*/ 0 h 220"/>
                      <a:gd name="T2" fmla="*/ 28 w 111"/>
                      <a:gd name="T3" fmla="*/ 27 h 220"/>
                      <a:gd name="T4" fmla="*/ 46 w 111"/>
                      <a:gd name="T5" fmla="*/ 91 h 220"/>
                      <a:gd name="T6" fmla="*/ 28 w 111"/>
                      <a:gd name="T7" fmla="*/ 119 h 220"/>
                      <a:gd name="T8" fmla="*/ 0 w 111"/>
                      <a:gd name="T9" fmla="*/ 155 h 220"/>
                      <a:gd name="T10" fmla="*/ 46 w 111"/>
                      <a:gd name="T11" fmla="*/ 219 h 220"/>
                      <a:gd name="T12" fmla="*/ 101 w 111"/>
                      <a:gd name="T13" fmla="*/ 155 h 220"/>
                      <a:gd name="T14" fmla="*/ 110 w 111"/>
                      <a:gd name="T15" fmla="*/ 73 h 220"/>
                      <a:gd name="T16" fmla="*/ 92 w 111"/>
                      <a:gd name="T17" fmla="*/ 73 h 220"/>
                      <a:gd name="T18" fmla="*/ 110 w 111"/>
                      <a:gd name="T19" fmla="*/ 37 h 220"/>
                      <a:gd name="T20" fmla="*/ 110 w 111"/>
                      <a:gd name="T21" fmla="*/ 9 h 220"/>
                      <a:gd name="T22" fmla="*/ 55 w 111"/>
                      <a:gd name="T23" fmla="*/ 0 h 22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1"/>
                      <a:gd name="T37" fmla="*/ 0 h 220"/>
                      <a:gd name="T38" fmla="*/ 111 w 111"/>
                      <a:gd name="T39" fmla="*/ 220 h 22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1" h="220">
                        <a:moveTo>
                          <a:pt x="55" y="0"/>
                        </a:moveTo>
                        <a:lnTo>
                          <a:pt x="28" y="27"/>
                        </a:lnTo>
                        <a:lnTo>
                          <a:pt x="46" y="91"/>
                        </a:lnTo>
                        <a:lnTo>
                          <a:pt x="28" y="119"/>
                        </a:lnTo>
                        <a:lnTo>
                          <a:pt x="0" y="155"/>
                        </a:lnTo>
                        <a:lnTo>
                          <a:pt x="46" y="219"/>
                        </a:lnTo>
                        <a:lnTo>
                          <a:pt x="101" y="155"/>
                        </a:lnTo>
                        <a:lnTo>
                          <a:pt x="110" y="73"/>
                        </a:lnTo>
                        <a:lnTo>
                          <a:pt x="92" y="73"/>
                        </a:lnTo>
                        <a:lnTo>
                          <a:pt x="110" y="37"/>
                        </a:lnTo>
                        <a:lnTo>
                          <a:pt x="110" y="9"/>
                        </a:lnTo>
                        <a:lnTo>
                          <a:pt x="5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87" name="Freeform 91"/>
                  <p:cNvSpPr>
                    <a:spLocks/>
                  </p:cNvSpPr>
                  <p:nvPr/>
                </p:nvSpPr>
                <p:spPr bwMode="auto">
                  <a:xfrm>
                    <a:off x="4970" y="2123"/>
                    <a:ext cx="84" cy="147"/>
                  </a:xfrm>
                  <a:custGeom>
                    <a:avLst/>
                    <a:gdLst>
                      <a:gd name="T0" fmla="*/ 74 w 84"/>
                      <a:gd name="T1" fmla="*/ 0 h 147"/>
                      <a:gd name="T2" fmla="*/ 0 w 84"/>
                      <a:gd name="T3" fmla="*/ 0 h 147"/>
                      <a:gd name="T4" fmla="*/ 0 w 84"/>
                      <a:gd name="T5" fmla="*/ 146 h 147"/>
                      <a:gd name="T6" fmla="*/ 74 w 84"/>
                      <a:gd name="T7" fmla="*/ 146 h 147"/>
                      <a:gd name="T8" fmla="*/ 83 w 84"/>
                      <a:gd name="T9" fmla="*/ 128 h 147"/>
                      <a:gd name="T10" fmla="*/ 46 w 84"/>
                      <a:gd name="T11" fmla="*/ 82 h 147"/>
                      <a:gd name="T12" fmla="*/ 46 w 84"/>
                      <a:gd name="T13" fmla="*/ 37 h 147"/>
                      <a:gd name="T14" fmla="*/ 74 w 84"/>
                      <a:gd name="T15" fmla="*/ 0 h 1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4"/>
                      <a:gd name="T25" fmla="*/ 0 h 147"/>
                      <a:gd name="T26" fmla="*/ 84 w 84"/>
                      <a:gd name="T27" fmla="*/ 147 h 1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4" h="147">
                        <a:moveTo>
                          <a:pt x="74" y="0"/>
                        </a:moveTo>
                        <a:lnTo>
                          <a:pt x="0" y="0"/>
                        </a:lnTo>
                        <a:lnTo>
                          <a:pt x="0" y="146"/>
                        </a:lnTo>
                        <a:lnTo>
                          <a:pt x="74" y="146"/>
                        </a:lnTo>
                        <a:lnTo>
                          <a:pt x="83" y="128"/>
                        </a:lnTo>
                        <a:lnTo>
                          <a:pt x="46" y="82"/>
                        </a:lnTo>
                        <a:lnTo>
                          <a:pt x="46" y="37"/>
                        </a:lnTo>
                        <a:lnTo>
                          <a:pt x="74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88" name="Freeform 92"/>
                  <p:cNvSpPr>
                    <a:spLocks/>
                  </p:cNvSpPr>
                  <p:nvPr/>
                </p:nvSpPr>
                <p:spPr bwMode="auto">
                  <a:xfrm>
                    <a:off x="4715" y="2142"/>
                    <a:ext cx="329" cy="211"/>
                  </a:xfrm>
                  <a:custGeom>
                    <a:avLst/>
                    <a:gdLst>
                      <a:gd name="T0" fmla="*/ 0 w 329"/>
                      <a:gd name="T1" fmla="*/ 0 h 211"/>
                      <a:gd name="T2" fmla="*/ 255 w 329"/>
                      <a:gd name="T3" fmla="*/ 0 h 211"/>
                      <a:gd name="T4" fmla="*/ 255 w 329"/>
                      <a:gd name="T5" fmla="*/ 137 h 211"/>
                      <a:gd name="T6" fmla="*/ 328 w 329"/>
                      <a:gd name="T7" fmla="*/ 137 h 211"/>
                      <a:gd name="T8" fmla="*/ 282 w 329"/>
                      <a:gd name="T9" fmla="*/ 210 h 211"/>
                      <a:gd name="T10" fmla="*/ 200 w 329"/>
                      <a:gd name="T11" fmla="*/ 192 h 211"/>
                      <a:gd name="T12" fmla="*/ 173 w 329"/>
                      <a:gd name="T13" fmla="*/ 82 h 211"/>
                      <a:gd name="T14" fmla="*/ 164 w 329"/>
                      <a:gd name="T15" fmla="*/ 64 h 211"/>
                      <a:gd name="T16" fmla="*/ 100 w 329"/>
                      <a:gd name="T17" fmla="*/ 37 h 211"/>
                      <a:gd name="T18" fmla="*/ 0 w 329"/>
                      <a:gd name="T19" fmla="*/ 91 h 211"/>
                      <a:gd name="T20" fmla="*/ 0 w 329"/>
                      <a:gd name="T21" fmla="*/ 0 h 2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29"/>
                      <a:gd name="T34" fmla="*/ 0 h 211"/>
                      <a:gd name="T35" fmla="*/ 329 w 329"/>
                      <a:gd name="T36" fmla="*/ 211 h 21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29" h="211">
                        <a:moveTo>
                          <a:pt x="0" y="0"/>
                        </a:moveTo>
                        <a:lnTo>
                          <a:pt x="255" y="0"/>
                        </a:lnTo>
                        <a:lnTo>
                          <a:pt x="255" y="137"/>
                        </a:lnTo>
                        <a:lnTo>
                          <a:pt x="328" y="137"/>
                        </a:lnTo>
                        <a:lnTo>
                          <a:pt x="282" y="210"/>
                        </a:lnTo>
                        <a:lnTo>
                          <a:pt x="200" y="192"/>
                        </a:lnTo>
                        <a:lnTo>
                          <a:pt x="173" y="82"/>
                        </a:lnTo>
                        <a:lnTo>
                          <a:pt x="164" y="64"/>
                        </a:lnTo>
                        <a:lnTo>
                          <a:pt x="100" y="37"/>
                        </a:lnTo>
                        <a:lnTo>
                          <a:pt x="0" y="91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7" name="Group 93"/>
                <p:cNvGrpSpPr>
                  <a:grpSpLocks/>
                </p:cNvGrpSpPr>
                <p:nvPr/>
              </p:nvGrpSpPr>
              <p:grpSpPr bwMode="auto">
                <a:xfrm>
                  <a:off x="1941" y="1211"/>
                  <a:ext cx="2702" cy="1297"/>
                  <a:chOff x="1941" y="1211"/>
                  <a:chExt cx="2702" cy="1297"/>
                </a:xfrm>
              </p:grpSpPr>
              <p:sp>
                <p:nvSpPr>
                  <p:cNvPr id="24662" name="Freeform 94"/>
                  <p:cNvSpPr>
                    <a:spLocks/>
                  </p:cNvSpPr>
                  <p:nvPr/>
                </p:nvSpPr>
                <p:spPr bwMode="auto">
                  <a:xfrm>
                    <a:off x="2990" y="2123"/>
                    <a:ext cx="549" cy="293"/>
                  </a:xfrm>
                  <a:custGeom>
                    <a:avLst/>
                    <a:gdLst>
                      <a:gd name="T0" fmla="*/ 0 w 549"/>
                      <a:gd name="T1" fmla="*/ 0 h 293"/>
                      <a:gd name="T2" fmla="*/ 521 w 549"/>
                      <a:gd name="T3" fmla="*/ 0 h 293"/>
                      <a:gd name="T4" fmla="*/ 539 w 549"/>
                      <a:gd name="T5" fmla="*/ 18 h 293"/>
                      <a:gd name="T6" fmla="*/ 511 w 549"/>
                      <a:gd name="T7" fmla="*/ 46 h 293"/>
                      <a:gd name="T8" fmla="*/ 548 w 549"/>
                      <a:gd name="T9" fmla="*/ 82 h 293"/>
                      <a:gd name="T10" fmla="*/ 548 w 549"/>
                      <a:gd name="T11" fmla="*/ 292 h 293"/>
                      <a:gd name="T12" fmla="*/ 0 w 549"/>
                      <a:gd name="T13" fmla="*/ 292 h 293"/>
                      <a:gd name="T14" fmla="*/ 0 w 549"/>
                      <a:gd name="T15" fmla="*/ 0 h 29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49"/>
                      <a:gd name="T25" fmla="*/ 0 h 293"/>
                      <a:gd name="T26" fmla="*/ 549 w 549"/>
                      <a:gd name="T27" fmla="*/ 293 h 29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49" h="293">
                        <a:moveTo>
                          <a:pt x="0" y="0"/>
                        </a:moveTo>
                        <a:lnTo>
                          <a:pt x="521" y="0"/>
                        </a:lnTo>
                        <a:lnTo>
                          <a:pt x="539" y="18"/>
                        </a:lnTo>
                        <a:lnTo>
                          <a:pt x="511" y="46"/>
                        </a:lnTo>
                        <a:lnTo>
                          <a:pt x="548" y="82"/>
                        </a:lnTo>
                        <a:lnTo>
                          <a:pt x="548" y="292"/>
                        </a:lnTo>
                        <a:lnTo>
                          <a:pt x="0" y="292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3" name="Freeform 95"/>
                  <p:cNvSpPr>
                    <a:spLocks/>
                  </p:cNvSpPr>
                  <p:nvPr/>
                </p:nvSpPr>
                <p:spPr bwMode="auto">
                  <a:xfrm>
                    <a:off x="2844" y="1512"/>
                    <a:ext cx="576" cy="366"/>
                  </a:xfrm>
                  <a:custGeom>
                    <a:avLst/>
                    <a:gdLst>
                      <a:gd name="T0" fmla="*/ 0 w 576"/>
                      <a:gd name="T1" fmla="*/ 0 h 366"/>
                      <a:gd name="T2" fmla="*/ 566 w 576"/>
                      <a:gd name="T3" fmla="*/ 0 h 366"/>
                      <a:gd name="T4" fmla="*/ 566 w 576"/>
                      <a:gd name="T5" fmla="*/ 27 h 366"/>
                      <a:gd name="T6" fmla="*/ 538 w 576"/>
                      <a:gd name="T7" fmla="*/ 64 h 366"/>
                      <a:gd name="T8" fmla="*/ 575 w 576"/>
                      <a:gd name="T9" fmla="*/ 100 h 366"/>
                      <a:gd name="T10" fmla="*/ 575 w 576"/>
                      <a:gd name="T11" fmla="*/ 265 h 366"/>
                      <a:gd name="T12" fmla="*/ 557 w 576"/>
                      <a:gd name="T13" fmla="*/ 265 h 366"/>
                      <a:gd name="T14" fmla="*/ 557 w 576"/>
                      <a:gd name="T15" fmla="*/ 365 h 366"/>
                      <a:gd name="T16" fmla="*/ 456 w 576"/>
                      <a:gd name="T17" fmla="*/ 338 h 366"/>
                      <a:gd name="T18" fmla="*/ 420 w 576"/>
                      <a:gd name="T19" fmla="*/ 310 h 366"/>
                      <a:gd name="T20" fmla="*/ 0 w 576"/>
                      <a:gd name="T21" fmla="*/ 310 h 366"/>
                      <a:gd name="T22" fmla="*/ 0 w 576"/>
                      <a:gd name="T23" fmla="*/ 0 h 36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76"/>
                      <a:gd name="T37" fmla="*/ 0 h 366"/>
                      <a:gd name="T38" fmla="*/ 576 w 576"/>
                      <a:gd name="T39" fmla="*/ 366 h 36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76" h="366">
                        <a:moveTo>
                          <a:pt x="0" y="0"/>
                        </a:moveTo>
                        <a:lnTo>
                          <a:pt x="566" y="0"/>
                        </a:lnTo>
                        <a:lnTo>
                          <a:pt x="566" y="27"/>
                        </a:lnTo>
                        <a:lnTo>
                          <a:pt x="538" y="64"/>
                        </a:lnTo>
                        <a:lnTo>
                          <a:pt x="575" y="100"/>
                        </a:lnTo>
                        <a:lnTo>
                          <a:pt x="575" y="265"/>
                        </a:lnTo>
                        <a:lnTo>
                          <a:pt x="557" y="265"/>
                        </a:lnTo>
                        <a:lnTo>
                          <a:pt x="557" y="365"/>
                        </a:lnTo>
                        <a:lnTo>
                          <a:pt x="456" y="338"/>
                        </a:lnTo>
                        <a:lnTo>
                          <a:pt x="420" y="310"/>
                        </a:lnTo>
                        <a:lnTo>
                          <a:pt x="0" y="310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4" name="Freeform 96"/>
                  <p:cNvSpPr>
                    <a:spLocks/>
                  </p:cNvSpPr>
                  <p:nvPr/>
                </p:nvSpPr>
                <p:spPr bwMode="auto">
                  <a:xfrm>
                    <a:off x="3401" y="1777"/>
                    <a:ext cx="503" cy="284"/>
                  </a:xfrm>
                  <a:custGeom>
                    <a:avLst/>
                    <a:gdLst>
                      <a:gd name="T0" fmla="*/ 0 w 503"/>
                      <a:gd name="T1" fmla="*/ 0 h 284"/>
                      <a:gd name="T2" fmla="*/ 420 w 503"/>
                      <a:gd name="T3" fmla="*/ 0 h 284"/>
                      <a:gd name="T4" fmla="*/ 438 w 503"/>
                      <a:gd name="T5" fmla="*/ 27 h 284"/>
                      <a:gd name="T6" fmla="*/ 438 w 503"/>
                      <a:gd name="T7" fmla="*/ 64 h 284"/>
                      <a:gd name="T8" fmla="*/ 475 w 503"/>
                      <a:gd name="T9" fmla="*/ 110 h 284"/>
                      <a:gd name="T10" fmla="*/ 502 w 503"/>
                      <a:gd name="T11" fmla="*/ 155 h 284"/>
                      <a:gd name="T12" fmla="*/ 438 w 503"/>
                      <a:gd name="T13" fmla="*/ 201 h 284"/>
                      <a:gd name="T14" fmla="*/ 447 w 503"/>
                      <a:gd name="T15" fmla="*/ 228 h 284"/>
                      <a:gd name="T16" fmla="*/ 402 w 503"/>
                      <a:gd name="T17" fmla="*/ 283 h 284"/>
                      <a:gd name="T18" fmla="*/ 55 w 503"/>
                      <a:gd name="T19" fmla="*/ 283 h 284"/>
                      <a:gd name="T20" fmla="*/ 0 w 503"/>
                      <a:gd name="T21" fmla="*/ 100 h 284"/>
                      <a:gd name="T22" fmla="*/ 0 w 503"/>
                      <a:gd name="T23" fmla="*/ 0 h 28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03"/>
                      <a:gd name="T37" fmla="*/ 0 h 284"/>
                      <a:gd name="T38" fmla="*/ 503 w 503"/>
                      <a:gd name="T39" fmla="*/ 284 h 28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03" h="284">
                        <a:moveTo>
                          <a:pt x="0" y="0"/>
                        </a:moveTo>
                        <a:lnTo>
                          <a:pt x="420" y="0"/>
                        </a:lnTo>
                        <a:lnTo>
                          <a:pt x="438" y="27"/>
                        </a:lnTo>
                        <a:lnTo>
                          <a:pt x="438" y="64"/>
                        </a:lnTo>
                        <a:lnTo>
                          <a:pt x="475" y="110"/>
                        </a:lnTo>
                        <a:lnTo>
                          <a:pt x="502" y="155"/>
                        </a:lnTo>
                        <a:lnTo>
                          <a:pt x="438" y="201"/>
                        </a:lnTo>
                        <a:lnTo>
                          <a:pt x="447" y="228"/>
                        </a:lnTo>
                        <a:lnTo>
                          <a:pt x="402" y="283"/>
                        </a:lnTo>
                        <a:lnTo>
                          <a:pt x="55" y="283"/>
                        </a:lnTo>
                        <a:lnTo>
                          <a:pt x="0" y="100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5" name="Freeform 97"/>
                  <p:cNvSpPr>
                    <a:spLocks/>
                  </p:cNvSpPr>
                  <p:nvPr/>
                </p:nvSpPr>
                <p:spPr bwMode="auto">
                  <a:xfrm>
                    <a:off x="3355" y="1211"/>
                    <a:ext cx="512" cy="567"/>
                  </a:xfrm>
                  <a:custGeom>
                    <a:avLst/>
                    <a:gdLst>
                      <a:gd name="T0" fmla="*/ 0 w 512"/>
                      <a:gd name="T1" fmla="*/ 0 h 567"/>
                      <a:gd name="T2" fmla="*/ 173 w 512"/>
                      <a:gd name="T3" fmla="*/ 0 h 567"/>
                      <a:gd name="T4" fmla="*/ 511 w 512"/>
                      <a:gd name="T5" fmla="*/ 73 h 567"/>
                      <a:gd name="T6" fmla="*/ 392 w 512"/>
                      <a:gd name="T7" fmla="*/ 183 h 567"/>
                      <a:gd name="T8" fmla="*/ 347 w 512"/>
                      <a:gd name="T9" fmla="*/ 347 h 567"/>
                      <a:gd name="T10" fmla="*/ 347 w 512"/>
                      <a:gd name="T11" fmla="*/ 438 h 567"/>
                      <a:gd name="T12" fmla="*/ 465 w 512"/>
                      <a:gd name="T13" fmla="*/ 520 h 567"/>
                      <a:gd name="T14" fmla="*/ 475 w 512"/>
                      <a:gd name="T15" fmla="*/ 566 h 567"/>
                      <a:gd name="T16" fmla="*/ 64 w 512"/>
                      <a:gd name="T17" fmla="*/ 566 h 567"/>
                      <a:gd name="T18" fmla="*/ 64 w 512"/>
                      <a:gd name="T19" fmla="*/ 402 h 567"/>
                      <a:gd name="T20" fmla="*/ 37 w 512"/>
                      <a:gd name="T21" fmla="*/ 365 h 567"/>
                      <a:gd name="T22" fmla="*/ 55 w 512"/>
                      <a:gd name="T23" fmla="*/ 338 h 567"/>
                      <a:gd name="T24" fmla="*/ 55 w 512"/>
                      <a:gd name="T25" fmla="*/ 301 h 567"/>
                      <a:gd name="T26" fmla="*/ 46 w 512"/>
                      <a:gd name="T27" fmla="*/ 201 h 567"/>
                      <a:gd name="T28" fmla="*/ 0 w 512"/>
                      <a:gd name="T29" fmla="*/ 0 h 56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12"/>
                      <a:gd name="T46" fmla="*/ 0 h 567"/>
                      <a:gd name="T47" fmla="*/ 512 w 512"/>
                      <a:gd name="T48" fmla="*/ 567 h 567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12" h="567">
                        <a:moveTo>
                          <a:pt x="0" y="0"/>
                        </a:moveTo>
                        <a:lnTo>
                          <a:pt x="173" y="0"/>
                        </a:lnTo>
                        <a:lnTo>
                          <a:pt x="511" y="73"/>
                        </a:lnTo>
                        <a:lnTo>
                          <a:pt x="392" y="183"/>
                        </a:lnTo>
                        <a:lnTo>
                          <a:pt x="347" y="347"/>
                        </a:lnTo>
                        <a:lnTo>
                          <a:pt x="347" y="438"/>
                        </a:lnTo>
                        <a:lnTo>
                          <a:pt x="465" y="520"/>
                        </a:lnTo>
                        <a:lnTo>
                          <a:pt x="475" y="566"/>
                        </a:lnTo>
                        <a:lnTo>
                          <a:pt x="64" y="566"/>
                        </a:lnTo>
                        <a:lnTo>
                          <a:pt x="64" y="402"/>
                        </a:lnTo>
                        <a:lnTo>
                          <a:pt x="37" y="365"/>
                        </a:lnTo>
                        <a:lnTo>
                          <a:pt x="55" y="338"/>
                        </a:lnTo>
                        <a:lnTo>
                          <a:pt x="55" y="301"/>
                        </a:lnTo>
                        <a:lnTo>
                          <a:pt x="46" y="201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6" name="Freeform 98"/>
                  <p:cNvSpPr>
                    <a:spLocks/>
                  </p:cNvSpPr>
                  <p:nvPr/>
                </p:nvSpPr>
                <p:spPr bwMode="auto">
                  <a:xfrm>
                    <a:off x="3702" y="1421"/>
                    <a:ext cx="448" cy="457"/>
                  </a:xfrm>
                  <a:custGeom>
                    <a:avLst/>
                    <a:gdLst>
                      <a:gd name="T0" fmla="*/ 27 w 448"/>
                      <a:gd name="T1" fmla="*/ 36 h 457"/>
                      <a:gd name="T2" fmla="*/ 137 w 448"/>
                      <a:gd name="T3" fmla="*/ 0 h 457"/>
                      <a:gd name="T4" fmla="*/ 164 w 448"/>
                      <a:gd name="T5" fmla="*/ 46 h 457"/>
                      <a:gd name="T6" fmla="*/ 319 w 448"/>
                      <a:gd name="T7" fmla="*/ 119 h 457"/>
                      <a:gd name="T8" fmla="*/ 356 w 448"/>
                      <a:gd name="T9" fmla="*/ 164 h 457"/>
                      <a:gd name="T10" fmla="*/ 365 w 448"/>
                      <a:gd name="T11" fmla="*/ 210 h 457"/>
                      <a:gd name="T12" fmla="*/ 420 w 448"/>
                      <a:gd name="T13" fmla="*/ 192 h 457"/>
                      <a:gd name="T14" fmla="*/ 447 w 448"/>
                      <a:gd name="T15" fmla="*/ 219 h 457"/>
                      <a:gd name="T16" fmla="*/ 392 w 448"/>
                      <a:gd name="T17" fmla="*/ 292 h 457"/>
                      <a:gd name="T18" fmla="*/ 374 w 448"/>
                      <a:gd name="T19" fmla="*/ 456 h 457"/>
                      <a:gd name="T20" fmla="*/ 173 w 448"/>
                      <a:gd name="T21" fmla="*/ 456 h 457"/>
                      <a:gd name="T22" fmla="*/ 137 w 448"/>
                      <a:gd name="T23" fmla="*/ 429 h 457"/>
                      <a:gd name="T24" fmla="*/ 137 w 448"/>
                      <a:gd name="T25" fmla="*/ 383 h 457"/>
                      <a:gd name="T26" fmla="*/ 119 w 448"/>
                      <a:gd name="T27" fmla="*/ 347 h 457"/>
                      <a:gd name="T28" fmla="*/ 119 w 448"/>
                      <a:gd name="T29" fmla="*/ 310 h 457"/>
                      <a:gd name="T30" fmla="*/ 0 w 448"/>
                      <a:gd name="T31" fmla="*/ 228 h 457"/>
                      <a:gd name="T32" fmla="*/ 0 w 448"/>
                      <a:gd name="T33" fmla="*/ 137 h 457"/>
                      <a:gd name="T34" fmla="*/ 27 w 448"/>
                      <a:gd name="T35" fmla="*/ 36 h 45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48"/>
                      <a:gd name="T55" fmla="*/ 0 h 457"/>
                      <a:gd name="T56" fmla="*/ 448 w 448"/>
                      <a:gd name="T57" fmla="*/ 457 h 45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48" h="457">
                        <a:moveTo>
                          <a:pt x="27" y="36"/>
                        </a:moveTo>
                        <a:lnTo>
                          <a:pt x="137" y="0"/>
                        </a:lnTo>
                        <a:lnTo>
                          <a:pt x="164" y="46"/>
                        </a:lnTo>
                        <a:lnTo>
                          <a:pt x="319" y="119"/>
                        </a:lnTo>
                        <a:lnTo>
                          <a:pt x="356" y="164"/>
                        </a:lnTo>
                        <a:lnTo>
                          <a:pt x="365" y="210"/>
                        </a:lnTo>
                        <a:lnTo>
                          <a:pt x="420" y="192"/>
                        </a:lnTo>
                        <a:lnTo>
                          <a:pt x="447" y="219"/>
                        </a:lnTo>
                        <a:lnTo>
                          <a:pt x="392" y="292"/>
                        </a:lnTo>
                        <a:lnTo>
                          <a:pt x="374" y="456"/>
                        </a:lnTo>
                        <a:lnTo>
                          <a:pt x="173" y="456"/>
                        </a:lnTo>
                        <a:lnTo>
                          <a:pt x="137" y="429"/>
                        </a:lnTo>
                        <a:lnTo>
                          <a:pt x="137" y="383"/>
                        </a:lnTo>
                        <a:lnTo>
                          <a:pt x="119" y="347"/>
                        </a:lnTo>
                        <a:lnTo>
                          <a:pt x="119" y="310"/>
                        </a:lnTo>
                        <a:lnTo>
                          <a:pt x="0" y="228"/>
                        </a:lnTo>
                        <a:lnTo>
                          <a:pt x="0" y="137"/>
                        </a:lnTo>
                        <a:lnTo>
                          <a:pt x="27" y="36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7" name="Freeform 99"/>
                  <p:cNvSpPr>
                    <a:spLocks/>
                  </p:cNvSpPr>
                  <p:nvPr/>
                </p:nvSpPr>
                <p:spPr bwMode="auto">
                  <a:xfrm>
                    <a:off x="3866" y="1375"/>
                    <a:ext cx="512" cy="248"/>
                  </a:xfrm>
                  <a:custGeom>
                    <a:avLst/>
                    <a:gdLst>
                      <a:gd name="T0" fmla="*/ 0 w 512"/>
                      <a:gd name="T1" fmla="*/ 82 h 248"/>
                      <a:gd name="T2" fmla="*/ 155 w 512"/>
                      <a:gd name="T3" fmla="*/ 174 h 248"/>
                      <a:gd name="T4" fmla="*/ 192 w 512"/>
                      <a:gd name="T5" fmla="*/ 210 h 248"/>
                      <a:gd name="T6" fmla="*/ 201 w 512"/>
                      <a:gd name="T7" fmla="*/ 247 h 248"/>
                      <a:gd name="T8" fmla="*/ 292 w 512"/>
                      <a:gd name="T9" fmla="*/ 165 h 248"/>
                      <a:gd name="T10" fmla="*/ 511 w 512"/>
                      <a:gd name="T11" fmla="*/ 128 h 248"/>
                      <a:gd name="T12" fmla="*/ 411 w 512"/>
                      <a:gd name="T13" fmla="*/ 64 h 248"/>
                      <a:gd name="T14" fmla="*/ 283 w 512"/>
                      <a:gd name="T15" fmla="*/ 119 h 248"/>
                      <a:gd name="T16" fmla="*/ 155 w 512"/>
                      <a:gd name="T17" fmla="*/ 73 h 248"/>
                      <a:gd name="T18" fmla="*/ 228 w 512"/>
                      <a:gd name="T19" fmla="*/ 9 h 248"/>
                      <a:gd name="T20" fmla="*/ 164 w 512"/>
                      <a:gd name="T21" fmla="*/ 0 h 248"/>
                      <a:gd name="T22" fmla="*/ 0 w 512"/>
                      <a:gd name="T23" fmla="*/ 82 h 24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12"/>
                      <a:gd name="T37" fmla="*/ 0 h 248"/>
                      <a:gd name="T38" fmla="*/ 512 w 512"/>
                      <a:gd name="T39" fmla="*/ 248 h 24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12" h="248">
                        <a:moveTo>
                          <a:pt x="0" y="82"/>
                        </a:moveTo>
                        <a:lnTo>
                          <a:pt x="155" y="174"/>
                        </a:lnTo>
                        <a:lnTo>
                          <a:pt x="192" y="210"/>
                        </a:lnTo>
                        <a:lnTo>
                          <a:pt x="201" y="247"/>
                        </a:lnTo>
                        <a:lnTo>
                          <a:pt x="292" y="165"/>
                        </a:lnTo>
                        <a:lnTo>
                          <a:pt x="511" y="128"/>
                        </a:lnTo>
                        <a:lnTo>
                          <a:pt x="411" y="64"/>
                        </a:lnTo>
                        <a:lnTo>
                          <a:pt x="283" y="119"/>
                        </a:lnTo>
                        <a:lnTo>
                          <a:pt x="155" y="73"/>
                        </a:lnTo>
                        <a:lnTo>
                          <a:pt x="228" y="9"/>
                        </a:lnTo>
                        <a:lnTo>
                          <a:pt x="164" y="0"/>
                        </a:lnTo>
                        <a:lnTo>
                          <a:pt x="0" y="82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8" name="Freeform 100"/>
                  <p:cNvSpPr>
                    <a:spLocks/>
                  </p:cNvSpPr>
                  <p:nvPr/>
                </p:nvSpPr>
                <p:spPr bwMode="auto">
                  <a:xfrm>
                    <a:off x="4158" y="1567"/>
                    <a:ext cx="339" cy="384"/>
                  </a:xfrm>
                  <a:custGeom>
                    <a:avLst/>
                    <a:gdLst>
                      <a:gd name="T0" fmla="*/ 164 w 339"/>
                      <a:gd name="T1" fmla="*/ 0 h 384"/>
                      <a:gd name="T2" fmla="*/ 265 w 339"/>
                      <a:gd name="T3" fmla="*/ 27 h 384"/>
                      <a:gd name="T4" fmla="*/ 292 w 339"/>
                      <a:gd name="T5" fmla="*/ 109 h 384"/>
                      <a:gd name="T6" fmla="*/ 228 w 339"/>
                      <a:gd name="T7" fmla="*/ 173 h 384"/>
                      <a:gd name="T8" fmla="*/ 247 w 339"/>
                      <a:gd name="T9" fmla="*/ 201 h 384"/>
                      <a:gd name="T10" fmla="*/ 301 w 339"/>
                      <a:gd name="T11" fmla="*/ 164 h 384"/>
                      <a:gd name="T12" fmla="*/ 329 w 339"/>
                      <a:gd name="T13" fmla="*/ 173 h 384"/>
                      <a:gd name="T14" fmla="*/ 338 w 339"/>
                      <a:gd name="T15" fmla="*/ 274 h 384"/>
                      <a:gd name="T16" fmla="*/ 274 w 339"/>
                      <a:gd name="T17" fmla="*/ 365 h 384"/>
                      <a:gd name="T18" fmla="*/ 274 w 339"/>
                      <a:gd name="T19" fmla="*/ 383 h 384"/>
                      <a:gd name="T20" fmla="*/ 0 w 339"/>
                      <a:gd name="T21" fmla="*/ 383 h 384"/>
                      <a:gd name="T22" fmla="*/ 37 w 339"/>
                      <a:gd name="T23" fmla="*/ 274 h 384"/>
                      <a:gd name="T24" fmla="*/ 18 w 339"/>
                      <a:gd name="T25" fmla="*/ 192 h 384"/>
                      <a:gd name="T26" fmla="*/ 55 w 339"/>
                      <a:gd name="T27" fmla="*/ 100 h 384"/>
                      <a:gd name="T28" fmla="*/ 164 w 339"/>
                      <a:gd name="T29" fmla="*/ 0 h 38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39"/>
                      <a:gd name="T46" fmla="*/ 0 h 384"/>
                      <a:gd name="T47" fmla="*/ 339 w 339"/>
                      <a:gd name="T48" fmla="*/ 384 h 38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39" h="384">
                        <a:moveTo>
                          <a:pt x="164" y="0"/>
                        </a:moveTo>
                        <a:lnTo>
                          <a:pt x="265" y="27"/>
                        </a:lnTo>
                        <a:lnTo>
                          <a:pt x="292" y="109"/>
                        </a:lnTo>
                        <a:lnTo>
                          <a:pt x="228" y="173"/>
                        </a:lnTo>
                        <a:lnTo>
                          <a:pt x="247" y="201"/>
                        </a:lnTo>
                        <a:lnTo>
                          <a:pt x="301" y="164"/>
                        </a:lnTo>
                        <a:lnTo>
                          <a:pt x="329" y="173"/>
                        </a:lnTo>
                        <a:lnTo>
                          <a:pt x="338" y="274"/>
                        </a:lnTo>
                        <a:lnTo>
                          <a:pt x="274" y="365"/>
                        </a:lnTo>
                        <a:lnTo>
                          <a:pt x="274" y="383"/>
                        </a:lnTo>
                        <a:lnTo>
                          <a:pt x="0" y="383"/>
                        </a:lnTo>
                        <a:lnTo>
                          <a:pt x="37" y="274"/>
                        </a:lnTo>
                        <a:lnTo>
                          <a:pt x="18" y="192"/>
                        </a:lnTo>
                        <a:lnTo>
                          <a:pt x="55" y="100"/>
                        </a:lnTo>
                        <a:lnTo>
                          <a:pt x="164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9" name="Freeform 101"/>
                  <p:cNvSpPr>
                    <a:spLocks/>
                  </p:cNvSpPr>
                  <p:nvPr/>
                </p:nvSpPr>
                <p:spPr bwMode="auto">
                  <a:xfrm>
                    <a:off x="3802" y="1877"/>
                    <a:ext cx="302" cy="530"/>
                  </a:xfrm>
                  <a:custGeom>
                    <a:avLst/>
                    <a:gdLst>
                      <a:gd name="T0" fmla="*/ 73 w 302"/>
                      <a:gd name="T1" fmla="*/ 0 h 530"/>
                      <a:gd name="T2" fmla="*/ 274 w 302"/>
                      <a:gd name="T3" fmla="*/ 0 h 530"/>
                      <a:gd name="T4" fmla="*/ 301 w 302"/>
                      <a:gd name="T5" fmla="*/ 82 h 530"/>
                      <a:gd name="T6" fmla="*/ 301 w 302"/>
                      <a:gd name="T7" fmla="*/ 347 h 530"/>
                      <a:gd name="T8" fmla="*/ 301 w 302"/>
                      <a:gd name="T9" fmla="*/ 374 h 530"/>
                      <a:gd name="T10" fmla="*/ 265 w 302"/>
                      <a:gd name="T11" fmla="*/ 420 h 530"/>
                      <a:gd name="T12" fmla="*/ 255 w 302"/>
                      <a:gd name="T13" fmla="*/ 474 h 530"/>
                      <a:gd name="T14" fmla="*/ 182 w 302"/>
                      <a:gd name="T15" fmla="*/ 529 h 530"/>
                      <a:gd name="T16" fmla="*/ 146 w 302"/>
                      <a:gd name="T17" fmla="*/ 511 h 530"/>
                      <a:gd name="T18" fmla="*/ 73 w 302"/>
                      <a:gd name="T19" fmla="*/ 401 h 530"/>
                      <a:gd name="T20" fmla="*/ 91 w 302"/>
                      <a:gd name="T21" fmla="*/ 365 h 530"/>
                      <a:gd name="T22" fmla="*/ 64 w 302"/>
                      <a:gd name="T23" fmla="*/ 347 h 530"/>
                      <a:gd name="T24" fmla="*/ 0 w 302"/>
                      <a:gd name="T25" fmla="*/ 246 h 530"/>
                      <a:gd name="T26" fmla="*/ 0 w 302"/>
                      <a:gd name="T27" fmla="*/ 173 h 530"/>
                      <a:gd name="T28" fmla="*/ 46 w 302"/>
                      <a:gd name="T29" fmla="*/ 128 h 530"/>
                      <a:gd name="T30" fmla="*/ 36 w 302"/>
                      <a:gd name="T31" fmla="*/ 91 h 530"/>
                      <a:gd name="T32" fmla="*/ 91 w 302"/>
                      <a:gd name="T33" fmla="*/ 55 h 530"/>
                      <a:gd name="T34" fmla="*/ 73 w 302"/>
                      <a:gd name="T35" fmla="*/ 0 h 53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02"/>
                      <a:gd name="T55" fmla="*/ 0 h 530"/>
                      <a:gd name="T56" fmla="*/ 302 w 302"/>
                      <a:gd name="T57" fmla="*/ 530 h 53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02" h="530">
                        <a:moveTo>
                          <a:pt x="73" y="0"/>
                        </a:moveTo>
                        <a:lnTo>
                          <a:pt x="274" y="0"/>
                        </a:lnTo>
                        <a:lnTo>
                          <a:pt x="301" y="82"/>
                        </a:lnTo>
                        <a:lnTo>
                          <a:pt x="301" y="347"/>
                        </a:lnTo>
                        <a:lnTo>
                          <a:pt x="301" y="374"/>
                        </a:lnTo>
                        <a:lnTo>
                          <a:pt x="265" y="420"/>
                        </a:lnTo>
                        <a:lnTo>
                          <a:pt x="255" y="474"/>
                        </a:lnTo>
                        <a:lnTo>
                          <a:pt x="182" y="529"/>
                        </a:lnTo>
                        <a:lnTo>
                          <a:pt x="146" y="511"/>
                        </a:lnTo>
                        <a:lnTo>
                          <a:pt x="73" y="401"/>
                        </a:lnTo>
                        <a:lnTo>
                          <a:pt x="91" y="365"/>
                        </a:lnTo>
                        <a:lnTo>
                          <a:pt x="64" y="347"/>
                        </a:lnTo>
                        <a:lnTo>
                          <a:pt x="0" y="246"/>
                        </a:lnTo>
                        <a:lnTo>
                          <a:pt x="0" y="173"/>
                        </a:lnTo>
                        <a:lnTo>
                          <a:pt x="46" y="128"/>
                        </a:lnTo>
                        <a:lnTo>
                          <a:pt x="36" y="91"/>
                        </a:lnTo>
                        <a:lnTo>
                          <a:pt x="91" y="55"/>
                        </a:lnTo>
                        <a:lnTo>
                          <a:pt x="7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70" name="Freeform 102"/>
                  <p:cNvSpPr>
                    <a:spLocks/>
                  </p:cNvSpPr>
                  <p:nvPr/>
                </p:nvSpPr>
                <p:spPr bwMode="auto">
                  <a:xfrm>
                    <a:off x="3456" y="2060"/>
                    <a:ext cx="530" cy="448"/>
                  </a:xfrm>
                  <a:custGeom>
                    <a:avLst/>
                    <a:gdLst>
                      <a:gd name="T0" fmla="*/ 0 w 530"/>
                      <a:gd name="T1" fmla="*/ 0 h 448"/>
                      <a:gd name="T2" fmla="*/ 347 w 530"/>
                      <a:gd name="T3" fmla="*/ 0 h 448"/>
                      <a:gd name="T4" fmla="*/ 347 w 530"/>
                      <a:gd name="T5" fmla="*/ 55 h 448"/>
                      <a:gd name="T6" fmla="*/ 410 w 530"/>
                      <a:gd name="T7" fmla="*/ 164 h 448"/>
                      <a:gd name="T8" fmla="*/ 438 w 530"/>
                      <a:gd name="T9" fmla="*/ 182 h 448"/>
                      <a:gd name="T10" fmla="*/ 420 w 530"/>
                      <a:gd name="T11" fmla="*/ 219 h 448"/>
                      <a:gd name="T12" fmla="*/ 493 w 530"/>
                      <a:gd name="T13" fmla="*/ 328 h 448"/>
                      <a:gd name="T14" fmla="*/ 529 w 530"/>
                      <a:gd name="T15" fmla="*/ 347 h 448"/>
                      <a:gd name="T16" fmla="*/ 483 w 530"/>
                      <a:gd name="T17" fmla="*/ 447 h 448"/>
                      <a:gd name="T18" fmla="*/ 438 w 530"/>
                      <a:gd name="T19" fmla="*/ 447 h 448"/>
                      <a:gd name="T20" fmla="*/ 447 w 530"/>
                      <a:gd name="T21" fmla="*/ 401 h 448"/>
                      <a:gd name="T22" fmla="*/ 100 w 530"/>
                      <a:gd name="T23" fmla="*/ 401 h 448"/>
                      <a:gd name="T24" fmla="*/ 82 w 530"/>
                      <a:gd name="T25" fmla="*/ 356 h 448"/>
                      <a:gd name="T26" fmla="*/ 82 w 530"/>
                      <a:gd name="T27" fmla="*/ 146 h 448"/>
                      <a:gd name="T28" fmla="*/ 46 w 530"/>
                      <a:gd name="T29" fmla="*/ 109 h 448"/>
                      <a:gd name="T30" fmla="*/ 73 w 530"/>
                      <a:gd name="T31" fmla="*/ 82 h 448"/>
                      <a:gd name="T32" fmla="*/ 0 w 530"/>
                      <a:gd name="T33" fmla="*/ 0 h 44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30"/>
                      <a:gd name="T52" fmla="*/ 0 h 448"/>
                      <a:gd name="T53" fmla="*/ 530 w 530"/>
                      <a:gd name="T54" fmla="*/ 448 h 44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30" h="448">
                        <a:moveTo>
                          <a:pt x="0" y="0"/>
                        </a:moveTo>
                        <a:lnTo>
                          <a:pt x="347" y="0"/>
                        </a:lnTo>
                        <a:lnTo>
                          <a:pt x="347" y="55"/>
                        </a:lnTo>
                        <a:lnTo>
                          <a:pt x="410" y="164"/>
                        </a:lnTo>
                        <a:lnTo>
                          <a:pt x="438" y="182"/>
                        </a:lnTo>
                        <a:lnTo>
                          <a:pt x="420" y="219"/>
                        </a:lnTo>
                        <a:lnTo>
                          <a:pt x="493" y="328"/>
                        </a:lnTo>
                        <a:lnTo>
                          <a:pt x="529" y="347"/>
                        </a:lnTo>
                        <a:lnTo>
                          <a:pt x="483" y="447"/>
                        </a:lnTo>
                        <a:lnTo>
                          <a:pt x="438" y="447"/>
                        </a:lnTo>
                        <a:lnTo>
                          <a:pt x="447" y="401"/>
                        </a:lnTo>
                        <a:lnTo>
                          <a:pt x="100" y="401"/>
                        </a:lnTo>
                        <a:lnTo>
                          <a:pt x="82" y="356"/>
                        </a:lnTo>
                        <a:lnTo>
                          <a:pt x="82" y="146"/>
                        </a:lnTo>
                        <a:lnTo>
                          <a:pt x="46" y="109"/>
                        </a:lnTo>
                        <a:lnTo>
                          <a:pt x="73" y="82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71" name="Freeform 103"/>
                  <p:cNvSpPr>
                    <a:spLocks/>
                  </p:cNvSpPr>
                  <p:nvPr/>
                </p:nvSpPr>
                <p:spPr bwMode="auto">
                  <a:xfrm>
                    <a:off x="4058" y="1950"/>
                    <a:ext cx="247" cy="403"/>
                  </a:xfrm>
                  <a:custGeom>
                    <a:avLst/>
                    <a:gdLst>
                      <a:gd name="T0" fmla="*/ 46 w 247"/>
                      <a:gd name="T1" fmla="*/ 0 h 403"/>
                      <a:gd name="T2" fmla="*/ 64 w 247"/>
                      <a:gd name="T3" fmla="*/ 18 h 403"/>
                      <a:gd name="T4" fmla="*/ 100 w 247"/>
                      <a:gd name="T5" fmla="*/ 0 h 403"/>
                      <a:gd name="T6" fmla="*/ 246 w 247"/>
                      <a:gd name="T7" fmla="*/ 0 h 403"/>
                      <a:gd name="T8" fmla="*/ 246 w 247"/>
                      <a:gd name="T9" fmla="*/ 247 h 403"/>
                      <a:gd name="T10" fmla="*/ 155 w 247"/>
                      <a:gd name="T11" fmla="*/ 365 h 403"/>
                      <a:gd name="T12" fmla="*/ 0 w 247"/>
                      <a:gd name="T13" fmla="*/ 402 h 403"/>
                      <a:gd name="T14" fmla="*/ 9 w 247"/>
                      <a:gd name="T15" fmla="*/ 347 h 403"/>
                      <a:gd name="T16" fmla="*/ 46 w 247"/>
                      <a:gd name="T17" fmla="*/ 302 h 403"/>
                      <a:gd name="T18" fmla="*/ 46 w 247"/>
                      <a:gd name="T19" fmla="*/ 0 h 40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47"/>
                      <a:gd name="T31" fmla="*/ 0 h 403"/>
                      <a:gd name="T32" fmla="*/ 247 w 247"/>
                      <a:gd name="T33" fmla="*/ 403 h 40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47" h="403">
                        <a:moveTo>
                          <a:pt x="46" y="0"/>
                        </a:moveTo>
                        <a:lnTo>
                          <a:pt x="64" y="18"/>
                        </a:lnTo>
                        <a:lnTo>
                          <a:pt x="100" y="0"/>
                        </a:lnTo>
                        <a:lnTo>
                          <a:pt x="246" y="0"/>
                        </a:lnTo>
                        <a:lnTo>
                          <a:pt x="246" y="247"/>
                        </a:lnTo>
                        <a:lnTo>
                          <a:pt x="155" y="365"/>
                        </a:lnTo>
                        <a:lnTo>
                          <a:pt x="0" y="402"/>
                        </a:lnTo>
                        <a:lnTo>
                          <a:pt x="9" y="347"/>
                        </a:lnTo>
                        <a:lnTo>
                          <a:pt x="46" y="302"/>
                        </a:lnTo>
                        <a:lnTo>
                          <a:pt x="46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72" name="Freeform 104"/>
                  <p:cNvSpPr>
                    <a:spLocks/>
                  </p:cNvSpPr>
                  <p:nvPr/>
                </p:nvSpPr>
                <p:spPr bwMode="auto">
                  <a:xfrm>
                    <a:off x="4304" y="1932"/>
                    <a:ext cx="339" cy="348"/>
                  </a:xfrm>
                  <a:custGeom>
                    <a:avLst/>
                    <a:gdLst>
                      <a:gd name="T0" fmla="*/ 0 w 339"/>
                      <a:gd name="T1" fmla="*/ 18 h 348"/>
                      <a:gd name="T2" fmla="*/ 128 w 339"/>
                      <a:gd name="T3" fmla="*/ 18 h 348"/>
                      <a:gd name="T4" fmla="*/ 174 w 339"/>
                      <a:gd name="T5" fmla="*/ 46 h 348"/>
                      <a:gd name="T6" fmla="*/ 247 w 339"/>
                      <a:gd name="T7" fmla="*/ 46 h 348"/>
                      <a:gd name="T8" fmla="*/ 338 w 339"/>
                      <a:gd name="T9" fmla="*/ 0 h 348"/>
                      <a:gd name="T10" fmla="*/ 338 w 339"/>
                      <a:gd name="T11" fmla="*/ 146 h 348"/>
                      <a:gd name="T12" fmla="*/ 329 w 339"/>
                      <a:gd name="T13" fmla="*/ 155 h 348"/>
                      <a:gd name="T14" fmla="*/ 283 w 339"/>
                      <a:gd name="T15" fmla="*/ 247 h 348"/>
                      <a:gd name="T16" fmla="*/ 256 w 339"/>
                      <a:gd name="T17" fmla="*/ 247 h 348"/>
                      <a:gd name="T18" fmla="*/ 174 w 339"/>
                      <a:gd name="T19" fmla="*/ 347 h 348"/>
                      <a:gd name="T20" fmla="*/ 146 w 339"/>
                      <a:gd name="T21" fmla="*/ 320 h 348"/>
                      <a:gd name="T22" fmla="*/ 100 w 339"/>
                      <a:gd name="T23" fmla="*/ 329 h 348"/>
                      <a:gd name="T24" fmla="*/ 0 w 339"/>
                      <a:gd name="T25" fmla="*/ 247 h 348"/>
                      <a:gd name="T26" fmla="*/ 0 w 339"/>
                      <a:gd name="T27" fmla="*/ 18 h 34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39"/>
                      <a:gd name="T43" fmla="*/ 0 h 348"/>
                      <a:gd name="T44" fmla="*/ 339 w 339"/>
                      <a:gd name="T45" fmla="*/ 348 h 34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39" h="348">
                        <a:moveTo>
                          <a:pt x="0" y="18"/>
                        </a:moveTo>
                        <a:lnTo>
                          <a:pt x="128" y="18"/>
                        </a:lnTo>
                        <a:lnTo>
                          <a:pt x="174" y="46"/>
                        </a:lnTo>
                        <a:lnTo>
                          <a:pt x="247" y="46"/>
                        </a:lnTo>
                        <a:lnTo>
                          <a:pt x="338" y="0"/>
                        </a:lnTo>
                        <a:lnTo>
                          <a:pt x="338" y="146"/>
                        </a:lnTo>
                        <a:lnTo>
                          <a:pt x="329" y="155"/>
                        </a:lnTo>
                        <a:lnTo>
                          <a:pt x="283" y="247"/>
                        </a:lnTo>
                        <a:lnTo>
                          <a:pt x="256" y="247"/>
                        </a:lnTo>
                        <a:lnTo>
                          <a:pt x="174" y="347"/>
                        </a:lnTo>
                        <a:lnTo>
                          <a:pt x="146" y="320"/>
                        </a:lnTo>
                        <a:lnTo>
                          <a:pt x="100" y="329"/>
                        </a:lnTo>
                        <a:lnTo>
                          <a:pt x="0" y="247"/>
                        </a:lnTo>
                        <a:lnTo>
                          <a:pt x="0" y="18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73" name="Freeform 105"/>
                  <p:cNvSpPr>
                    <a:spLocks/>
                  </p:cNvSpPr>
                  <p:nvPr/>
                </p:nvSpPr>
                <p:spPr bwMode="auto">
                  <a:xfrm>
                    <a:off x="1941" y="1211"/>
                    <a:ext cx="904" cy="475"/>
                  </a:xfrm>
                  <a:custGeom>
                    <a:avLst/>
                    <a:gdLst>
                      <a:gd name="T0" fmla="*/ 0 w 904"/>
                      <a:gd name="T1" fmla="*/ 0 h 475"/>
                      <a:gd name="T2" fmla="*/ 903 w 904"/>
                      <a:gd name="T3" fmla="*/ 0 h 475"/>
                      <a:gd name="T4" fmla="*/ 903 w 904"/>
                      <a:gd name="T5" fmla="*/ 410 h 475"/>
                      <a:gd name="T6" fmla="*/ 374 w 904"/>
                      <a:gd name="T7" fmla="*/ 410 h 475"/>
                      <a:gd name="T8" fmla="*/ 374 w 904"/>
                      <a:gd name="T9" fmla="*/ 438 h 475"/>
                      <a:gd name="T10" fmla="*/ 246 w 904"/>
                      <a:gd name="T11" fmla="*/ 474 h 475"/>
                      <a:gd name="T12" fmla="*/ 164 w 904"/>
                      <a:gd name="T13" fmla="*/ 337 h 475"/>
                      <a:gd name="T14" fmla="*/ 119 w 904"/>
                      <a:gd name="T15" fmla="*/ 356 h 475"/>
                      <a:gd name="T16" fmla="*/ 109 w 904"/>
                      <a:gd name="T17" fmla="*/ 337 h 475"/>
                      <a:gd name="T18" fmla="*/ 137 w 904"/>
                      <a:gd name="T19" fmla="*/ 264 h 475"/>
                      <a:gd name="T20" fmla="*/ 0 w 904"/>
                      <a:gd name="T21" fmla="*/ 119 h 475"/>
                      <a:gd name="T22" fmla="*/ 0 w 904"/>
                      <a:gd name="T23" fmla="*/ 0 h 47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04"/>
                      <a:gd name="T37" fmla="*/ 0 h 475"/>
                      <a:gd name="T38" fmla="*/ 904 w 904"/>
                      <a:gd name="T39" fmla="*/ 475 h 47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04" h="475">
                        <a:moveTo>
                          <a:pt x="0" y="0"/>
                        </a:moveTo>
                        <a:lnTo>
                          <a:pt x="903" y="0"/>
                        </a:lnTo>
                        <a:lnTo>
                          <a:pt x="903" y="410"/>
                        </a:lnTo>
                        <a:lnTo>
                          <a:pt x="374" y="410"/>
                        </a:lnTo>
                        <a:lnTo>
                          <a:pt x="374" y="438"/>
                        </a:lnTo>
                        <a:lnTo>
                          <a:pt x="246" y="474"/>
                        </a:lnTo>
                        <a:lnTo>
                          <a:pt x="164" y="337"/>
                        </a:lnTo>
                        <a:lnTo>
                          <a:pt x="119" y="356"/>
                        </a:lnTo>
                        <a:lnTo>
                          <a:pt x="109" y="337"/>
                        </a:lnTo>
                        <a:lnTo>
                          <a:pt x="137" y="264"/>
                        </a:lnTo>
                        <a:lnTo>
                          <a:pt x="0" y="119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74" name="Freeform 106"/>
                  <p:cNvSpPr>
                    <a:spLocks/>
                  </p:cNvSpPr>
                  <p:nvPr/>
                </p:nvSpPr>
                <p:spPr bwMode="auto">
                  <a:xfrm>
                    <a:off x="2315" y="1622"/>
                    <a:ext cx="530" cy="402"/>
                  </a:xfrm>
                  <a:custGeom>
                    <a:avLst/>
                    <a:gdLst>
                      <a:gd name="T0" fmla="*/ 0 w 530"/>
                      <a:gd name="T1" fmla="*/ 0 h 402"/>
                      <a:gd name="T2" fmla="*/ 529 w 530"/>
                      <a:gd name="T3" fmla="*/ 0 h 402"/>
                      <a:gd name="T4" fmla="*/ 529 w 530"/>
                      <a:gd name="T5" fmla="*/ 401 h 402"/>
                      <a:gd name="T6" fmla="*/ 0 w 530"/>
                      <a:gd name="T7" fmla="*/ 401 h 402"/>
                      <a:gd name="T8" fmla="*/ 0 w 530"/>
                      <a:gd name="T9" fmla="*/ 0 h 4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0"/>
                      <a:gd name="T16" fmla="*/ 0 h 402"/>
                      <a:gd name="T17" fmla="*/ 530 w 530"/>
                      <a:gd name="T18" fmla="*/ 402 h 4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0" h="402">
                        <a:moveTo>
                          <a:pt x="0" y="0"/>
                        </a:moveTo>
                        <a:lnTo>
                          <a:pt x="529" y="0"/>
                        </a:lnTo>
                        <a:lnTo>
                          <a:pt x="529" y="401"/>
                        </a:lnTo>
                        <a:lnTo>
                          <a:pt x="0" y="401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75" name="Freeform 107"/>
                  <p:cNvSpPr>
                    <a:spLocks/>
                  </p:cNvSpPr>
                  <p:nvPr/>
                </p:nvSpPr>
                <p:spPr bwMode="auto">
                  <a:xfrm>
                    <a:off x="2844" y="1211"/>
                    <a:ext cx="567" cy="302"/>
                  </a:xfrm>
                  <a:custGeom>
                    <a:avLst/>
                    <a:gdLst>
                      <a:gd name="T0" fmla="*/ 0 w 567"/>
                      <a:gd name="T1" fmla="*/ 0 h 302"/>
                      <a:gd name="T2" fmla="*/ 511 w 567"/>
                      <a:gd name="T3" fmla="*/ 0 h 302"/>
                      <a:gd name="T4" fmla="*/ 557 w 567"/>
                      <a:gd name="T5" fmla="*/ 228 h 302"/>
                      <a:gd name="T6" fmla="*/ 566 w 567"/>
                      <a:gd name="T7" fmla="*/ 301 h 302"/>
                      <a:gd name="T8" fmla="*/ 0 w 567"/>
                      <a:gd name="T9" fmla="*/ 301 h 302"/>
                      <a:gd name="T10" fmla="*/ 0 w 567"/>
                      <a:gd name="T11" fmla="*/ 0 h 30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67"/>
                      <a:gd name="T19" fmla="*/ 0 h 302"/>
                      <a:gd name="T20" fmla="*/ 567 w 567"/>
                      <a:gd name="T21" fmla="*/ 302 h 30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67" h="302">
                        <a:moveTo>
                          <a:pt x="0" y="0"/>
                        </a:moveTo>
                        <a:lnTo>
                          <a:pt x="511" y="0"/>
                        </a:lnTo>
                        <a:lnTo>
                          <a:pt x="557" y="228"/>
                        </a:lnTo>
                        <a:lnTo>
                          <a:pt x="566" y="301"/>
                        </a:lnTo>
                        <a:lnTo>
                          <a:pt x="0" y="301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76" name="Freeform 108"/>
                  <p:cNvSpPr>
                    <a:spLocks/>
                  </p:cNvSpPr>
                  <p:nvPr/>
                </p:nvSpPr>
                <p:spPr bwMode="auto">
                  <a:xfrm>
                    <a:off x="2844" y="1822"/>
                    <a:ext cx="667" cy="302"/>
                  </a:xfrm>
                  <a:custGeom>
                    <a:avLst/>
                    <a:gdLst>
                      <a:gd name="T0" fmla="*/ 0 w 667"/>
                      <a:gd name="T1" fmla="*/ 0 h 302"/>
                      <a:gd name="T2" fmla="*/ 420 w 667"/>
                      <a:gd name="T3" fmla="*/ 0 h 302"/>
                      <a:gd name="T4" fmla="*/ 456 w 667"/>
                      <a:gd name="T5" fmla="*/ 27 h 302"/>
                      <a:gd name="T6" fmla="*/ 557 w 667"/>
                      <a:gd name="T7" fmla="*/ 55 h 302"/>
                      <a:gd name="T8" fmla="*/ 611 w 667"/>
                      <a:gd name="T9" fmla="*/ 237 h 302"/>
                      <a:gd name="T10" fmla="*/ 666 w 667"/>
                      <a:gd name="T11" fmla="*/ 301 h 302"/>
                      <a:gd name="T12" fmla="*/ 146 w 667"/>
                      <a:gd name="T13" fmla="*/ 301 h 302"/>
                      <a:gd name="T14" fmla="*/ 146 w 667"/>
                      <a:gd name="T15" fmla="*/ 201 h 302"/>
                      <a:gd name="T16" fmla="*/ 0 w 667"/>
                      <a:gd name="T17" fmla="*/ 201 h 302"/>
                      <a:gd name="T18" fmla="*/ 0 w 667"/>
                      <a:gd name="T19" fmla="*/ 0 h 30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67"/>
                      <a:gd name="T31" fmla="*/ 0 h 302"/>
                      <a:gd name="T32" fmla="*/ 667 w 667"/>
                      <a:gd name="T33" fmla="*/ 302 h 30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67" h="302">
                        <a:moveTo>
                          <a:pt x="0" y="0"/>
                        </a:moveTo>
                        <a:lnTo>
                          <a:pt x="420" y="0"/>
                        </a:lnTo>
                        <a:lnTo>
                          <a:pt x="456" y="27"/>
                        </a:lnTo>
                        <a:lnTo>
                          <a:pt x="557" y="55"/>
                        </a:lnTo>
                        <a:lnTo>
                          <a:pt x="611" y="237"/>
                        </a:lnTo>
                        <a:lnTo>
                          <a:pt x="666" y="301"/>
                        </a:lnTo>
                        <a:lnTo>
                          <a:pt x="146" y="301"/>
                        </a:lnTo>
                        <a:lnTo>
                          <a:pt x="146" y="201"/>
                        </a:lnTo>
                        <a:lnTo>
                          <a:pt x="0" y="201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77" name="Freeform 109"/>
                  <p:cNvSpPr>
                    <a:spLocks/>
                  </p:cNvSpPr>
                  <p:nvPr/>
                </p:nvSpPr>
                <p:spPr bwMode="auto">
                  <a:xfrm>
                    <a:off x="2470" y="2023"/>
                    <a:ext cx="521" cy="384"/>
                  </a:xfrm>
                  <a:custGeom>
                    <a:avLst/>
                    <a:gdLst>
                      <a:gd name="T0" fmla="*/ 0 w 521"/>
                      <a:gd name="T1" fmla="*/ 0 h 384"/>
                      <a:gd name="T2" fmla="*/ 520 w 521"/>
                      <a:gd name="T3" fmla="*/ 0 h 384"/>
                      <a:gd name="T4" fmla="*/ 520 w 521"/>
                      <a:gd name="T5" fmla="*/ 383 h 384"/>
                      <a:gd name="T6" fmla="*/ 0 w 521"/>
                      <a:gd name="T7" fmla="*/ 383 h 384"/>
                      <a:gd name="T8" fmla="*/ 0 w 521"/>
                      <a:gd name="T9" fmla="*/ 0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1"/>
                      <a:gd name="T16" fmla="*/ 0 h 384"/>
                      <a:gd name="T17" fmla="*/ 521 w 521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1" h="384">
                        <a:moveTo>
                          <a:pt x="0" y="0"/>
                        </a:moveTo>
                        <a:lnTo>
                          <a:pt x="520" y="0"/>
                        </a:lnTo>
                        <a:lnTo>
                          <a:pt x="520" y="383"/>
                        </a:lnTo>
                        <a:lnTo>
                          <a:pt x="0" y="383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8" name="Group 110"/>
                <p:cNvGrpSpPr>
                  <a:grpSpLocks/>
                </p:cNvGrpSpPr>
                <p:nvPr/>
              </p:nvGrpSpPr>
              <p:grpSpPr bwMode="auto">
                <a:xfrm>
                  <a:off x="2470" y="2087"/>
                  <a:ext cx="2547" cy="1443"/>
                  <a:chOff x="2470" y="2087"/>
                  <a:chExt cx="2547" cy="1443"/>
                </a:xfrm>
              </p:grpSpPr>
              <p:sp>
                <p:nvSpPr>
                  <p:cNvPr id="24647" name="Freeform 111"/>
                  <p:cNvSpPr>
                    <a:spLocks/>
                  </p:cNvSpPr>
                  <p:nvPr/>
                </p:nvSpPr>
                <p:spPr bwMode="auto">
                  <a:xfrm>
                    <a:off x="4478" y="2087"/>
                    <a:ext cx="411" cy="302"/>
                  </a:xfrm>
                  <a:custGeom>
                    <a:avLst/>
                    <a:gdLst>
                      <a:gd name="T0" fmla="*/ 164 w 411"/>
                      <a:gd name="T1" fmla="*/ 0 h 302"/>
                      <a:gd name="T2" fmla="*/ 155 w 411"/>
                      <a:gd name="T3" fmla="*/ 0 h 302"/>
                      <a:gd name="T4" fmla="*/ 109 w 411"/>
                      <a:gd name="T5" fmla="*/ 91 h 302"/>
                      <a:gd name="T6" fmla="*/ 82 w 411"/>
                      <a:gd name="T7" fmla="*/ 91 h 302"/>
                      <a:gd name="T8" fmla="*/ 0 w 411"/>
                      <a:gd name="T9" fmla="*/ 182 h 302"/>
                      <a:gd name="T10" fmla="*/ 36 w 411"/>
                      <a:gd name="T11" fmla="*/ 283 h 302"/>
                      <a:gd name="T12" fmla="*/ 164 w 411"/>
                      <a:gd name="T13" fmla="*/ 301 h 302"/>
                      <a:gd name="T14" fmla="*/ 191 w 411"/>
                      <a:gd name="T15" fmla="*/ 283 h 302"/>
                      <a:gd name="T16" fmla="*/ 228 w 411"/>
                      <a:gd name="T17" fmla="*/ 210 h 302"/>
                      <a:gd name="T18" fmla="*/ 237 w 411"/>
                      <a:gd name="T19" fmla="*/ 201 h 302"/>
                      <a:gd name="T20" fmla="*/ 410 w 411"/>
                      <a:gd name="T21" fmla="*/ 146 h 302"/>
                      <a:gd name="T22" fmla="*/ 392 w 411"/>
                      <a:gd name="T23" fmla="*/ 119 h 302"/>
                      <a:gd name="T24" fmla="*/ 328 w 411"/>
                      <a:gd name="T25" fmla="*/ 91 h 302"/>
                      <a:gd name="T26" fmla="*/ 237 w 411"/>
                      <a:gd name="T27" fmla="*/ 146 h 302"/>
                      <a:gd name="T28" fmla="*/ 237 w 411"/>
                      <a:gd name="T29" fmla="*/ 55 h 302"/>
                      <a:gd name="T30" fmla="*/ 164 w 411"/>
                      <a:gd name="T31" fmla="*/ 55 h 302"/>
                      <a:gd name="T32" fmla="*/ 164 w 411"/>
                      <a:gd name="T33" fmla="*/ 0 h 30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11"/>
                      <a:gd name="T52" fmla="*/ 0 h 302"/>
                      <a:gd name="T53" fmla="*/ 411 w 411"/>
                      <a:gd name="T54" fmla="*/ 302 h 30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11" h="302">
                        <a:moveTo>
                          <a:pt x="164" y="0"/>
                        </a:moveTo>
                        <a:lnTo>
                          <a:pt x="155" y="0"/>
                        </a:lnTo>
                        <a:lnTo>
                          <a:pt x="109" y="91"/>
                        </a:lnTo>
                        <a:lnTo>
                          <a:pt x="82" y="91"/>
                        </a:lnTo>
                        <a:lnTo>
                          <a:pt x="0" y="182"/>
                        </a:lnTo>
                        <a:lnTo>
                          <a:pt x="36" y="283"/>
                        </a:lnTo>
                        <a:lnTo>
                          <a:pt x="164" y="301"/>
                        </a:lnTo>
                        <a:lnTo>
                          <a:pt x="191" y="283"/>
                        </a:lnTo>
                        <a:lnTo>
                          <a:pt x="228" y="210"/>
                        </a:lnTo>
                        <a:lnTo>
                          <a:pt x="237" y="201"/>
                        </a:lnTo>
                        <a:lnTo>
                          <a:pt x="410" y="146"/>
                        </a:lnTo>
                        <a:lnTo>
                          <a:pt x="392" y="119"/>
                        </a:lnTo>
                        <a:lnTo>
                          <a:pt x="328" y="91"/>
                        </a:lnTo>
                        <a:lnTo>
                          <a:pt x="237" y="146"/>
                        </a:lnTo>
                        <a:lnTo>
                          <a:pt x="237" y="55"/>
                        </a:lnTo>
                        <a:lnTo>
                          <a:pt x="164" y="55"/>
                        </a:lnTo>
                        <a:lnTo>
                          <a:pt x="164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48" name="Freeform 112"/>
                  <p:cNvSpPr>
                    <a:spLocks/>
                  </p:cNvSpPr>
                  <p:nvPr/>
                </p:nvSpPr>
                <p:spPr bwMode="auto">
                  <a:xfrm>
                    <a:off x="4350" y="2233"/>
                    <a:ext cx="649" cy="229"/>
                  </a:xfrm>
                  <a:custGeom>
                    <a:avLst/>
                    <a:gdLst>
                      <a:gd name="T0" fmla="*/ 0 w 649"/>
                      <a:gd name="T1" fmla="*/ 228 h 229"/>
                      <a:gd name="T2" fmla="*/ 18 w 649"/>
                      <a:gd name="T3" fmla="*/ 210 h 229"/>
                      <a:gd name="T4" fmla="*/ 164 w 649"/>
                      <a:gd name="T5" fmla="*/ 137 h 229"/>
                      <a:gd name="T6" fmla="*/ 292 w 649"/>
                      <a:gd name="T7" fmla="*/ 155 h 229"/>
                      <a:gd name="T8" fmla="*/ 329 w 649"/>
                      <a:gd name="T9" fmla="*/ 137 h 229"/>
                      <a:gd name="T10" fmla="*/ 365 w 649"/>
                      <a:gd name="T11" fmla="*/ 55 h 229"/>
                      <a:gd name="T12" fmla="*/ 538 w 649"/>
                      <a:gd name="T13" fmla="*/ 0 h 229"/>
                      <a:gd name="T14" fmla="*/ 566 w 649"/>
                      <a:gd name="T15" fmla="*/ 100 h 229"/>
                      <a:gd name="T16" fmla="*/ 648 w 649"/>
                      <a:gd name="T17" fmla="*/ 119 h 229"/>
                      <a:gd name="T18" fmla="*/ 611 w 649"/>
                      <a:gd name="T19" fmla="*/ 173 h 229"/>
                      <a:gd name="T20" fmla="*/ 639 w 649"/>
                      <a:gd name="T21" fmla="*/ 228 h 229"/>
                      <a:gd name="T22" fmla="*/ 0 w 649"/>
                      <a:gd name="T23" fmla="*/ 228 h 22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49"/>
                      <a:gd name="T37" fmla="*/ 0 h 229"/>
                      <a:gd name="T38" fmla="*/ 649 w 649"/>
                      <a:gd name="T39" fmla="*/ 229 h 22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49" h="229">
                        <a:moveTo>
                          <a:pt x="0" y="228"/>
                        </a:moveTo>
                        <a:lnTo>
                          <a:pt x="18" y="210"/>
                        </a:lnTo>
                        <a:lnTo>
                          <a:pt x="164" y="137"/>
                        </a:lnTo>
                        <a:lnTo>
                          <a:pt x="292" y="155"/>
                        </a:lnTo>
                        <a:lnTo>
                          <a:pt x="329" y="137"/>
                        </a:lnTo>
                        <a:lnTo>
                          <a:pt x="365" y="55"/>
                        </a:lnTo>
                        <a:lnTo>
                          <a:pt x="538" y="0"/>
                        </a:lnTo>
                        <a:lnTo>
                          <a:pt x="566" y="100"/>
                        </a:lnTo>
                        <a:lnTo>
                          <a:pt x="648" y="119"/>
                        </a:lnTo>
                        <a:lnTo>
                          <a:pt x="611" y="173"/>
                        </a:lnTo>
                        <a:lnTo>
                          <a:pt x="639" y="228"/>
                        </a:lnTo>
                        <a:lnTo>
                          <a:pt x="0" y="228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49" name="Freeform 113"/>
                  <p:cNvSpPr>
                    <a:spLocks/>
                  </p:cNvSpPr>
                  <p:nvPr/>
                </p:nvSpPr>
                <p:spPr bwMode="auto">
                  <a:xfrm>
                    <a:off x="3948" y="2178"/>
                    <a:ext cx="567" cy="302"/>
                  </a:xfrm>
                  <a:custGeom>
                    <a:avLst/>
                    <a:gdLst>
                      <a:gd name="T0" fmla="*/ 0 w 567"/>
                      <a:gd name="T1" fmla="*/ 301 h 302"/>
                      <a:gd name="T2" fmla="*/ 37 w 567"/>
                      <a:gd name="T3" fmla="*/ 228 h 302"/>
                      <a:gd name="T4" fmla="*/ 110 w 567"/>
                      <a:gd name="T5" fmla="*/ 173 h 302"/>
                      <a:gd name="T6" fmla="*/ 265 w 567"/>
                      <a:gd name="T7" fmla="*/ 146 h 302"/>
                      <a:gd name="T8" fmla="*/ 356 w 567"/>
                      <a:gd name="T9" fmla="*/ 18 h 302"/>
                      <a:gd name="T10" fmla="*/ 356 w 567"/>
                      <a:gd name="T11" fmla="*/ 0 h 302"/>
                      <a:gd name="T12" fmla="*/ 456 w 567"/>
                      <a:gd name="T13" fmla="*/ 82 h 302"/>
                      <a:gd name="T14" fmla="*/ 502 w 567"/>
                      <a:gd name="T15" fmla="*/ 73 h 302"/>
                      <a:gd name="T16" fmla="*/ 529 w 567"/>
                      <a:gd name="T17" fmla="*/ 91 h 302"/>
                      <a:gd name="T18" fmla="*/ 566 w 567"/>
                      <a:gd name="T19" fmla="*/ 192 h 302"/>
                      <a:gd name="T20" fmla="*/ 420 w 567"/>
                      <a:gd name="T21" fmla="*/ 265 h 302"/>
                      <a:gd name="T22" fmla="*/ 402 w 567"/>
                      <a:gd name="T23" fmla="*/ 283 h 302"/>
                      <a:gd name="T24" fmla="*/ 119 w 567"/>
                      <a:gd name="T25" fmla="*/ 283 h 302"/>
                      <a:gd name="T26" fmla="*/ 119 w 567"/>
                      <a:gd name="T27" fmla="*/ 301 h 302"/>
                      <a:gd name="T28" fmla="*/ 0 w 567"/>
                      <a:gd name="T29" fmla="*/ 301 h 30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67"/>
                      <a:gd name="T46" fmla="*/ 0 h 302"/>
                      <a:gd name="T47" fmla="*/ 567 w 567"/>
                      <a:gd name="T48" fmla="*/ 302 h 30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67" h="302">
                        <a:moveTo>
                          <a:pt x="0" y="301"/>
                        </a:moveTo>
                        <a:lnTo>
                          <a:pt x="37" y="228"/>
                        </a:lnTo>
                        <a:lnTo>
                          <a:pt x="110" y="173"/>
                        </a:lnTo>
                        <a:lnTo>
                          <a:pt x="265" y="146"/>
                        </a:lnTo>
                        <a:lnTo>
                          <a:pt x="356" y="18"/>
                        </a:lnTo>
                        <a:lnTo>
                          <a:pt x="356" y="0"/>
                        </a:lnTo>
                        <a:lnTo>
                          <a:pt x="456" y="82"/>
                        </a:lnTo>
                        <a:lnTo>
                          <a:pt x="502" y="73"/>
                        </a:lnTo>
                        <a:lnTo>
                          <a:pt x="529" y="91"/>
                        </a:lnTo>
                        <a:lnTo>
                          <a:pt x="566" y="192"/>
                        </a:lnTo>
                        <a:lnTo>
                          <a:pt x="420" y="265"/>
                        </a:lnTo>
                        <a:lnTo>
                          <a:pt x="402" y="283"/>
                        </a:lnTo>
                        <a:lnTo>
                          <a:pt x="119" y="283"/>
                        </a:lnTo>
                        <a:lnTo>
                          <a:pt x="119" y="301"/>
                        </a:lnTo>
                        <a:lnTo>
                          <a:pt x="0" y="301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50" name="Freeform 114"/>
                  <p:cNvSpPr>
                    <a:spLocks/>
                  </p:cNvSpPr>
                  <p:nvPr/>
                </p:nvSpPr>
                <p:spPr bwMode="auto">
                  <a:xfrm>
                    <a:off x="3556" y="2461"/>
                    <a:ext cx="384" cy="348"/>
                  </a:xfrm>
                  <a:custGeom>
                    <a:avLst/>
                    <a:gdLst>
                      <a:gd name="T0" fmla="*/ 0 w 384"/>
                      <a:gd name="T1" fmla="*/ 0 h 348"/>
                      <a:gd name="T2" fmla="*/ 347 w 384"/>
                      <a:gd name="T3" fmla="*/ 0 h 348"/>
                      <a:gd name="T4" fmla="*/ 337 w 384"/>
                      <a:gd name="T5" fmla="*/ 46 h 348"/>
                      <a:gd name="T6" fmla="*/ 383 w 384"/>
                      <a:gd name="T7" fmla="*/ 46 h 348"/>
                      <a:gd name="T8" fmla="*/ 337 w 384"/>
                      <a:gd name="T9" fmla="*/ 174 h 348"/>
                      <a:gd name="T10" fmla="*/ 292 w 384"/>
                      <a:gd name="T11" fmla="*/ 237 h 348"/>
                      <a:gd name="T12" fmla="*/ 255 w 384"/>
                      <a:gd name="T13" fmla="*/ 347 h 348"/>
                      <a:gd name="T14" fmla="*/ 55 w 384"/>
                      <a:gd name="T15" fmla="*/ 347 h 348"/>
                      <a:gd name="T16" fmla="*/ 55 w 384"/>
                      <a:gd name="T17" fmla="*/ 292 h 348"/>
                      <a:gd name="T18" fmla="*/ 18 w 384"/>
                      <a:gd name="T19" fmla="*/ 283 h 348"/>
                      <a:gd name="T20" fmla="*/ 18 w 384"/>
                      <a:gd name="T21" fmla="*/ 73 h 348"/>
                      <a:gd name="T22" fmla="*/ 0 w 384"/>
                      <a:gd name="T23" fmla="*/ 0 h 34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84"/>
                      <a:gd name="T37" fmla="*/ 0 h 348"/>
                      <a:gd name="T38" fmla="*/ 384 w 384"/>
                      <a:gd name="T39" fmla="*/ 348 h 34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84" h="348">
                        <a:moveTo>
                          <a:pt x="0" y="0"/>
                        </a:moveTo>
                        <a:lnTo>
                          <a:pt x="347" y="0"/>
                        </a:lnTo>
                        <a:lnTo>
                          <a:pt x="337" y="46"/>
                        </a:lnTo>
                        <a:lnTo>
                          <a:pt x="383" y="46"/>
                        </a:lnTo>
                        <a:lnTo>
                          <a:pt x="337" y="174"/>
                        </a:lnTo>
                        <a:lnTo>
                          <a:pt x="292" y="237"/>
                        </a:lnTo>
                        <a:lnTo>
                          <a:pt x="255" y="347"/>
                        </a:lnTo>
                        <a:lnTo>
                          <a:pt x="55" y="347"/>
                        </a:lnTo>
                        <a:lnTo>
                          <a:pt x="55" y="292"/>
                        </a:lnTo>
                        <a:lnTo>
                          <a:pt x="18" y="283"/>
                        </a:lnTo>
                        <a:lnTo>
                          <a:pt x="18" y="73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51" name="Freeform 115"/>
                  <p:cNvSpPr>
                    <a:spLocks/>
                  </p:cNvSpPr>
                  <p:nvPr/>
                </p:nvSpPr>
                <p:spPr bwMode="auto">
                  <a:xfrm>
                    <a:off x="3894" y="2461"/>
                    <a:ext cx="658" cy="165"/>
                  </a:xfrm>
                  <a:custGeom>
                    <a:avLst/>
                    <a:gdLst>
                      <a:gd name="T0" fmla="*/ 64 w 658"/>
                      <a:gd name="T1" fmla="*/ 18 h 165"/>
                      <a:gd name="T2" fmla="*/ 173 w 658"/>
                      <a:gd name="T3" fmla="*/ 18 h 165"/>
                      <a:gd name="T4" fmla="*/ 173 w 658"/>
                      <a:gd name="T5" fmla="*/ 0 h 165"/>
                      <a:gd name="T6" fmla="*/ 657 w 658"/>
                      <a:gd name="T7" fmla="*/ 0 h 165"/>
                      <a:gd name="T8" fmla="*/ 648 w 658"/>
                      <a:gd name="T9" fmla="*/ 36 h 165"/>
                      <a:gd name="T10" fmla="*/ 456 w 658"/>
                      <a:gd name="T11" fmla="*/ 118 h 165"/>
                      <a:gd name="T12" fmla="*/ 438 w 658"/>
                      <a:gd name="T13" fmla="*/ 164 h 165"/>
                      <a:gd name="T14" fmla="*/ 0 w 658"/>
                      <a:gd name="T15" fmla="*/ 164 h 165"/>
                      <a:gd name="T16" fmla="*/ 64 w 658"/>
                      <a:gd name="T17" fmla="*/ 18 h 16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58"/>
                      <a:gd name="T28" fmla="*/ 0 h 165"/>
                      <a:gd name="T29" fmla="*/ 658 w 658"/>
                      <a:gd name="T30" fmla="*/ 165 h 16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58" h="165">
                        <a:moveTo>
                          <a:pt x="64" y="18"/>
                        </a:moveTo>
                        <a:lnTo>
                          <a:pt x="173" y="18"/>
                        </a:lnTo>
                        <a:lnTo>
                          <a:pt x="173" y="0"/>
                        </a:lnTo>
                        <a:lnTo>
                          <a:pt x="657" y="0"/>
                        </a:lnTo>
                        <a:lnTo>
                          <a:pt x="648" y="36"/>
                        </a:lnTo>
                        <a:lnTo>
                          <a:pt x="456" y="118"/>
                        </a:lnTo>
                        <a:lnTo>
                          <a:pt x="438" y="164"/>
                        </a:lnTo>
                        <a:lnTo>
                          <a:pt x="0" y="164"/>
                        </a:lnTo>
                        <a:lnTo>
                          <a:pt x="64" y="18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52" name="Freeform 116"/>
                  <p:cNvSpPr>
                    <a:spLocks/>
                  </p:cNvSpPr>
                  <p:nvPr/>
                </p:nvSpPr>
                <p:spPr bwMode="auto">
                  <a:xfrm>
                    <a:off x="4332" y="2461"/>
                    <a:ext cx="685" cy="266"/>
                  </a:xfrm>
                  <a:custGeom>
                    <a:avLst/>
                    <a:gdLst>
                      <a:gd name="T0" fmla="*/ 219 w 685"/>
                      <a:gd name="T1" fmla="*/ 0 h 266"/>
                      <a:gd name="T2" fmla="*/ 657 w 685"/>
                      <a:gd name="T3" fmla="*/ 0 h 266"/>
                      <a:gd name="T4" fmla="*/ 684 w 685"/>
                      <a:gd name="T5" fmla="*/ 82 h 266"/>
                      <a:gd name="T6" fmla="*/ 611 w 685"/>
                      <a:gd name="T7" fmla="*/ 164 h 266"/>
                      <a:gd name="T8" fmla="*/ 502 w 685"/>
                      <a:gd name="T9" fmla="*/ 201 h 266"/>
                      <a:gd name="T10" fmla="*/ 456 w 685"/>
                      <a:gd name="T11" fmla="*/ 265 h 266"/>
                      <a:gd name="T12" fmla="*/ 347 w 685"/>
                      <a:gd name="T13" fmla="*/ 155 h 266"/>
                      <a:gd name="T14" fmla="*/ 264 w 685"/>
                      <a:gd name="T15" fmla="*/ 155 h 266"/>
                      <a:gd name="T16" fmla="*/ 255 w 685"/>
                      <a:gd name="T17" fmla="*/ 128 h 266"/>
                      <a:gd name="T18" fmla="*/ 137 w 685"/>
                      <a:gd name="T19" fmla="*/ 128 h 266"/>
                      <a:gd name="T20" fmla="*/ 91 w 685"/>
                      <a:gd name="T21" fmla="*/ 164 h 266"/>
                      <a:gd name="T22" fmla="*/ 0 w 685"/>
                      <a:gd name="T23" fmla="*/ 164 h 266"/>
                      <a:gd name="T24" fmla="*/ 18 w 685"/>
                      <a:gd name="T25" fmla="*/ 119 h 266"/>
                      <a:gd name="T26" fmla="*/ 210 w 685"/>
                      <a:gd name="T27" fmla="*/ 37 h 266"/>
                      <a:gd name="T28" fmla="*/ 219 w 685"/>
                      <a:gd name="T29" fmla="*/ 0 h 26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685"/>
                      <a:gd name="T46" fmla="*/ 0 h 266"/>
                      <a:gd name="T47" fmla="*/ 685 w 685"/>
                      <a:gd name="T48" fmla="*/ 266 h 26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685" h="266">
                        <a:moveTo>
                          <a:pt x="219" y="0"/>
                        </a:moveTo>
                        <a:lnTo>
                          <a:pt x="657" y="0"/>
                        </a:lnTo>
                        <a:lnTo>
                          <a:pt x="684" y="82"/>
                        </a:lnTo>
                        <a:lnTo>
                          <a:pt x="611" y="164"/>
                        </a:lnTo>
                        <a:lnTo>
                          <a:pt x="502" y="201"/>
                        </a:lnTo>
                        <a:lnTo>
                          <a:pt x="456" y="265"/>
                        </a:lnTo>
                        <a:lnTo>
                          <a:pt x="347" y="155"/>
                        </a:lnTo>
                        <a:lnTo>
                          <a:pt x="264" y="155"/>
                        </a:lnTo>
                        <a:lnTo>
                          <a:pt x="255" y="128"/>
                        </a:lnTo>
                        <a:lnTo>
                          <a:pt x="137" y="128"/>
                        </a:lnTo>
                        <a:lnTo>
                          <a:pt x="91" y="164"/>
                        </a:lnTo>
                        <a:lnTo>
                          <a:pt x="0" y="164"/>
                        </a:lnTo>
                        <a:lnTo>
                          <a:pt x="18" y="119"/>
                        </a:lnTo>
                        <a:lnTo>
                          <a:pt x="210" y="37"/>
                        </a:lnTo>
                        <a:lnTo>
                          <a:pt x="219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53" name="Freeform 117"/>
                  <p:cNvSpPr>
                    <a:spLocks/>
                  </p:cNvSpPr>
                  <p:nvPr/>
                </p:nvSpPr>
                <p:spPr bwMode="auto">
                  <a:xfrm>
                    <a:off x="4414" y="2589"/>
                    <a:ext cx="375" cy="329"/>
                  </a:xfrm>
                  <a:custGeom>
                    <a:avLst/>
                    <a:gdLst>
                      <a:gd name="T0" fmla="*/ 18 w 375"/>
                      <a:gd name="T1" fmla="*/ 36 h 329"/>
                      <a:gd name="T2" fmla="*/ 55 w 375"/>
                      <a:gd name="T3" fmla="*/ 0 h 329"/>
                      <a:gd name="T4" fmla="*/ 173 w 375"/>
                      <a:gd name="T5" fmla="*/ 0 h 329"/>
                      <a:gd name="T6" fmla="*/ 182 w 375"/>
                      <a:gd name="T7" fmla="*/ 27 h 329"/>
                      <a:gd name="T8" fmla="*/ 265 w 375"/>
                      <a:gd name="T9" fmla="*/ 27 h 329"/>
                      <a:gd name="T10" fmla="*/ 374 w 375"/>
                      <a:gd name="T11" fmla="*/ 137 h 329"/>
                      <a:gd name="T12" fmla="*/ 274 w 375"/>
                      <a:gd name="T13" fmla="*/ 237 h 329"/>
                      <a:gd name="T14" fmla="*/ 201 w 375"/>
                      <a:gd name="T15" fmla="*/ 264 h 329"/>
                      <a:gd name="T16" fmla="*/ 192 w 375"/>
                      <a:gd name="T17" fmla="*/ 328 h 329"/>
                      <a:gd name="T18" fmla="*/ 155 w 375"/>
                      <a:gd name="T19" fmla="*/ 255 h 329"/>
                      <a:gd name="T20" fmla="*/ 0 w 375"/>
                      <a:gd name="T21" fmla="*/ 73 h 329"/>
                      <a:gd name="T22" fmla="*/ 18 w 375"/>
                      <a:gd name="T23" fmla="*/ 36 h 32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75"/>
                      <a:gd name="T37" fmla="*/ 0 h 329"/>
                      <a:gd name="T38" fmla="*/ 375 w 375"/>
                      <a:gd name="T39" fmla="*/ 329 h 32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75" h="329">
                        <a:moveTo>
                          <a:pt x="18" y="36"/>
                        </a:moveTo>
                        <a:lnTo>
                          <a:pt x="55" y="0"/>
                        </a:lnTo>
                        <a:lnTo>
                          <a:pt x="173" y="0"/>
                        </a:lnTo>
                        <a:lnTo>
                          <a:pt x="182" y="27"/>
                        </a:lnTo>
                        <a:lnTo>
                          <a:pt x="265" y="27"/>
                        </a:lnTo>
                        <a:lnTo>
                          <a:pt x="374" y="137"/>
                        </a:lnTo>
                        <a:lnTo>
                          <a:pt x="274" y="237"/>
                        </a:lnTo>
                        <a:lnTo>
                          <a:pt x="201" y="264"/>
                        </a:lnTo>
                        <a:lnTo>
                          <a:pt x="192" y="328"/>
                        </a:lnTo>
                        <a:lnTo>
                          <a:pt x="155" y="255"/>
                        </a:lnTo>
                        <a:lnTo>
                          <a:pt x="0" y="73"/>
                        </a:lnTo>
                        <a:lnTo>
                          <a:pt x="18" y="36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54" name="Freeform 118"/>
                  <p:cNvSpPr>
                    <a:spLocks/>
                  </p:cNvSpPr>
                  <p:nvPr/>
                </p:nvSpPr>
                <p:spPr bwMode="auto">
                  <a:xfrm>
                    <a:off x="4250" y="2625"/>
                    <a:ext cx="356" cy="412"/>
                  </a:xfrm>
                  <a:custGeom>
                    <a:avLst/>
                    <a:gdLst>
                      <a:gd name="T0" fmla="*/ 0 w 356"/>
                      <a:gd name="T1" fmla="*/ 0 h 412"/>
                      <a:gd name="T2" fmla="*/ 182 w 356"/>
                      <a:gd name="T3" fmla="*/ 0 h 412"/>
                      <a:gd name="T4" fmla="*/ 164 w 356"/>
                      <a:gd name="T5" fmla="*/ 37 h 412"/>
                      <a:gd name="T6" fmla="*/ 319 w 356"/>
                      <a:gd name="T7" fmla="*/ 219 h 412"/>
                      <a:gd name="T8" fmla="*/ 355 w 356"/>
                      <a:gd name="T9" fmla="*/ 292 h 412"/>
                      <a:gd name="T10" fmla="*/ 309 w 356"/>
                      <a:gd name="T11" fmla="*/ 411 h 412"/>
                      <a:gd name="T12" fmla="*/ 64 w 356"/>
                      <a:gd name="T13" fmla="*/ 411 h 412"/>
                      <a:gd name="T14" fmla="*/ 36 w 356"/>
                      <a:gd name="T15" fmla="*/ 356 h 412"/>
                      <a:gd name="T16" fmla="*/ 27 w 356"/>
                      <a:gd name="T17" fmla="*/ 292 h 412"/>
                      <a:gd name="T18" fmla="*/ 55 w 356"/>
                      <a:gd name="T19" fmla="*/ 256 h 412"/>
                      <a:gd name="T20" fmla="*/ 0 w 356"/>
                      <a:gd name="T21" fmla="*/ 0 h 41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56"/>
                      <a:gd name="T34" fmla="*/ 0 h 412"/>
                      <a:gd name="T35" fmla="*/ 356 w 356"/>
                      <a:gd name="T36" fmla="*/ 412 h 41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56" h="412">
                        <a:moveTo>
                          <a:pt x="0" y="0"/>
                        </a:moveTo>
                        <a:lnTo>
                          <a:pt x="182" y="0"/>
                        </a:lnTo>
                        <a:lnTo>
                          <a:pt x="164" y="37"/>
                        </a:lnTo>
                        <a:lnTo>
                          <a:pt x="319" y="219"/>
                        </a:lnTo>
                        <a:lnTo>
                          <a:pt x="355" y="292"/>
                        </a:lnTo>
                        <a:lnTo>
                          <a:pt x="309" y="411"/>
                        </a:lnTo>
                        <a:lnTo>
                          <a:pt x="64" y="411"/>
                        </a:lnTo>
                        <a:lnTo>
                          <a:pt x="36" y="356"/>
                        </a:lnTo>
                        <a:lnTo>
                          <a:pt x="27" y="292"/>
                        </a:lnTo>
                        <a:lnTo>
                          <a:pt x="55" y="256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55" name="Freeform 119"/>
                  <p:cNvSpPr>
                    <a:spLocks/>
                  </p:cNvSpPr>
                  <p:nvPr/>
                </p:nvSpPr>
                <p:spPr bwMode="auto">
                  <a:xfrm>
                    <a:off x="4012" y="2625"/>
                    <a:ext cx="293" cy="430"/>
                  </a:xfrm>
                  <a:custGeom>
                    <a:avLst/>
                    <a:gdLst>
                      <a:gd name="T0" fmla="*/ 55 w 293"/>
                      <a:gd name="T1" fmla="*/ 0 h 430"/>
                      <a:gd name="T2" fmla="*/ 237 w 293"/>
                      <a:gd name="T3" fmla="*/ 0 h 430"/>
                      <a:gd name="T4" fmla="*/ 292 w 293"/>
                      <a:gd name="T5" fmla="*/ 265 h 430"/>
                      <a:gd name="T6" fmla="*/ 265 w 293"/>
                      <a:gd name="T7" fmla="*/ 292 h 430"/>
                      <a:gd name="T8" fmla="*/ 274 w 293"/>
                      <a:gd name="T9" fmla="*/ 356 h 430"/>
                      <a:gd name="T10" fmla="*/ 73 w 293"/>
                      <a:gd name="T11" fmla="*/ 356 h 430"/>
                      <a:gd name="T12" fmla="*/ 73 w 293"/>
                      <a:gd name="T13" fmla="*/ 420 h 430"/>
                      <a:gd name="T14" fmla="*/ 0 w 293"/>
                      <a:gd name="T15" fmla="*/ 429 h 430"/>
                      <a:gd name="T16" fmla="*/ 0 w 293"/>
                      <a:gd name="T17" fmla="*/ 310 h 430"/>
                      <a:gd name="T18" fmla="*/ 55 w 293"/>
                      <a:gd name="T19" fmla="*/ 0 h 43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93"/>
                      <a:gd name="T31" fmla="*/ 0 h 430"/>
                      <a:gd name="T32" fmla="*/ 293 w 293"/>
                      <a:gd name="T33" fmla="*/ 430 h 43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93" h="430">
                        <a:moveTo>
                          <a:pt x="55" y="0"/>
                        </a:moveTo>
                        <a:lnTo>
                          <a:pt x="237" y="0"/>
                        </a:lnTo>
                        <a:lnTo>
                          <a:pt x="292" y="265"/>
                        </a:lnTo>
                        <a:lnTo>
                          <a:pt x="265" y="292"/>
                        </a:lnTo>
                        <a:lnTo>
                          <a:pt x="274" y="356"/>
                        </a:lnTo>
                        <a:lnTo>
                          <a:pt x="73" y="356"/>
                        </a:lnTo>
                        <a:lnTo>
                          <a:pt x="73" y="420"/>
                        </a:lnTo>
                        <a:lnTo>
                          <a:pt x="0" y="429"/>
                        </a:lnTo>
                        <a:lnTo>
                          <a:pt x="0" y="310"/>
                        </a:lnTo>
                        <a:lnTo>
                          <a:pt x="5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56" name="Freeform 120"/>
                  <p:cNvSpPr>
                    <a:spLocks/>
                  </p:cNvSpPr>
                  <p:nvPr/>
                </p:nvSpPr>
                <p:spPr bwMode="auto">
                  <a:xfrm>
                    <a:off x="3811" y="2625"/>
                    <a:ext cx="257" cy="458"/>
                  </a:xfrm>
                  <a:custGeom>
                    <a:avLst/>
                    <a:gdLst>
                      <a:gd name="T0" fmla="*/ 82 w 257"/>
                      <a:gd name="T1" fmla="*/ 0 h 458"/>
                      <a:gd name="T2" fmla="*/ 256 w 257"/>
                      <a:gd name="T3" fmla="*/ 0 h 458"/>
                      <a:gd name="T4" fmla="*/ 201 w 257"/>
                      <a:gd name="T5" fmla="*/ 311 h 458"/>
                      <a:gd name="T6" fmla="*/ 201 w 257"/>
                      <a:gd name="T7" fmla="*/ 430 h 458"/>
                      <a:gd name="T8" fmla="*/ 146 w 257"/>
                      <a:gd name="T9" fmla="*/ 457 h 458"/>
                      <a:gd name="T10" fmla="*/ 119 w 257"/>
                      <a:gd name="T11" fmla="*/ 384 h 458"/>
                      <a:gd name="T12" fmla="*/ 0 w 257"/>
                      <a:gd name="T13" fmla="*/ 384 h 458"/>
                      <a:gd name="T14" fmla="*/ 37 w 257"/>
                      <a:gd name="T15" fmla="*/ 247 h 458"/>
                      <a:gd name="T16" fmla="*/ 0 w 257"/>
                      <a:gd name="T17" fmla="*/ 183 h 458"/>
                      <a:gd name="T18" fmla="*/ 37 w 257"/>
                      <a:gd name="T19" fmla="*/ 73 h 458"/>
                      <a:gd name="T20" fmla="*/ 82 w 257"/>
                      <a:gd name="T21" fmla="*/ 0 h 45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57"/>
                      <a:gd name="T34" fmla="*/ 0 h 458"/>
                      <a:gd name="T35" fmla="*/ 257 w 257"/>
                      <a:gd name="T36" fmla="*/ 458 h 45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57" h="458">
                        <a:moveTo>
                          <a:pt x="82" y="0"/>
                        </a:moveTo>
                        <a:lnTo>
                          <a:pt x="256" y="0"/>
                        </a:lnTo>
                        <a:lnTo>
                          <a:pt x="201" y="311"/>
                        </a:lnTo>
                        <a:lnTo>
                          <a:pt x="201" y="430"/>
                        </a:lnTo>
                        <a:lnTo>
                          <a:pt x="146" y="457"/>
                        </a:lnTo>
                        <a:lnTo>
                          <a:pt x="119" y="384"/>
                        </a:lnTo>
                        <a:lnTo>
                          <a:pt x="0" y="384"/>
                        </a:lnTo>
                        <a:lnTo>
                          <a:pt x="37" y="247"/>
                        </a:lnTo>
                        <a:lnTo>
                          <a:pt x="0" y="183"/>
                        </a:lnTo>
                        <a:lnTo>
                          <a:pt x="37" y="73"/>
                        </a:lnTo>
                        <a:lnTo>
                          <a:pt x="8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57" name="Freeform 121"/>
                  <p:cNvSpPr>
                    <a:spLocks/>
                  </p:cNvSpPr>
                  <p:nvPr/>
                </p:nvSpPr>
                <p:spPr bwMode="auto">
                  <a:xfrm>
                    <a:off x="4085" y="2981"/>
                    <a:ext cx="622" cy="549"/>
                  </a:xfrm>
                  <a:custGeom>
                    <a:avLst/>
                    <a:gdLst>
                      <a:gd name="T0" fmla="*/ 0 w 622"/>
                      <a:gd name="T1" fmla="*/ 0 h 549"/>
                      <a:gd name="T2" fmla="*/ 201 w 622"/>
                      <a:gd name="T3" fmla="*/ 0 h 549"/>
                      <a:gd name="T4" fmla="*/ 228 w 622"/>
                      <a:gd name="T5" fmla="*/ 55 h 549"/>
                      <a:gd name="T6" fmla="*/ 484 w 622"/>
                      <a:gd name="T7" fmla="*/ 55 h 549"/>
                      <a:gd name="T8" fmla="*/ 484 w 622"/>
                      <a:gd name="T9" fmla="*/ 100 h 549"/>
                      <a:gd name="T10" fmla="*/ 575 w 622"/>
                      <a:gd name="T11" fmla="*/ 265 h 549"/>
                      <a:gd name="T12" fmla="*/ 612 w 622"/>
                      <a:gd name="T13" fmla="*/ 374 h 549"/>
                      <a:gd name="T14" fmla="*/ 621 w 622"/>
                      <a:gd name="T15" fmla="*/ 457 h 549"/>
                      <a:gd name="T16" fmla="*/ 530 w 622"/>
                      <a:gd name="T17" fmla="*/ 539 h 549"/>
                      <a:gd name="T18" fmla="*/ 466 w 622"/>
                      <a:gd name="T19" fmla="*/ 548 h 549"/>
                      <a:gd name="T20" fmla="*/ 438 w 622"/>
                      <a:gd name="T21" fmla="*/ 384 h 549"/>
                      <a:gd name="T22" fmla="*/ 420 w 622"/>
                      <a:gd name="T23" fmla="*/ 384 h 549"/>
                      <a:gd name="T24" fmla="*/ 347 w 622"/>
                      <a:gd name="T25" fmla="*/ 283 h 549"/>
                      <a:gd name="T26" fmla="*/ 365 w 622"/>
                      <a:gd name="T27" fmla="*/ 201 h 549"/>
                      <a:gd name="T28" fmla="*/ 283 w 622"/>
                      <a:gd name="T29" fmla="*/ 110 h 549"/>
                      <a:gd name="T30" fmla="*/ 183 w 622"/>
                      <a:gd name="T31" fmla="*/ 137 h 549"/>
                      <a:gd name="T32" fmla="*/ 100 w 622"/>
                      <a:gd name="T33" fmla="*/ 64 h 549"/>
                      <a:gd name="T34" fmla="*/ 0 w 622"/>
                      <a:gd name="T35" fmla="*/ 64 h 549"/>
                      <a:gd name="T36" fmla="*/ 0 w 622"/>
                      <a:gd name="T37" fmla="*/ 0 h 54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22"/>
                      <a:gd name="T58" fmla="*/ 0 h 549"/>
                      <a:gd name="T59" fmla="*/ 622 w 622"/>
                      <a:gd name="T60" fmla="*/ 549 h 54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22" h="549">
                        <a:moveTo>
                          <a:pt x="0" y="0"/>
                        </a:moveTo>
                        <a:lnTo>
                          <a:pt x="201" y="0"/>
                        </a:lnTo>
                        <a:lnTo>
                          <a:pt x="228" y="55"/>
                        </a:lnTo>
                        <a:lnTo>
                          <a:pt x="484" y="55"/>
                        </a:lnTo>
                        <a:lnTo>
                          <a:pt x="484" y="100"/>
                        </a:lnTo>
                        <a:lnTo>
                          <a:pt x="575" y="265"/>
                        </a:lnTo>
                        <a:lnTo>
                          <a:pt x="612" y="374"/>
                        </a:lnTo>
                        <a:lnTo>
                          <a:pt x="621" y="457"/>
                        </a:lnTo>
                        <a:lnTo>
                          <a:pt x="530" y="539"/>
                        </a:lnTo>
                        <a:lnTo>
                          <a:pt x="466" y="548"/>
                        </a:lnTo>
                        <a:lnTo>
                          <a:pt x="438" y="384"/>
                        </a:lnTo>
                        <a:lnTo>
                          <a:pt x="420" y="384"/>
                        </a:lnTo>
                        <a:lnTo>
                          <a:pt x="347" y="283"/>
                        </a:lnTo>
                        <a:lnTo>
                          <a:pt x="365" y="201"/>
                        </a:lnTo>
                        <a:lnTo>
                          <a:pt x="283" y="110"/>
                        </a:lnTo>
                        <a:lnTo>
                          <a:pt x="183" y="137"/>
                        </a:lnTo>
                        <a:lnTo>
                          <a:pt x="100" y="64"/>
                        </a:lnTo>
                        <a:lnTo>
                          <a:pt x="0" y="64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58" name="Freeform 122"/>
                  <p:cNvSpPr>
                    <a:spLocks/>
                  </p:cNvSpPr>
                  <p:nvPr/>
                </p:nvSpPr>
                <p:spPr bwMode="auto">
                  <a:xfrm>
                    <a:off x="3602" y="2799"/>
                    <a:ext cx="384" cy="366"/>
                  </a:xfrm>
                  <a:custGeom>
                    <a:avLst/>
                    <a:gdLst>
                      <a:gd name="T0" fmla="*/ 9 w 384"/>
                      <a:gd name="T1" fmla="*/ 0 h 366"/>
                      <a:gd name="T2" fmla="*/ 210 w 384"/>
                      <a:gd name="T3" fmla="*/ 0 h 366"/>
                      <a:gd name="T4" fmla="*/ 246 w 384"/>
                      <a:gd name="T5" fmla="*/ 73 h 366"/>
                      <a:gd name="T6" fmla="*/ 210 w 384"/>
                      <a:gd name="T7" fmla="*/ 201 h 366"/>
                      <a:gd name="T8" fmla="*/ 328 w 384"/>
                      <a:gd name="T9" fmla="*/ 201 h 366"/>
                      <a:gd name="T10" fmla="*/ 356 w 384"/>
                      <a:gd name="T11" fmla="*/ 283 h 366"/>
                      <a:gd name="T12" fmla="*/ 383 w 384"/>
                      <a:gd name="T13" fmla="*/ 365 h 366"/>
                      <a:gd name="T14" fmla="*/ 219 w 384"/>
                      <a:gd name="T15" fmla="*/ 356 h 366"/>
                      <a:gd name="T16" fmla="*/ 27 w 384"/>
                      <a:gd name="T17" fmla="*/ 283 h 366"/>
                      <a:gd name="T18" fmla="*/ 55 w 384"/>
                      <a:gd name="T19" fmla="*/ 228 h 366"/>
                      <a:gd name="T20" fmla="*/ 0 w 384"/>
                      <a:gd name="T21" fmla="*/ 110 h 366"/>
                      <a:gd name="T22" fmla="*/ 9 w 384"/>
                      <a:gd name="T23" fmla="*/ 0 h 36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84"/>
                      <a:gd name="T37" fmla="*/ 0 h 366"/>
                      <a:gd name="T38" fmla="*/ 384 w 384"/>
                      <a:gd name="T39" fmla="*/ 366 h 36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84" h="366">
                        <a:moveTo>
                          <a:pt x="9" y="0"/>
                        </a:moveTo>
                        <a:lnTo>
                          <a:pt x="210" y="0"/>
                        </a:lnTo>
                        <a:lnTo>
                          <a:pt x="246" y="73"/>
                        </a:lnTo>
                        <a:lnTo>
                          <a:pt x="210" y="201"/>
                        </a:lnTo>
                        <a:lnTo>
                          <a:pt x="328" y="201"/>
                        </a:lnTo>
                        <a:lnTo>
                          <a:pt x="356" y="283"/>
                        </a:lnTo>
                        <a:lnTo>
                          <a:pt x="383" y="365"/>
                        </a:lnTo>
                        <a:lnTo>
                          <a:pt x="219" y="356"/>
                        </a:lnTo>
                        <a:lnTo>
                          <a:pt x="27" y="283"/>
                        </a:lnTo>
                        <a:lnTo>
                          <a:pt x="55" y="228"/>
                        </a:lnTo>
                        <a:lnTo>
                          <a:pt x="0" y="110"/>
                        </a:lnTo>
                        <a:lnTo>
                          <a:pt x="9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59" name="Freeform 123"/>
                  <p:cNvSpPr>
                    <a:spLocks/>
                  </p:cNvSpPr>
                  <p:nvPr/>
                </p:nvSpPr>
                <p:spPr bwMode="auto">
                  <a:xfrm>
                    <a:off x="2908" y="2415"/>
                    <a:ext cx="658" cy="339"/>
                  </a:xfrm>
                  <a:custGeom>
                    <a:avLst/>
                    <a:gdLst>
                      <a:gd name="T0" fmla="*/ 0 w 658"/>
                      <a:gd name="T1" fmla="*/ 0 h 339"/>
                      <a:gd name="T2" fmla="*/ 630 w 658"/>
                      <a:gd name="T3" fmla="*/ 0 h 339"/>
                      <a:gd name="T4" fmla="*/ 648 w 658"/>
                      <a:gd name="T5" fmla="*/ 55 h 339"/>
                      <a:gd name="T6" fmla="*/ 657 w 658"/>
                      <a:gd name="T7" fmla="*/ 128 h 339"/>
                      <a:gd name="T8" fmla="*/ 657 w 658"/>
                      <a:gd name="T9" fmla="*/ 338 h 339"/>
                      <a:gd name="T10" fmla="*/ 548 w 658"/>
                      <a:gd name="T11" fmla="*/ 311 h 339"/>
                      <a:gd name="T12" fmla="*/ 502 w 658"/>
                      <a:gd name="T13" fmla="*/ 320 h 339"/>
                      <a:gd name="T14" fmla="*/ 228 w 658"/>
                      <a:gd name="T15" fmla="*/ 256 h 339"/>
                      <a:gd name="T16" fmla="*/ 228 w 658"/>
                      <a:gd name="T17" fmla="*/ 91 h 339"/>
                      <a:gd name="T18" fmla="*/ 0 w 658"/>
                      <a:gd name="T19" fmla="*/ 91 h 339"/>
                      <a:gd name="T20" fmla="*/ 0 w 658"/>
                      <a:gd name="T21" fmla="*/ 0 h 33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58"/>
                      <a:gd name="T34" fmla="*/ 0 h 339"/>
                      <a:gd name="T35" fmla="*/ 658 w 658"/>
                      <a:gd name="T36" fmla="*/ 339 h 33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58" h="339">
                        <a:moveTo>
                          <a:pt x="0" y="0"/>
                        </a:moveTo>
                        <a:lnTo>
                          <a:pt x="630" y="0"/>
                        </a:lnTo>
                        <a:lnTo>
                          <a:pt x="648" y="55"/>
                        </a:lnTo>
                        <a:lnTo>
                          <a:pt x="657" y="128"/>
                        </a:lnTo>
                        <a:lnTo>
                          <a:pt x="657" y="338"/>
                        </a:lnTo>
                        <a:lnTo>
                          <a:pt x="548" y="311"/>
                        </a:lnTo>
                        <a:lnTo>
                          <a:pt x="502" y="320"/>
                        </a:lnTo>
                        <a:lnTo>
                          <a:pt x="228" y="256"/>
                        </a:lnTo>
                        <a:lnTo>
                          <a:pt x="228" y="91"/>
                        </a:lnTo>
                        <a:lnTo>
                          <a:pt x="0" y="91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0" name="Freeform 124"/>
                  <p:cNvSpPr>
                    <a:spLocks/>
                  </p:cNvSpPr>
                  <p:nvPr/>
                </p:nvSpPr>
                <p:spPr bwMode="auto">
                  <a:xfrm>
                    <a:off x="2625" y="2507"/>
                    <a:ext cx="1032" cy="922"/>
                  </a:xfrm>
                  <a:custGeom>
                    <a:avLst/>
                    <a:gdLst>
                      <a:gd name="T0" fmla="*/ 283 w 1032"/>
                      <a:gd name="T1" fmla="*/ 0 h 922"/>
                      <a:gd name="T2" fmla="*/ 511 w 1032"/>
                      <a:gd name="T3" fmla="*/ 0 h 922"/>
                      <a:gd name="T4" fmla="*/ 511 w 1032"/>
                      <a:gd name="T5" fmla="*/ 164 h 922"/>
                      <a:gd name="T6" fmla="*/ 785 w 1032"/>
                      <a:gd name="T7" fmla="*/ 228 h 922"/>
                      <a:gd name="T8" fmla="*/ 830 w 1032"/>
                      <a:gd name="T9" fmla="*/ 219 h 922"/>
                      <a:gd name="T10" fmla="*/ 940 w 1032"/>
                      <a:gd name="T11" fmla="*/ 246 h 922"/>
                      <a:gd name="T12" fmla="*/ 985 w 1032"/>
                      <a:gd name="T13" fmla="*/ 246 h 922"/>
                      <a:gd name="T14" fmla="*/ 976 w 1032"/>
                      <a:gd name="T15" fmla="*/ 410 h 922"/>
                      <a:gd name="T16" fmla="*/ 1031 w 1032"/>
                      <a:gd name="T17" fmla="*/ 529 h 922"/>
                      <a:gd name="T18" fmla="*/ 1004 w 1032"/>
                      <a:gd name="T19" fmla="*/ 584 h 922"/>
                      <a:gd name="T20" fmla="*/ 903 w 1032"/>
                      <a:gd name="T21" fmla="*/ 602 h 922"/>
                      <a:gd name="T22" fmla="*/ 766 w 1032"/>
                      <a:gd name="T23" fmla="*/ 720 h 922"/>
                      <a:gd name="T24" fmla="*/ 730 w 1032"/>
                      <a:gd name="T25" fmla="*/ 821 h 922"/>
                      <a:gd name="T26" fmla="*/ 748 w 1032"/>
                      <a:gd name="T27" fmla="*/ 921 h 922"/>
                      <a:gd name="T28" fmla="*/ 566 w 1032"/>
                      <a:gd name="T29" fmla="*/ 848 h 922"/>
                      <a:gd name="T30" fmla="*/ 447 w 1032"/>
                      <a:gd name="T31" fmla="*/ 647 h 922"/>
                      <a:gd name="T32" fmla="*/ 347 w 1032"/>
                      <a:gd name="T33" fmla="*/ 620 h 922"/>
                      <a:gd name="T34" fmla="*/ 292 w 1032"/>
                      <a:gd name="T35" fmla="*/ 675 h 922"/>
                      <a:gd name="T36" fmla="*/ 219 w 1032"/>
                      <a:gd name="T37" fmla="*/ 629 h 922"/>
                      <a:gd name="T38" fmla="*/ 155 w 1032"/>
                      <a:gd name="T39" fmla="*/ 511 h 922"/>
                      <a:gd name="T40" fmla="*/ 0 w 1032"/>
                      <a:gd name="T41" fmla="*/ 374 h 922"/>
                      <a:gd name="T42" fmla="*/ 283 w 1032"/>
                      <a:gd name="T43" fmla="*/ 374 h 922"/>
                      <a:gd name="T44" fmla="*/ 283 w 1032"/>
                      <a:gd name="T45" fmla="*/ 0 h 92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032"/>
                      <a:gd name="T70" fmla="*/ 0 h 922"/>
                      <a:gd name="T71" fmla="*/ 1032 w 1032"/>
                      <a:gd name="T72" fmla="*/ 922 h 92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032" h="922">
                        <a:moveTo>
                          <a:pt x="283" y="0"/>
                        </a:moveTo>
                        <a:lnTo>
                          <a:pt x="511" y="0"/>
                        </a:lnTo>
                        <a:lnTo>
                          <a:pt x="511" y="164"/>
                        </a:lnTo>
                        <a:lnTo>
                          <a:pt x="785" y="228"/>
                        </a:lnTo>
                        <a:lnTo>
                          <a:pt x="830" y="219"/>
                        </a:lnTo>
                        <a:lnTo>
                          <a:pt x="940" y="246"/>
                        </a:lnTo>
                        <a:lnTo>
                          <a:pt x="985" y="246"/>
                        </a:lnTo>
                        <a:lnTo>
                          <a:pt x="976" y="410"/>
                        </a:lnTo>
                        <a:lnTo>
                          <a:pt x="1031" y="529"/>
                        </a:lnTo>
                        <a:lnTo>
                          <a:pt x="1004" y="584"/>
                        </a:lnTo>
                        <a:lnTo>
                          <a:pt x="903" y="602"/>
                        </a:lnTo>
                        <a:lnTo>
                          <a:pt x="766" y="720"/>
                        </a:lnTo>
                        <a:lnTo>
                          <a:pt x="730" y="821"/>
                        </a:lnTo>
                        <a:lnTo>
                          <a:pt x="748" y="921"/>
                        </a:lnTo>
                        <a:lnTo>
                          <a:pt x="566" y="848"/>
                        </a:lnTo>
                        <a:lnTo>
                          <a:pt x="447" y="647"/>
                        </a:lnTo>
                        <a:lnTo>
                          <a:pt x="347" y="620"/>
                        </a:lnTo>
                        <a:lnTo>
                          <a:pt x="292" y="675"/>
                        </a:lnTo>
                        <a:lnTo>
                          <a:pt x="219" y="629"/>
                        </a:lnTo>
                        <a:lnTo>
                          <a:pt x="155" y="511"/>
                        </a:lnTo>
                        <a:lnTo>
                          <a:pt x="0" y="374"/>
                        </a:lnTo>
                        <a:lnTo>
                          <a:pt x="283" y="374"/>
                        </a:lnTo>
                        <a:lnTo>
                          <a:pt x="28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1" name="Freeform 125"/>
                  <p:cNvSpPr>
                    <a:spLocks/>
                  </p:cNvSpPr>
                  <p:nvPr/>
                </p:nvSpPr>
                <p:spPr bwMode="auto">
                  <a:xfrm>
                    <a:off x="2470" y="2406"/>
                    <a:ext cx="439" cy="558"/>
                  </a:xfrm>
                  <a:custGeom>
                    <a:avLst/>
                    <a:gdLst>
                      <a:gd name="T0" fmla="*/ 0 w 439"/>
                      <a:gd name="T1" fmla="*/ 0 h 558"/>
                      <a:gd name="T2" fmla="*/ 438 w 439"/>
                      <a:gd name="T3" fmla="*/ 0 h 558"/>
                      <a:gd name="T4" fmla="*/ 438 w 439"/>
                      <a:gd name="T5" fmla="*/ 484 h 558"/>
                      <a:gd name="T6" fmla="*/ 155 w 439"/>
                      <a:gd name="T7" fmla="*/ 484 h 558"/>
                      <a:gd name="T8" fmla="*/ 73 w 439"/>
                      <a:gd name="T9" fmla="*/ 484 h 558"/>
                      <a:gd name="T10" fmla="*/ 73 w 439"/>
                      <a:gd name="T11" fmla="*/ 557 h 558"/>
                      <a:gd name="T12" fmla="*/ 0 w 439"/>
                      <a:gd name="T13" fmla="*/ 557 h 558"/>
                      <a:gd name="T14" fmla="*/ 0 w 439"/>
                      <a:gd name="T15" fmla="*/ 0 h 55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9"/>
                      <a:gd name="T25" fmla="*/ 0 h 558"/>
                      <a:gd name="T26" fmla="*/ 439 w 439"/>
                      <a:gd name="T27" fmla="*/ 558 h 55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9" h="558">
                        <a:moveTo>
                          <a:pt x="0" y="0"/>
                        </a:moveTo>
                        <a:lnTo>
                          <a:pt x="438" y="0"/>
                        </a:lnTo>
                        <a:lnTo>
                          <a:pt x="438" y="484"/>
                        </a:lnTo>
                        <a:lnTo>
                          <a:pt x="155" y="484"/>
                        </a:lnTo>
                        <a:lnTo>
                          <a:pt x="73" y="484"/>
                        </a:lnTo>
                        <a:lnTo>
                          <a:pt x="73" y="557"/>
                        </a:lnTo>
                        <a:lnTo>
                          <a:pt x="0" y="557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9" name="Group 126"/>
                <p:cNvGrpSpPr>
                  <a:grpSpLocks/>
                </p:cNvGrpSpPr>
                <p:nvPr/>
              </p:nvGrpSpPr>
              <p:grpSpPr bwMode="auto">
                <a:xfrm>
                  <a:off x="1311" y="1211"/>
                  <a:ext cx="1160" cy="1753"/>
                  <a:chOff x="1311" y="1211"/>
                  <a:chExt cx="1160" cy="1753"/>
                </a:xfrm>
              </p:grpSpPr>
              <p:sp>
                <p:nvSpPr>
                  <p:cNvPr id="24640" name="Freeform 127"/>
                  <p:cNvSpPr>
                    <a:spLocks/>
                  </p:cNvSpPr>
                  <p:nvPr/>
                </p:nvSpPr>
                <p:spPr bwMode="auto">
                  <a:xfrm>
                    <a:off x="2087" y="1932"/>
                    <a:ext cx="384" cy="484"/>
                  </a:xfrm>
                  <a:custGeom>
                    <a:avLst/>
                    <a:gdLst>
                      <a:gd name="T0" fmla="*/ 228 w 384"/>
                      <a:gd name="T1" fmla="*/ 91 h 484"/>
                      <a:gd name="T2" fmla="*/ 383 w 384"/>
                      <a:gd name="T3" fmla="*/ 91 h 484"/>
                      <a:gd name="T4" fmla="*/ 383 w 384"/>
                      <a:gd name="T5" fmla="*/ 483 h 484"/>
                      <a:gd name="T6" fmla="*/ 0 w 384"/>
                      <a:gd name="T7" fmla="*/ 483 h 484"/>
                      <a:gd name="T8" fmla="*/ 0 w 384"/>
                      <a:gd name="T9" fmla="*/ 0 h 484"/>
                      <a:gd name="T10" fmla="*/ 228 w 384"/>
                      <a:gd name="T11" fmla="*/ 0 h 484"/>
                      <a:gd name="T12" fmla="*/ 228 w 384"/>
                      <a:gd name="T13" fmla="*/ 91 h 48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84"/>
                      <a:gd name="T22" fmla="*/ 0 h 484"/>
                      <a:gd name="T23" fmla="*/ 384 w 384"/>
                      <a:gd name="T24" fmla="*/ 484 h 48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84" h="484">
                        <a:moveTo>
                          <a:pt x="228" y="91"/>
                        </a:moveTo>
                        <a:lnTo>
                          <a:pt x="383" y="91"/>
                        </a:lnTo>
                        <a:lnTo>
                          <a:pt x="383" y="483"/>
                        </a:lnTo>
                        <a:lnTo>
                          <a:pt x="0" y="483"/>
                        </a:lnTo>
                        <a:lnTo>
                          <a:pt x="0" y="0"/>
                        </a:lnTo>
                        <a:lnTo>
                          <a:pt x="228" y="0"/>
                        </a:lnTo>
                        <a:lnTo>
                          <a:pt x="228" y="91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41" name="Freeform 128"/>
                  <p:cNvSpPr>
                    <a:spLocks/>
                  </p:cNvSpPr>
                  <p:nvPr/>
                </p:nvSpPr>
                <p:spPr bwMode="auto">
                  <a:xfrm>
                    <a:off x="1311" y="1211"/>
                    <a:ext cx="549" cy="339"/>
                  </a:xfrm>
                  <a:custGeom>
                    <a:avLst/>
                    <a:gdLst>
                      <a:gd name="T0" fmla="*/ 119 w 549"/>
                      <a:gd name="T1" fmla="*/ 0 h 339"/>
                      <a:gd name="T2" fmla="*/ 146 w 549"/>
                      <a:gd name="T3" fmla="*/ 100 h 339"/>
                      <a:gd name="T4" fmla="*/ 128 w 549"/>
                      <a:gd name="T5" fmla="*/ 128 h 339"/>
                      <a:gd name="T6" fmla="*/ 0 w 549"/>
                      <a:gd name="T7" fmla="*/ 100 h 339"/>
                      <a:gd name="T8" fmla="*/ 37 w 549"/>
                      <a:gd name="T9" fmla="*/ 283 h 339"/>
                      <a:gd name="T10" fmla="*/ 100 w 549"/>
                      <a:gd name="T11" fmla="*/ 283 h 339"/>
                      <a:gd name="T12" fmla="*/ 119 w 549"/>
                      <a:gd name="T13" fmla="*/ 338 h 339"/>
                      <a:gd name="T14" fmla="*/ 365 w 549"/>
                      <a:gd name="T15" fmla="*/ 292 h 339"/>
                      <a:gd name="T16" fmla="*/ 548 w 549"/>
                      <a:gd name="T17" fmla="*/ 292 h 339"/>
                      <a:gd name="T18" fmla="*/ 548 w 549"/>
                      <a:gd name="T19" fmla="*/ 0 h 339"/>
                      <a:gd name="T20" fmla="*/ 119 w 549"/>
                      <a:gd name="T21" fmla="*/ 0 h 33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49"/>
                      <a:gd name="T34" fmla="*/ 0 h 339"/>
                      <a:gd name="T35" fmla="*/ 549 w 549"/>
                      <a:gd name="T36" fmla="*/ 339 h 33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49" h="339">
                        <a:moveTo>
                          <a:pt x="119" y="0"/>
                        </a:moveTo>
                        <a:lnTo>
                          <a:pt x="146" y="100"/>
                        </a:lnTo>
                        <a:lnTo>
                          <a:pt x="128" y="128"/>
                        </a:lnTo>
                        <a:lnTo>
                          <a:pt x="0" y="100"/>
                        </a:lnTo>
                        <a:lnTo>
                          <a:pt x="37" y="283"/>
                        </a:lnTo>
                        <a:lnTo>
                          <a:pt x="100" y="283"/>
                        </a:lnTo>
                        <a:lnTo>
                          <a:pt x="119" y="338"/>
                        </a:lnTo>
                        <a:lnTo>
                          <a:pt x="365" y="292"/>
                        </a:lnTo>
                        <a:lnTo>
                          <a:pt x="548" y="292"/>
                        </a:lnTo>
                        <a:lnTo>
                          <a:pt x="548" y="0"/>
                        </a:lnTo>
                        <a:lnTo>
                          <a:pt x="119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42" name="Freeform 129"/>
                  <p:cNvSpPr>
                    <a:spLocks/>
                  </p:cNvSpPr>
                  <p:nvPr/>
                </p:nvSpPr>
                <p:spPr bwMode="auto">
                  <a:xfrm>
                    <a:off x="1311" y="1494"/>
                    <a:ext cx="576" cy="439"/>
                  </a:xfrm>
                  <a:custGeom>
                    <a:avLst/>
                    <a:gdLst>
                      <a:gd name="T0" fmla="*/ 37 w 576"/>
                      <a:gd name="T1" fmla="*/ 0 h 439"/>
                      <a:gd name="T2" fmla="*/ 100 w 576"/>
                      <a:gd name="T3" fmla="*/ 0 h 439"/>
                      <a:gd name="T4" fmla="*/ 119 w 576"/>
                      <a:gd name="T5" fmla="*/ 55 h 439"/>
                      <a:gd name="T6" fmla="*/ 356 w 576"/>
                      <a:gd name="T7" fmla="*/ 9 h 439"/>
                      <a:gd name="T8" fmla="*/ 548 w 576"/>
                      <a:gd name="T9" fmla="*/ 9 h 439"/>
                      <a:gd name="T10" fmla="*/ 575 w 576"/>
                      <a:gd name="T11" fmla="*/ 55 h 439"/>
                      <a:gd name="T12" fmla="*/ 538 w 576"/>
                      <a:gd name="T13" fmla="*/ 219 h 439"/>
                      <a:gd name="T14" fmla="*/ 557 w 576"/>
                      <a:gd name="T15" fmla="*/ 219 h 439"/>
                      <a:gd name="T16" fmla="*/ 557 w 576"/>
                      <a:gd name="T17" fmla="*/ 438 h 439"/>
                      <a:gd name="T18" fmla="*/ 18 w 576"/>
                      <a:gd name="T19" fmla="*/ 438 h 439"/>
                      <a:gd name="T20" fmla="*/ 0 w 576"/>
                      <a:gd name="T21" fmla="*/ 338 h 439"/>
                      <a:gd name="T22" fmla="*/ 37 w 576"/>
                      <a:gd name="T23" fmla="*/ 0 h 4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76"/>
                      <a:gd name="T37" fmla="*/ 0 h 439"/>
                      <a:gd name="T38" fmla="*/ 576 w 576"/>
                      <a:gd name="T39" fmla="*/ 439 h 43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76" h="439">
                        <a:moveTo>
                          <a:pt x="37" y="0"/>
                        </a:moveTo>
                        <a:lnTo>
                          <a:pt x="100" y="0"/>
                        </a:lnTo>
                        <a:lnTo>
                          <a:pt x="119" y="55"/>
                        </a:lnTo>
                        <a:lnTo>
                          <a:pt x="356" y="9"/>
                        </a:lnTo>
                        <a:lnTo>
                          <a:pt x="548" y="9"/>
                        </a:lnTo>
                        <a:lnTo>
                          <a:pt x="575" y="55"/>
                        </a:lnTo>
                        <a:lnTo>
                          <a:pt x="538" y="219"/>
                        </a:lnTo>
                        <a:lnTo>
                          <a:pt x="557" y="219"/>
                        </a:lnTo>
                        <a:lnTo>
                          <a:pt x="557" y="438"/>
                        </a:lnTo>
                        <a:lnTo>
                          <a:pt x="18" y="438"/>
                        </a:lnTo>
                        <a:lnTo>
                          <a:pt x="0" y="338"/>
                        </a:lnTo>
                        <a:lnTo>
                          <a:pt x="37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43" name="Freeform 130"/>
                  <p:cNvSpPr>
                    <a:spLocks/>
                  </p:cNvSpPr>
                  <p:nvPr/>
                </p:nvSpPr>
                <p:spPr bwMode="auto">
                  <a:xfrm>
                    <a:off x="1840" y="1211"/>
                    <a:ext cx="467" cy="722"/>
                  </a:xfrm>
                  <a:custGeom>
                    <a:avLst/>
                    <a:gdLst>
                      <a:gd name="T0" fmla="*/ 18 w 467"/>
                      <a:gd name="T1" fmla="*/ 0 h 722"/>
                      <a:gd name="T2" fmla="*/ 101 w 467"/>
                      <a:gd name="T3" fmla="*/ 0 h 722"/>
                      <a:gd name="T4" fmla="*/ 101 w 467"/>
                      <a:gd name="T5" fmla="*/ 119 h 722"/>
                      <a:gd name="T6" fmla="*/ 238 w 467"/>
                      <a:gd name="T7" fmla="*/ 265 h 722"/>
                      <a:gd name="T8" fmla="*/ 210 w 467"/>
                      <a:gd name="T9" fmla="*/ 329 h 722"/>
                      <a:gd name="T10" fmla="*/ 219 w 467"/>
                      <a:gd name="T11" fmla="*/ 365 h 722"/>
                      <a:gd name="T12" fmla="*/ 274 w 467"/>
                      <a:gd name="T13" fmla="*/ 347 h 722"/>
                      <a:gd name="T14" fmla="*/ 347 w 467"/>
                      <a:gd name="T15" fmla="*/ 475 h 722"/>
                      <a:gd name="T16" fmla="*/ 466 w 467"/>
                      <a:gd name="T17" fmla="*/ 438 h 722"/>
                      <a:gd name="T18" fmla="*/ 466 w 467"/>
                      <a:gd name="T19" fmla="*/ 721 h 722"/>
                      <a:gd name="T20" fmla="*/ 247 w 467"/>
                      <a:gd name="T21" fmla="*/ 721 h 722"/>
                      <a:gd name="T22" fmla="*/ 27 w 467"/>
                      <a:gd name="T23" fmla="*/ 721 h 722"/>
                      <a:gd name="T24" fmla="*/ 27 w 467"/>
                      <a:gd name="T25" fmla="*/ 502 h 722"/>
                      <a:gd name="T26" fmla="*/ 0 w 467"/>
                      <a:gd name="T27" fmla="*/ 502 h 722"/>
                      <a:gd name="T28" fmla="*/ 46 w 467"/>
                      <a:gd name="T29" fmla="*/ 338 h 722"/>
                      <a:gd name="T30" fmla="*/ 18 w 467"/>
                      <a:gd name="T31" fmla="*/ 292 h 722"/>
                      <a:gd name="T32" fmla="*/ 18 w 467"/>
                      <a:gd name="T33" fmla="*/ 0 h 7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67"/>
                      <a:gd name="T52" fmla="*/ 0 h 722"/>
                      <a:gd name="T53" fmla="*/ 467 w 467"/>
                      <a:gd name="T54" fmla="*/ 722 h 72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67" h="722">
                        <a:moveTo>
                          <a:pt x="18" y="0"/>
                        </a:moveTo>
                        <a:lnTo>
                          <a:pt x="101" y="0"/>
                        </a:lnTo>
                        <a:lnTo>
                          <a:pt x="101" y="119"/>
                        </a:lnTo>
                        <a:lnTo>
                          <a:pt x="238" y="265"/>
                        </a:lnTo>
                        <a:lnTo>
                          <a:pt x="210" y="329"/>
                        </a:lnTo>
                        <a:lnTo>
                          <a:pt x="219" y="365"/>
                        </a:lnTo>
                        <a:lnTo>
                          <a:pt x="274" y="347"/>
                        </a:lnTo>
                        <a:lnTo>
                          <a:pt x="347" y="475"/>
                        </a:lnTo>
                        <a:lnTo>
                          <a:pt x="466" y="438"/>
                        </a:lnTo>
                        <a:lnTo>
                          <a:pt x="466" y="721"/>
                        </a:lnTo>
                        <a:lnTo>
                          <a:pt x="247" y="721"/>
                        </a:lnTo>
                        <a:lnTo>
                          <a:pt x="27" y="721"/>
                        </a:lnTo>
                        <a:lnTo>
                          <a:pt x="27" y="502"/>
                        </a:lnTo>
                        <a:lnTo>
                          <a:pt x="0" y="502"/>
                        </a:lnTo>
                        <a:lnTo>
                          <a:pt x="46" y="338"/>
                        </a:lnTo>
                        <a:lnTo>
                          <a:pt x="18" y="292"/>
                        </a:lnTo>
                        <a:lnTo>
                          <a:pt x="18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44" name="Freeform 131"/>
                  <p:cNvSpPr>
                    <a:spLocks/>
                  </p:cNvSpPr>
                  <p:nvPr/>
                </p:nvSpPr>
                <p:spPr bwMode="auto">
                  <a:xfrm>
                    <a:off x="1649" y="1932"/>
                    <a:ext cx="439" cy="703"/>
                  </a:xfrm>
                  <a:custGeom>
                    <a:avLst/>
                    <a:gdLst>
                      <a:gd name="T0" fmla="*/ 0 w 439"/>
                      <a:gd name="T1" fmla="*/ 0 h 703"/>
                      <a:gd name="T2" fmla="*/ 438 w 439"/>
                      <a:gd name="T3" fmla="*/ 0 h 703"/>
                      <a:gd name="T4" fmla="*/ 438 w 439"/>
                      <a:gd name="T5" fmla="*/ 483 h 703"/>
                      <a:gd name="T6" fmla="*/ 438 w 439"/>
                      <a:gd name="T7" fmla="*/ 583 h 703"/>
                      <a:gd name="T8" fmla="*/ 392 w 439"/>
                      <a:gd name="T9" fmla="*/ 574 h 703"/>
                      <a:gd name="T10" fmla="*/ 411 w 439"/>
                      <a:gd name="T11" fmla="*/ 702 h 703"/>
                      <a:gd name="T12" fmla="*/ 0 w 439"/>
                      <a:gd name="T13" fmla="*/ 301 h 703"/>
                      <a:gd name="T14" fmla="*/ 0 w 439"/>
                      <a:gd name="T15" fmla="*/ 0 h 70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9"/>
                      <a:gd name="T25" fmla="*/ 0 h 703"/>
                      <a:gd name="T26" fmla="*/ 439 w 439"/>
                      <a:gd name="T27" fmla="*/ 703 h 70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9" h="703">
                        <a:moveTo>
                          <a:pt x="0" y="0"/>
                        </a:moveTo>
                        <a:lnTo>
                          <a:pt x="438" y="0"/>
                        </a:lnTo>
                        <a:lnTo>
                          <a:pt x="438" y="483"/>
                        </a:lnTo>
                        <a:lnTo>
                          <a:pt x="438" y="583"/>
                        </a:lnTo>
                        <a:lnTo>
                          <a:pt x="392" y="574"/>
                        </a:lnTo>
                        <a:lnTo>
                          <a:pt x="411" y="702"/>
                        </a:lnTo>
                        <a:lnTo>
                          <a:pt x="0" y="301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45" name="Freeform 132"/>
                  <p:cNvSpPr>
                    <a:spLocks/>
                  </p:cNvSpPr>
                  <p:nvPr/>
                </p:nvSpPr>
                <p:spPr bwMode="auto">
                  <a:xfrm>
                    <a:off x="2041" y="2415"/>
                    <a:ext cx="430" cy="549"/>
                  </a:xfrm>
                  <a:custGeom>
                    <a:avLst/>
                    <a:gdLst>
                      <a:gd name="T0" fmla="*/ 46 w 430"/>
                      <a:gd name="T1" fmla="*/ 0 h 549"/>
                      <a:gd name="T2" fmla="*/ 429 w 430"/>
                      <a:gd name="T3" fmla="*/ 0 h 549"/>
                      <a:gd name="T4" fmla="*/ 429 w 430"/>
                      <a:gd name="T5" fmla="*/ 548 h 549"/>
                      <a:gd name="T6" fmla="*/ 292 w 430"/>
                      <a:gd name="T7" fmla="*/ 548 h 549"/>
                      <a:gd name="T8" fmla="*/ 46 w 430"/>
                      <a:gd name="T9" fmla="*/ 429 h 549"/>
                      <a:gd name="T10" fmla="*/ 46 w 430"/>
                      <a:gd name="T11" fmla="*/ 393 h 549"/>
                      <a:gd name="T12" fmla="*/ 55 w 430"/>
                      <a:gd name="T13" fmla="*/ 274 h 549"/>
                      <a:gd name="T14" fmla="*/ 18 w 430"/>
                      <a:gd name="T15" fmla="*/ 219 h 549"/>
                      <a:gd name="T16" fmla="*/ 0 w 430"/>
                      <a:gd name="T17" fmla="*/ 91 h 549"/>
                      <a:gd name="T18" fmla="*/ 46 w 430"/>
                      <a:gd name="T19" fmla="*/ 100 h 549"/>
                      <a:gd name="T20" fmla="*/ 46 w 430"/>
                      <a:gd name="T21" fmla="*/ 0 h 54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30"/>
                      <a:gd name="T34" fmla="*/ 0 h 549"/>
                      <a:gd name="T35" fmla="*/ 430 w 430"/>
                      <a:gd name="T36" fmla="*/ 549 h 54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30" h="549">
                        <a:moveTo>
                          <a:pt x="46" y="0"/>
                        </a:moveTo>
                        <a:lnTo>
                          <a:pt x="429" y="0"/>
                        </a:lnTo>
                        <a:lnTo>
                          <a:pt x="429" y="548"/>
                        </a:lnTo>
                        <a:lnTo>
                          <a:pt x="292" y="548"/>
                        </a:lnTo>
                        <a:lnTo>
                          <a:pt x="46" y="429"/>
                        </a:lnTo>
                        <a:lnTo>
                          <a:pt x="46" y="393"/>
                        </a:lnTo>
                        <a:lnTo>
                          <a:pt x="55" y="274"/>
                        </a:lnTo>
                        <a:lnTo>
                          <a:pt x="18" y="219"/>
                        </a:lnTo>
                        <a:lnTo>
                          <a:pt x="0" y="91"/>
                        </a:lnTo>
                        <a:lnTo>
                          <a:pt x="46" y="100"/>
                        </a:lnTo>
                        <a:lnTo>
                          <a:pt x="46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46" name="Freeform 133"/>
                  <p:cNvSpPr>
                    <a:spLocks/>
                  </p:cNvSpPr>
                  <p:nvPr/>
                </p:nvSpPr>
                <p:spPr bwMode="auto">
                  <a:xfrm>
                    <a:off x="1311" y="1923"/>
                    <a:ext cx="786" cy="886"/>
                  </a:xfrm>
                  <a:custGeom>
                    <a:avLst/>
                    <a:gdLst>
                      <a:gd name="T0" fmla="*/ 18 w 786"/>
                      <a:gd name="T1" fmla="*/ 0 h 886"/>
                      <a:gd name="T2" fmla="*/ 338 w 786"/>
                      <a:gd name="T3" fmla="*/ 0 h 886"/>
                      <a:gd name="T4" fmla="*/ 338 w 786"/>
                      <a:gd name="T5" fmla="*/ 301 h 886"/>
                      <a:gd name="T6" fmla="*/ 748 w 786"/>
                      <a:gd name="T7" fmla="*/ 712 h 886"/>
                      <a:gd name="T8" fmla="*/ 785 w 786"/>
                      <a:gd name="T9" fmla="*/ 766 h 886"/>
                      <a:gd name="T10" fmla="*/ 767 w 786"/>
                      <a:gd name="T11" fmla="*/ 885 h 886"/>
                      <a:gd name="T12" fmla="*/ 566 w 786"/>
                      <a:gd name="T13" fmla="*/ 885 h 886"/>
                      <a:gd name="T14" fmla="*/ 383 w 786"/>
                      <a:gd name="T15" fmla="*/ 739 h 886"/>
                      <a:gd name="T16" fmla="*/ 310 w 786"/>
                      <a:gd name="T17" fmla="*/ 739 h 886"/>
                      <a:gd name="T18" fmla="*/ 155 w 786"/>
                      <a:gd name="T19" fmla="*/ 456 h 886"/>
                      <a:gd name="T20" fmla="*/ 46 w 786"/>
                      <a:gd name="T21" fmla="*/ 292 h 886"/>
                      <a:gd name="T22" fmla="*/ 64 w 786"/>
                      <a:gd name="T23" fmla="*/ 228 h 886"/>
                      <a:gd name="T24" fmla="*/ 0 w 786"/>
                      <a:gd name="T25" fmla="*/ 137 h 886"/>
                      <a:gd name="T26" fmla="*/ 18 w 786"/>
                      <a:gd name="T27" fmla="*/ 0 h 88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86"/>
                      <a:gd name="T43" fmla="*/ 0 h 886"/>
                      <a:gd name="T44" fmla="*/ 786 w 786"/>
                      <a:gd name="T45" fmla="*/ 886 h 88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86" h="886">
                        <a:moveTo>
                          <a:pt x="18" y="0"/>
                        </a:moveTo>
                        <a:lnTo>
                          <a:pt x="338" y="0"/>
                        </a:lnTo>
                        <a:lnTo>
                          <a:pt x="338" y="301"/>
                        </a:lnTo>
                        <a:lnTo>
                          <a:pt x="748" y="712"/>
                        </a:lnTo>
                        <a:lnTo>
                          <a:pt x="785" y="766"/>
                        </a:lnTo>
                        <a:lnTo>
                          <a:pt x="767" y="885"/>
                        </a:lnTo>
                        <a:lnTo>
                          <a:pt x="566" y="885"/>
                        </a:lnTo>
                        <a:lnTo>
                          <a:pt x="383" y="739"/>
                        </a:lnTo>
                        <a:lnTo>
                          <a:pt x="310" y="739"/>
                        </a:lnTo>
                        <a:lnTo>
                          <a:pt x="155" y="456"/>
                        </a:lnTo>
                        <a:lnTo>
                          <a:pt x="46" y="292"/>
                        </a:lnTo>
                        <a:lnTo>
                          <a:pt x="64" y="228"/>
                        </a:lnTo>
                        <a:lnTo>
                          <a:pt x="0" y="137"/>
                        </a:lnTo>
                        <a:lnTo>
                          <a:pt x="18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9966FF"/>
                      </a:gs>
                    </a:gsLst>
                    <a:lin ang="2700000" scaled="1"/>
                  </a:gra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581" name="Group 134"/>
            <p:cNvGrpSpPr>
              <a:grpSpLocks/>
            </p:cNvGrpSpPr>
            <p:nvPr/>
          </p:nvGrpSpPr>
          <p:grpSpPr bwMode="auto">
            <a:xfrm>
              <a:off x="4195" y="1373"/>
              <a:ext cx="1023" cy="969"/>
              <a:chOff x="4642" y="1384"/>
              <a:chExt cx="1023" cy="969"/>
            </a:xfrm>
          </p:grpSpPr>
          <p:sp>
            <p:nvSpPr>
              <p:cNvPr id="24623" name="Freeform 135"/>
              <p:cNvSpPr>
                <a:spLocks/>
              </p:cNvSpPr>
              <p:nvPr/>
            </p:nvSpPr>
            <p:spPr bwMode="auto">
              <a:xfrm>
                <a:off x="4642" y="1886"/>
                <a:ext cx="430" cy="257"/>
              </a:xfrm>
              <a:custGeom>
                <a:avLst/>
                <a:gdLst>
                  <a:gd name="T0" fmla="*/ 0 w 430"/>
                  <a:gd name="T1" fmla="*/ 46 h 257"/>
                  <a:gd name="T2" fmla="*/ 64 w 430"/>
                  <a:gd name="T3" fmla="*/ 0 h 257"/>
                  <a:gd name="T4" fmla="*/ 64 w 430"/>
                  <a:gd name="T5" fmla="*/ 46 h 257"/>
                  <a:gd name="T6" fmla="*/ 383 w 430"/>
                  <a:gd name="T7" fmla="*/ 46 h 257"/>
                  <a:gd name="T8" fmla="*/ 429 w 430"/>
                  <a:gd name="T9" fmla="*/ 119 h 257"/>
                  <a:gd name="T10" fmla="*/ 402 w 430"/>
                  <a:gd name="T11" fmla="*/ 146 h 257"/>
                  <a:gd name="T12" fmla="*/ 420 w 430"/>
                  <a:gd name="T13" fmla="*/ 210 h 257"/>
                  <a:gd name="T14" fmla="*/ 402 w 430"/>
                  <a:gd name="T15" fmla="*/ 238 h 257"/>
                  <a:gd name="T16" fmla="*/ 329 w 430"/>
                  <a:gd name="T17" fmla="*/ 238 h 257"/>
                  <a:gd name="T18" fmla="*/ 329 w 430"/>
                  <a:gd name="T19" fmla="*/ 256 h 257"/>
                  <a:gd name="T20" fmla="*/ 0 w 430"/>
                  <a:gd name="T21" fmla="*/ 256 h 257"/>
                  <a:gd name="T22" fmla="*/ 0 w 430"/>
                  <a:gd name="T23" fmla="*/ 46 h 2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0"/>
                  <a:gd name="T37" fmla="*/ 0 h 257"/>
                  <a:gd name="T38" fmla="*/ 430 w 430"/>
                  <a:gd name="T39" fmla="*/ 257 h 2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0" h="257">
                    <a:moveTo>
                      <a:pt x="0" y="46"/>
                    </a:moveTo>
                    <a:lnTo>
                      <a:pt x="64" y="0"/>
                    </a:lnTo>
                    <a:lnTo>
                      <a:pt x="64" y="46"/>
                    </a:lnTo>
                    <a:lnTo>
                      <a:pt x="383" y="46"/>
                    </a:lnTo>
                    <a:lnTo>
                      <a:pt x="429" y="119"/>
                    </a:lnTo>
                    <a:lnTo>
                      <a:pt x="402" y="146"/>
                    </a:lnTo>
                    <a:lnTo>
                      <a:pt x="420" y="210"/>
                    </a:lnTo>
                    <a:lnTo>
                      <a:pt x="402" y="238"/>
                    </a:lnTo>
                    <a:lnTo>
                      <a:pt x="329" y="238"/>
                    </a:lnTo>
                    <a:lnTo>
                      <a:pt x="329" y="256"/>
                    </a:lnTo>
                    <a:lnTo>
                      <a:pt x="0" y="256"/>
                    </a:lnTo>
                    <a:lnTo>
                      <a:pt x="0" y="4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4" name="Freeform 136"/>
              <p:cNvSpPr>
                <a:spLocks/>
              </p:cNvSpPr>
              <p:nvPr/>
            </p:nvSpPr>
            <p:spPr bwMode="auto">
              <a:xfrm>
                <a:off x="4706" y="1612"/>
                <a:ext cx="475" cy="430"/>
              </a:xfrm>
              <a:custGeom>
                <a:avLst/>
                <a:gdLst>
                  <a:gd name="T0" fmla="*/ 0 w 475"/>
                  <a:gd name="T1" fmla="*/ 274 h 430"/>
                  <a:gd name="T2" fmla="*/ 0 w 475"/>
                  <a:gd name="T3" fmla="*/ 319 h 430"/>
                  <a:gd name="T4" fmla="*/ 310 w 475"/>
                  <a:gd name="T5" fmla="*/ 319 h 430"/>
                  <a:gd name="T6" fmla="*/ 365 w 475"/>
                  <a:gd name="T7" fmla="*/ 392 h 430"/>
                  <a:gd name="T8" fmla="*/ 419 w 475"/>
                  <a:gd name="T9" fmla="*/ 402 h 430"/>
                  <a:gd name="T10" fmla="*/ 419 w 475"/>
                  <a:gd name="T11" fmla="*/ 429 h 430"/>
                  <a:gd name="T12" fmla="*/ 465 w 475"/>
                  <a:gd name="T13" fmla="*/ 392 h 430"/>
                  <a:gd name="T14" fmla="*/ 474 w 475"/>
                  <a:gd name="T15" fmla="*/ 256 h 430"/>
                  <a:gd name="T16" fmla="*/ 474 w 475"/>
                  <a:gd name="T17" fmla="*/ 155 h 430"/>
                  <a:gd name="T18" fmla="*/ 456 w 475"/>
                  <a:gd name="T19" fmla="*/ 137 h 430"/>
                  <a:gd name="T20" fmla="*/ 465 w 475"/>
                  <a:gd name="T21" fmla="*/ 0 h 430"/>
                  <a:gd name="T22" fmla="*/ 365 w 475"/>
                  <a:gd name="T23" fmla="*/ 0 h 430"/>
                  <a:gd name="T24" fmla="*/ 255 w 475"/>
                  <a:gd name="T25" fmla="*/ 110 h 430"/>
                  <a:gd name="T26" fmla="*/ 273 w 475"/>
                  <a:gd name="T27" fmla="*/ 146 h 430"/>
                  <a:gd name="T28" fmla="*/ 210 w 475"/>
                  <a:gd name="T29" fmla="*/ 201 h 430"/>
                  <a:gd name="T30" fmla="*/ 119 w 475"/>
                  <a:gd name="T31" fmla="*/ 183 h 430"/>
                  <a:gd name="T32" fmla="*/ 46 w 475"/>
                  <a:gd name="T33" fmla="*/ 183 h 430"/>
                  <a:gd name="T34" fmla="*/ 27 w 475"/>
                  <a:gd name="T35" fmla="*/ 237 h 430"/>
                  <a:gd name="T36" fmla="*/ 0 w 475"/>
                  <a:gd name="T37" fmla="*/ 274 h 4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5"/>
                  <a:gd name="T58" fmla="*/ 0 h 430"/>
                  <a:gd name="T59" fmla="*/ 475 w 475"/>
                  <a:gd name="T60" fmla="*/ 430 h 4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5" h="430">
                    <a:moveTo>
                      <a:pt x="0" y="274"/>
                    </a:moveTo>
                    <a:lnTo>
                      <a:pt x="0" y="319"/>
                    </a:lnTo>
                    <a:lnTo>
                      <a:pt x="310" y="319"/>
                    </a:lnTo>
                    <a:lnTo>
                      <a:pt x="365" y="392"/>
                    </a:lnTo>
                    <a:lnTo>
                      <a:pt x="419" y="402"/>
                    </a:lnTo>
                    <a:lnTo>
                      <a:pt x="419" y="429"/>
                    </a:lnTo>
                    <a:lnTo>
                      <a:pt x="465" y="392"/>
                    </a:lnTo>
                    <a:lnTo>
                      <a:pt x="474" y="256"/>
                    </a:lnTo>
                    <a:lnTo>
                      <a:pt x="474" y="155"/>
                    </a:lnTo>
                    <a:lnTo>
                      <a:pt x="456" y="137"/>
                    </a:lnTo>
                    <a:lnTo>
                      <a:pt x="465" y="0"/>
                    </a:lnTo>
                    <a:lnTo>
                      <a:pt x="365" y="0"/>
                    </a:lnTo>
                    <a:lnTo>
                      <a:pt x="255" y="110"/>
                    </a:lnTo>
                    <a:lnTo>
                      <a:pt x="273" y="146"/>
                    </a:lnTo>
                    <a:lnTo>
                      <a:pt x="210" y="201"/>
                    </a:lnTo>
                    <a:lnTo>
                      <a:pt x="119" y="183"/>
                    </a:lnTo>
                    <a:lnTo>
                      <a:pt x="46" y="183"/>
                    </a:lnTo>
                    <a:lnTo>
                      <a:pt x="27" y="237"/>
                    </a:lnTo>
                    <a:lnTo>
                      <a:pt x="0" y="274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5" name="Freeform 137"/>
              <p:cNvSpPr>
                <a:spLocks/>
              </p:cNvSpPr>
              <p:nvPr/>
            </p:nvSpPr>
            <p:spPr bwMode="auto">
              <a:xfrm>
                <a:off x="5162" y="1622"/>
                <a:ext cx="174" cy="210"/>
              </a:xfrm>
              <a:custGeom>
                <a:avLst/>
                <a:gdLst>
                  <a:gd name="T0" fmla="*/ 9 w 174"/>
                  <a:gd name="T1" fmla="*/ 0 h 210"/>
                  <a:gd name="T2" fmla="*/ 173 w 174"/>
                  <a:gd name="T3" fmla="*/ 0 h 210"/>
                  <a:gd name="T4" fmla="*/ 164 w 174"/>
                  <a:gd name="T5" fmla="*/ 55 h 210"/>
                  <a:gd name="T6" fmla="*/ 137 w 174"/>
                  <a:gd name="T7" fmla="*/ 64 h 210"/>
                  <a:gd name="T8" fmla="*/ 91 w 174"/>
                  <a:gd name="T9" fmla="*/ 209 h 210"/>
                  <a:gd name="T10" fmla="*/ 18 w 174"/>
                  <a:gd name="T11" fmla="*/ 209 h 210"/>
                  <a:gd name="T12" fmla="*/ 18 w 174"/>
                  <a:gd name="T13" fmla="*/ 145 h 210"/>
                  <a:gd name="T14" fmla="*/ 0 w 174"/>
                  <a:gd name="T15" fmla="*/ 127 h 210"/>
                  <a:gd name="T16" fmla="*/ 9 w 174"/>
                  <a:gd name="T17" fmla="*/ 0 h 2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4"/>
                  <a:gd name="T28" fmla="*/ 0 h 210"/>
                  <a:gd name="T29" fmla="*/ 174 w 174"/>
                  <a:gd name="T30" fmla="*/ 210 h 2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4" h="210">
                    <a:moveTo>
                      <a:pt x="9" y="0"/>
                    </a:moveTo>
                    <a:lnTo>
                      <a:pt x="173" y="0"/>
                    </a:lnTo>
                    <a:lnTo>
                      <a:pt x="164" y="55"/>
                    </a:lnTo>
                    <a:lnTo>
                      <a:pt x="137" y="64"/>
                    </a:lnTo>
                    <a:lnTo>
                      <a:pt x="91" y="209"/>
                    </a:lnTo>
                    <a:lnTo>
                      <a:pt x="18" y="209"/>
                    </a:lnTo>
                    <a:lnTo>
                      <a:pt x="18" y="145"/>
                    </a:lnTo>
                    <a:lnTo>
                      <a:pt x="0" y="127"/>
                    </a:lnTo>
                    <a:lnTo>
                      <a:pt x="9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6" name="Freeform 138"/>
              <p:cNvSpPr>
                <a:spLocks/>
              </p:cNvSpPr>
              <p:nvPr/>
            </p:nvSpPr>
            <p:spPr bwMode="auto">
              <a:xfrm>
                <a:off x="5253" y="1539"/>
                <a:ext cx="138" cy="293"/>
              </a:xfrm>
              <a:custGeom>
                <a:avLst/>
                <a:gdLst>
                  <a:gd name="T0" fmla="*/ 82 w 138"/>
                  <a:gd name="T1" fmla="*/ 82 h 293"/>
                  <a:gd name="T2" fmla="*/ 137 w 138"/>
                  <a:gd name="T3" fmla="*/ 0 h 293"/>
                  <a:gd name="T4" fmla="*/ 137 w 138"/>
                  <a:gd name="T5" fmla="*/ 274 h 293"/>
                  <a:gd name="T6" fmla="*/ 82 w 138"/>
                  <a:gd name="T7" fmla="*/ 292 h 293"/>
                  <a:gd name="T8" fmla="*/ 0 w 138"/>
                  <a:gd name="T9" fmla="*/ 292 h 293"/>
                  <a:gd name="T10" fmla="*/ 46 w 138"/>
                  <a:gd name="T11" fmla="*/ 146 h 293"/>
                  <a:gd name="T12" fmla="*/ 82 w 138"/>
                  <a:gd name="T13" fmla="*/ 137 h 293"/>
                  <a:gd name="T14" fmla="*/ 82 w 138"/>
                  <a:gd name="T15" fmla="*/ 82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"/>
                  <a:gd name="T25" fmla="*/ 0 h 293"/>
                  <a:gd name="T26" fmla="*/ 138 w 138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" h="293">
                    <a:moveTo>
                      <a:pt x="82" y="82"/>
                    </a:moveTo>
                    <a:lnTo>
                      <a:pt x="137" y="0"/>
                    </a:lnTo>
                    <a:lnTo>
                      <a:pt x="137" y="274"/>
                    </a:lnTo>
                    <a:lnTo>
                      <a:pt x="82" y="292"/>
                    </a:lnTo>
                    <a:lnTo>
                      <a:pt x="0" y="292"/>
                    </a:lnTo>
                    <a:lnTo>
                      <a:pt x="46" y="146"/>
                    </a:lnTo>
                    <a:lnTo>
                      <a:pt x="82" y="137"/>
                    </a:lnTo>
                    <a:lnTo>
                      <a:pt x="82" y="82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7" name="Freeform 139"/>
              <p:cNvSpPr>
                <a:spLocks/>
              </p:cNvSpPr>
              <p:nvPr/>
            </p:nvSpPr>
            <p:spPr bwMode="auto">
              <a:xfrm>
                <a:off x="5390" y="1384"/>
                <a:ext cx="275" cy="421"/>
              </a:xfrm>
              <a:custGeom>
                <a:avLst/>
                <a:gdLst>
                  <a:gd name="T0" fmla="*/ 0 w 275"/>
                  <a:gd name="T1" fmla="*/ 164 h 421"/>
                  <a:gd name="T2" fmla="*/ 0 w 275"/>
                  <a:gd name="T3" fmla="*/ 420 h 421"/>
                  <a:gd name="T4" fmla="*/ 64 w 275"/>
                  <a:gd name="T5" fmla="*/ 383 h 421"/>
                  <a:gd name="T6" fmla="*/ 64 w 275"/>
                  <a:gd name="T7" fmla="*/ 356 h 421"/>
                  <a:gd name="T8" fmla="*/ 274 w 275"/>
                  <a:gd name="T9" fmla="*/ 201 h 421"/>
                  <a:gd name="T10" fmla="*/ 265 w 275"/>
                  <a:gd name="T11" fmla="*/ 146 h 421"/>
                  <a:gd name="T12" fmla="*/ 228 w 275"/>
                  <a:gd name="T13" fmla="*/ 128 h 421"/>
                  <a:gd name="T14" fmla="*/ 201 w 275"/>
                  <a:gd name="T15" fmla="*/ 9 h 421"/>
                  <a:gd name="T16" fmla="*/ 146 w 275"/>
                  <a:gd name="T17" fmla="*/ 18 h 421"/>
                  <a:gd name="T18" fmla="*/ 119 w 275"/>
                  <a:gd name="T19" fmla="*/ 0 h 421"/>
                  <a:gd name="T20" fmla="*/ 64 w 275"/>
                  <a:gd name="T21" fmla="*/ 46 h 421"/>
                  <a:gd name="T22" fmla="*/ 0 w 275"/>
                  <a:gd name="T23" fmla="*/ 164 h 4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5"/>
                  <a:gd name="T37" fmla="*/ 0 h 421"/>
                  <a:gd name="T38" fmla="*/ 275 w 275"/>
                  <a:gd name="T39" fmla="*/ 421 h 4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5" h="421">
                    <a:moveTo>
                      <a:pt x="0" y="164"/>
                    </a:moveTo>
                    <a:lnTo>
                      <a:pt x="0" y="420"/>
                    </a:lnTo>
                    <a:lnTo>
                      <a:pt x="64" y="383"/>
                    </a:lnTo>
                    <a:lnTo>
                      <a:pt x="64" y="356"/>
                    </a:lnTo>
                    <a:lnTo>
                      <a:pt x="274" y="201"/>
                    </a:lnTo>
                    <a:lnTo>
                      <a:pt x="265" y="146"/>
                    </a:lnTo>
                    <a:lnTo>
                      <a:pt x="228" y="128"/>
                    </a:lnTo>
                    <a:lnTo>
                      <a:pt x="201" y="9"/>
                    </a:lnTo>
                    <a:lnTo>
                      <a:pt x="146" y="18"/>
                    </a:lnTo>
                    <a:lnTo>
                      <a:pt x="119" y="0"/>
                    </a:lnTo>
                    <a:lnTo>
                      <a:pt x="64" y="46"/>
                    </a:lnTo>
                    <a:lnTo>
                      <a:pt x="0" y="164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8" name="Freeform 140"/>
              <p:cNvSpPr>
                <a:spLocks/>
              </p:cNvSpPr>
              <p:nvPr/>
            </p:nvSpPr>
            <p:spPr bwMode="auto">
              <a:xfrm>
                <a:off x="5171" y="1813"/>
                <a:ext cx="275" cy="156"/>
              </a:xfrm>
              <a:custGeom>
                <a:avLst/>
                <a:gdLst>
                  <a:gd name="T0" fmla="*/ 9 w 275"/>
                  <a:gd name="T1" fmla="*/ 18 h 156"/>
                  <a:gd name="T2" fmla="*/ 164 w 275"/>
                  <a:gd name="T3" fmla="*/ 18 h 156"/>
                  <a:gd name="T4" fmla="*/ 210 w 275"/>
                  <a:gd name="T5" fmla="*/ 0 h 156"/>
                  <a:gd name="T6" fmla="*/ 228 w 275"/>
                  <a:gd name="T7" fmla="*/ 46 h 156"/>
                  <a:gd name="T8" fmla="*/ 201 w 275"/>
                  <a:gd name="T9" fmla="*/ 73 h 156"/>
                  <a:gd name="T10" fmla="*/ 237 w 275"/>
                  <a:gd name="T11" fmla="*/ 137 h 156"/>
                  <a:gd name="T12" fmla="*/ 274 w 275"/>
                  <a:gd name="T13" fmla="*/ 137 h 156"/>
                  <a:gd name="T14" fmla="*/ 219 w 275"/>
                  <a:gd name="T15" fmla="*/ 155 h 156"/>
                  <a:gd name="T16" fmla="*/ 164 w 275"/>
                  <a:gd name="T17" fmla="*/ 109 h 156"/>
                  <a:gd name="T18" fmla="*/ 0 w 275"/>
                  <a:gd name="T19" fmla="*/ 109 h 156"/>
                  <a:gd name="T20" fmla="*/ 9 w 275"/>
                  <a:gd name="T21" fmla="*/ 18 h 1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5"/>
                  <a:gd name="T34" fmla="*/ 0 h 156"/>
                  <a:gd name="T35" fmla="*/ 275 w 275"/>
                  <a:gd name="T36" fmla="*/ 156 h 1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5" h="156">
                    <a:moveTo>
                      <a:pt x="9" y="18"/>
                    </a:moveTo>
                    <a:lnTo>
                      <a:pt x="164" y="18"/>
                    </a:lnTo>
                    <a:lnTo>
                      <a:pt x="210" y="0"/>
                    </a:lnTo>
                    <a:lnTo>
                      <a:pt x="228" y="46"/>
                    </a:lnTo>
                    <a:lnTo>
                      <a:pt x="201" y="73"/>
                    </a:lnTo>
                    <a:lnTo>
                      <a:pt x="237" y="137"/>
                    </a:lnTo>
                    <a:lnTo>
                      <a:pt x="274" y="137"/>
                    </a:lnTo>
                    <a:lnTo>
                      <a:pt x="219" y="155"/>
                    </a:lnTo>
                    <a:lnTo>
                      <a:pt x="164" y="109"/>
                    </a:lnTo>
                    <a:lnTo>
                      <a:pt x="0" y="109"/>
                    </a:lnTo>
                    <a:lnTo>
                      <a:pt x="9" y="18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9" name="Freeform 141"/>
              <p:cNvSpPr>
                <a:spLocks/>
              </p:cNvSpPr>
              <p:nvPr/>
            </p:nvSpPr>
            <p:spPr bwMode="auto">
              <a:xfrm>
                <a:off x="5299" y="1923"/>
                <a:ext cx="56" cy="65"/>
              </a:xfrm>
              <a:custGeom>
                <a:avLst/>
                <a:gdLst>
                  <a:gd name="T0" fmla="*/ 0 w 56"/>
                  <a:gd name="T1" fmla="*/ 0 h 65"/>
                  <a:gd name="T2" fmla="*/ 37 w 56"/>
                  <a:gd name="T3" fmla="*/ 0 h 65"/>
                  <a:gd name="T4" fmla="*/ 55 w 56"/>
                  <a:gd name="T5" fmla="*/ 18 h 65"/>
                  <a:gd name="T6" fmla="*/ 37 w 56"/>
                  <a:gd name="T7" fmla="*/ 64 h 65"/>
                  <a:gd name="T8" fmla="*/ 0 w 56"/>
                  <a:gd name="T9" fmla="*/ 64 h 65"/>
                  <a:gd name="T10" fmla="*/ 0 w 56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5"/>
                  <a:gd name="T20" fmla="*/ 56 w 56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5">
                    <a:moveTo>
                      <a:pt x="0" y="0"/>
                    </a:moveTo>
                    <a:lnTo>
                      <a:pt x="37" y="0"/>
                    </a:lnTo>
                    <a:lnTo>
                      <a:pt x="55" y="18"/>
                    </a:lnTo>
                    <a:lnTo>
                      <a:pt x="37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0" name="Freeform 142"/>
              <p:cNvSpPr>
                <a:spLocks/>
              </p:cNvSpPr>
              <p:nvPr/>
            </p:nvSpPr>
            <p:spPr bwMode="auto">
              <a:xfrm>
                <a:off x="5171" y="1923"/>
                <a:ext cx="129" cy="83"/>
              </a:xfrm>
              <a:custGeom>
                <a:avLst/>
                <a:gdLst>
                  <a:gd name="T0" fmla="*/ 0 w 129"/>
                  <a:gd name="T1" fmla="*/ 0 h 83"/>
                  <a:gd name="T2" fmla="*/ 128 w 129"/>
                  <a:gd name="T3" fmla="*/ 0 h 83"/>
                  <a:gd name="T4" fmla="*/ 128 w 129"/>
                  <a:gd name="T5" fmla="*/ 64 h 83"/>
                  <a:gd name="T6" fmla="*/ 0 w 129"/>
                  <a:gd name="T7" fmla="*/ 82 h 83"/>
                  <a:gd name="T8" fmla="*/ 0 w 129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83"/>
                  <a:gd name="T17" fmla="*/ 129 w 12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83">
                    <a:moveTo>
                      <a:pt x="0" y="0"/>
                    </a:moveTo>
                    <a:lnTo>
                      <a:pt x="128" y="0"/>
                    </a:lnTo>
                    <a:lnTo>
                      <a:pt x="128" y="64"/>
                    </a:lnTo>
                    <a:lnTo>
                      <a:pt x="0" y="82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Freeform 143"/>
              <p:cNvSpPr>
                <a:spLocks/>
              </p:cNvSpPr>
              <p:nvPr/>
            </p:nvSpPr>
            <p:spPr bwMode="auto">
              <a:xfrm>
                <a:off x="5016" y="2005"/>
                <a:ext cx="111" cy="220"/>
              </a:xfrm>
              <a:custGeom>
                <a:avLst/>
                <a:gdLst>
                  <a:gd name="T0" fmla="*/ 55 w 111"/>
                  <a:gd name="T1" fmla="*/ 0 h 220"/>
                  <a:gd name="T2" fmla="*/ 28 w 111"/>
                  <a:gd name="T3" fmla="*/ 27 h 220"/>
                  <a:gd name="T4" fmla="*/ 46 w 111"/>
                  <a:gd name="T5" fmla="*/ 91 h 220"/>
                  <a:gd name="T6" fmla="*/ 28 w 111"/>
                  <a:gd name="T7" fmla="*/ 119 h 220"/>
                  <a:gd name="T8" fmla="*/ 0 w 111"/>
                  <a:gd name="T9" fmla="*/ 155 h 220"/>
                  <a:gd name="T10" fmla="*/ 46 w 111"/>
                  <a:gd name="T11" fmla="*/ 219 h 220"/>
                  <a:gd name="T12" fmla="*/ 101 w 111"/>
                  <a:gd name="T13" fmla="*/ 155 h 220"/>
                  <a:gd name="T14" fmla="*/ 110 w 111"/>
                  <a:gd name="T15" fmla="*/ 73 h 220"/>
                  <a:gd name="T16" fmla="*/ 92 w 111"/>
                  <a:gd name="T17" fmla="*/ 73 h 220"/>
                  <a:gd name="T18" fmla="*/ 110 w 111"/>
                  <a:gd name="T19" fmla="*/ 37 h 220"/>
                  <a:gd name="T20" fmla="*/ 110 w 111"/>
                  <a:gd name="T21" fmla="*/ 9 h 220"/>
                  <a:gd name="T22" fmla="*/ 55 w 111"/>
                  <a:gd name="T23" fmla="*/ 0 h 2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220"/>
                  <a:gd name="T38" fmla="*/ 111 w 111"/>
                  <a:gd name="T39" fmla="*/ 220 h 2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220">
                    <a:moveTo>
                      <a:pt x="55" y="0"/>
                    </a:moveTo>
                    <a:lnTo>
                      <a:pt x="28" y="27"/>
                    </a:lnTo>
                    <a:lnTo>
                      <a:pt x="46" y="91"/>
                    </a:lnTo>
                    <a:lnTo>
                      <a:pt x="28" y="119"/>
                    </a:lnTo>
                    <a:lnTo>
                      <a:pt x="0" y="155"/>
                    </a:lnTo>
                    <a:lnTo>
                      <a:pt x="46" y="219"/>
                    </a:lnTo>
                    <a:lnTo>
                      <a:pt x="101" y="155"/>
                    </a:lnTo>
                    <a:lnTo>
                      <a:pt x="110" y="73"/>
                    </a:lnTo>
                    <a:lnTo>
                      <a:pt x="92" y="73"/>
                    </a:lnTo>
                    <a:lnTo>
                      <a:pt x="110" y="37"/>
                    </a:lnTo>
                    <a:lnTo>
                      <a:pt x="110" y="9"/>
                    </a:lnTo>
                    <a:lnTo>
                      <a:pt x="55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2" name="Freeform 144"/>
              <p:cNvSpPr>
                <a:spLocks/>
              </p:cNvSpPr>
              <p:nvPr/>
            </p:nvSpPr>
            <p:spPr bwMode="auto">
              <a:xfrm>
                <a:off x="4970" y="2123"/>
                <a:ext cx="84" cy="147"/>
              </a:xfrm>
              <a:custGeom>
                <a:avLst/>
                <a:gdLst>
                  <a:gd name="T0" fmla="*/ 74 w 84"/>
                  <a:gd name="T1" fmla="*/ 0 h 147"/>
                  <a:gd name="T2" fmla="*/ 0 w 84"/>
                  <a:gd name="T3" fmla="*/ 0 h 147"/>
                  <a:gd name="T4" fmla="*/ 0 w 84"/>
                  <a:gd name="T5" fmla="*/ 146 h 147"/>
                  <a:gd name="T6" fmla="*/ 74 w 84"/>
                  <a:gd name="T7" fmla="*/ 146 h 147"/>
                  <a:gd name="T8" fmla="*/ 83 w 84"/>
                  <a:gd name="T9" fmla="*/ 128 h 147"/>
                  <a:gd name="T10" fmla="*/ 46 w 84"/>
                  <a:gd name="T11" fmla="*/ 82 h 147"/>
                  <a:gd name="T12" fmla="*/ 46 w 84"/>
                  <a:gd name="T13" fmla="*/ 37 h 147"/>
                  <a:gd name="T14" fmla="*/ 74 w 84"/>
                  <a:gd name="T15" fmla="*/ 0 h 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47"/>
                  <a:gd name="T26" fmla="*/ 84 w 84"/>
                  <a:gd name="T27" fmla="*/ 147 h 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47">
                    <a:moveTo>
                      <a:pt x="74" y="0"/>
                    </a:moveTo>
                    <a:lnTo>
                      <a:pt x="0" y="0"/>
                    </a:lnTo>
                    <a:lnTo>
                      <a:pt x="0" y="146"/>
                    </a:lnTo>
                    <a:lnTo>
                      <a:pt x="74" y="146"/>
                    </a:lnTo>
                    <a:lnTo>
                      <a:pt x="83" y="128"/>
                    </a:lnTo>
                    <a:lnTo>
                      <a:pt x="46" y="82"/>
                    </a:lnTo>
                    <a:lnTo>
                      <a:pt x="46" y="37"/>
                    </a:lnTo>
                    <a:lnTo>
                      <a:pt x="74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3" name="Freeform 145"/>
              <p:cNvSpPr>
                <a:spLocks/>
              </p:cNvSpPr>
              <p:nvPr/>
            </p:nvSpPr>
            <p:spPr bwMode="auto">
              <a:xfrm>
                <a:off x="4715" y="2142"/>
                <a:ext cx="329" cy="211"/>
              </a:xfrm>
              <a:custGeom>
                <a:avLst/>
                <a:gdLst>
                  <a:gd name="T0" fmla="*/ 0 w 329"/>
                  <a:gd name="T1" fmla="*/ 0 h 211"/>
                  <a:gd name="T2" fmla="*/ 255 w 329"/>
                  <a:gd name="T3" fmla="*/ 0 h 211"/>
                  <a:gd name="T4" fmla="*/ 255 w 329"/>
                  <a:gd name="T5" fmla="*/ 137 h 211"/>
                  <a:gd name="T6" fmla="*/ 328 w 329"/>
                  <a:gd name="T7" fmla="*/ 137 h 211"/>
                  <a:gd name="T8" fmla="*/ 282 w 329"/>
                  <a:gd name="T9" fmla="*/ 210 h 211"/>
                  <a:gd name="T10" fmla="*/ 200 w 329"/>
                  <a:gd name="T11" fmla="*/ 192 h 211"/>
                  <a:gd name="T12" fmla="*/ 173 w 329"/>
                  <a:gd name="T13" fmla="*/ 82 h 211"/>
                  <a:gd name="T14" fmla="*/ 164 w 329"/>
                  <a:gd name="T15" fmla="*/ 64 h 211"/>
                  <a:gd name="T16" fmla="*/ 100 w 329"/>
                  <a:gd name="T17" fmla="*/ 37 h 211"/>
                  <a:gd name="T18" fmla="*/ 0 w 329"/>
                  <a:gd name="T19" fmla="*/ 91 h 211"/>
                  <a:gd name="T20" fmla="*/ 0 w 329"/>
                  <a:gd name="T21" fmla="*/ 0 h 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9"/>
                  <a:gd name="T34" fmla="*/ 0 h 211"/>
                  <a:gd name="T35" fmla="*/ 329 w 329"/>
                  <a:gd name="T36" fmla="*/ 211 h 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9" h="211">
                    <a:moveTo>
                      <a:pt x="0" y="0"/>
                    </a:moveTo>
                    <a:lnTo>
                      <a:pt x="255" y="0"/>
                    </a:lnTo>
                    <a:lnTo>
                      <a:pt x="255" y="137"/>
                    </a:lnTo>
                    <a:lnTo>
                      <a:pt x="328" y="137"/>
                    </a:lnTo>
                    <a:lnTo>
                      <a:pt x="282" y="210"/>
                    </a:lnTo>
                    <a:lnTo>
                      <a:pt x="200" y="192"/>
                    </a:lnTo>
                    <a:lnTo>
                      <a:pt x="173" y="82"/>
                    </a:lnTo>
                    <a:lnTo>
                      <a:pt x="164" y="64"/>
                    </a:lnTo>
                    <a:lnTo>
                      <a:pt x="100" y="37"/>
                    </a:lnTo>
                    <a:lnTo>
                      <a:pt x="0" y="91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2" name="Group 146"/>
            <p:cNvGrpSpPr>
              <a:grpSpLocks/>
            </p:cNvGrpSpPr>
            <p:nvPr/>
          </p:nvGrpSpPr>
          <p:grpSpPr bwMode="auto">
            <a:xfrm>
              <a:off x="1494" y="1200"/>
              <a:ext cx="2702" cy="1297"/>
              <a:chOff x="1941" y="1211"/>
              <a:chExt cx="2702" cy="1297"/>
            </a:xfrm>
          </p:grpSpPr>
          <p:sp>
            <p:nvSpPr>
              <p:cNvPr id="24607" name="Freeform 147"/>
              <p:cNvSpPr>
                <a:spLocks/>
              </p:cNvSpPr>
              <p:nvPr/>
            </p:nvSpPr>
            <p:spPr bwMode="auto">
              <a:xfrm>
                <a:off x="2990" y="2123"/>
                <a:ext cx="549" cy="293"/>
              </a:xfrm>
              <a:custGeom>
                <a:avLst/>
                <a:gdLst>
                  <a:gd name="T0" fmla="*/ 0 w 549"/>
                  <a:gd name="T1" fmla="*/ 0 h 293"/>
                  <a:gd name="T2" fmla="*/ 521 w 549"/>
                  <a:gd name="T3" fmla="*/ 0 h 293"/>
                  <a:gd name="T4" fmla="*/ 539 w 549"/>
                  <a:gd name="T5" fmla="*/ 18 h 293"/>
                  <a:gd name="T6" fmla="*/ 511 w 549"/>
                  <a:gd name="T7" fmla="*/ 46 h 293"/>
                  <a:gd name="T8" fmla="*/ 548 w 549"/>
                  <a:gd name="T9" fmla="*/ 82 h 293"/>
                  <a:gd name="T10" fmla="*/ 548 w 549"/>
                  <a:gd name="T11" fmla="*/ 292 h 293"/>
                  <a:gd name="T12" fmla="*/ 0 w 549"/>
                  <a:gd name="T13" fmla="*/ 292 h 293"/>
                  <a:gd name="T14" fmla="*/ 0 w 549"/>
                  <a:gd name="T15" fmla="*/ 0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49"/>
                  <a:gd name="T25" fmla="*/ 0 h 293"/>
                  <a:gd name="T26" fmla="*/ 549 w 549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49" h="293">
                    <a:moveTo>
                      <a:pt x="0" y="0"/>
                    </a:moveTo>
                    <a:lnTo>
                      <a:pt x="521" y="0"/>
                    </a:lnTo>
                    <a:lnTo>
                      <a:pt x="539" y="18"/>
                    </a:lnTo>
                    <a:lnTo>
                      <a:pt x="511" y="46"/>
                    </a:lnTo>
                    <a:lnTo>
                      <a:pt x="548" y="82"/>
                    </a:lnTo>
                    <a:lnTo>
                      <a:pt x="548" y="292"/>
                    </a:lnTo>
                    <a:lnTo>
                      <a:pt x="0" y="292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8" name="Freeform 148"/>
              <p:cNvSpPr>
                <a:spLocks/>
              </p:cNvSpPr>
              <p:nvPr/>
            </p:nvSpPr>
            <p:spPr bwMode="auto">
              <a:xfrm>
                <a:off x="2844" y="1512"/>
                <a:ext cx="576" cy="366"/>
              </a:xfrm>
              <a:custGeom>
                <a:avLst/>
                <a:gdLst>
                  <a:gd name="T0" fmla="*/ 0 w 576"/>
                  <a:gd name="T1" fmla="*/ 0 h 366"/>
                  <a:gd name="T2" fmla="*/ 566 w 576"/>
                  <a:gd name="T3" fmla="*/ 0 h 366"/>
                  <a:gd name="T4" fmla="*/ 566 w 576"/>
                  <a:gd name="T5" fmla="*/ 27 h 366"/>
                  <a:gd name="T6" fmla="*/ 538 w 576"/>
                  <a:gd name="T7" fmla="*/ 64 h 366"/>
                  <a:gd name="T8" fmla="*/ 575 w 576"/>
                  <a:gd name="T9" fmla="*/ 100 h 366"/>
                  <a:gd name="T10" fmla="*/ 575 w 576"/>
                  <a:gd name="T11" fmla="*/ 265 h 366"/>
                  <a:gd name="T12" fmla="*/ 557 w 576"/>
                  <a:gd name="T13" fmla="*/ 265 h 366"/>
                  <a:gd name="T14" fmla="*/ 557 w 576"/>
                  <a:gd name="T15" fmla="*/ 365 h 366"/>
                  <a:gd name="T16" fmla="*/ 456 w 576"/>
                  <a:gd name="T17" fmla="*/ 338 h 366"/>
                  <a:gd name="T18" fmla="*/ 420 w 576"/>
                  <a:gd name="T19" fmla="*/ 310 h 366"/>
                  <a:gd name="T20" fmla="*/ 0 w 576"/>
                  <a:gd name="T21" fmla="*/ 310 h 366"/>
                  <a:gd name="T22" fmla="*/ 0 w 576"/>
                  <a:gd name="T23" fmla="*/ 0 h 3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6"/>
                  <a:gd name="T37" fmla="*/ 0 h 366"/>
                  <a:gd name="T38" fmla="*/ 576 w 576"/>
                  <a:gd name="T39" fmla="*/ 366 h 3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6" h="366">
                    <a:moveTo>
                      <a:pt x="0" y="0"/>
                    </a:moveTo>
                    <a:lnTo>
                      <a:pt x="566" y="0"/>
                    </a:lnTo>
                    <a:lnTo>
                      <a:pt x="566" y="27"/>
                    </a:lnTo>
                    <a:lnTo>
                      <a:pt x="538" y="64"/>
                    </a:lnTo>
                    <a:lnTo>
                      <a:pt x="575" y="100"/>
                    </a:lnTo>
                    <a:lnTo>
                      <a:pt x="575" y="265"/>
                    </a:lnTo>
                    <a:lnTo>
                      <a:pt x="557" y="265"/>
                    </a:lnTo>
                    <a:lnTo>
                      <a:pt x="557" y="365"/>
                    </a:lnTo>
                    <a:lnTo>
                      <a:pt x="456" y="338"/>
                    </a:lnTo>
                    <a:lnTo>
                      <a:pt x="420" y="310"/>
                    </a:lnTo>
                    <a:lnTo>
                      <a:pt x="0" y="31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9" name="Freeform 149"/>
              <p:cNvSpPr>
                <a:spLocks/>
              </p:cNvSpPr>
              <p:nvPr/>
            </p:nvSpPr>
            <p:spPr bwMode="auto">
              <a:xfrm>
                <a:off x="3401" y="1777"/>
                <a:ext cx="503" cy="284"/>
              </a:xfrm>
              <a:custGeom>
                <a:avLst/>
                <a:gdLst>
                  <a:gd name="T0" fmla="*/ 0 w 503"/>
                  <a:gd name="T1" fmla="*/ 0 h 284"/>
                  <a:gd name="T2" fmla="*/ 420 w 503"/>
                  <a:gd name="T3" fmla="*/ 0 h 284"/>
                  <a:gd name="T4" fmla="*/ 438 w 503"/>
                  <a:gd name="T5" fmla="*/ 27 h 284"/>
                  <a:gd name="T6" fmla="*/ 438 w 503"/>
                  <a:gd name="T7" fmla="*/ 64 h 284"/>
                  <a:gd name="T8" fmla="*/ 475 w 503"/>
                  <a:gd name="T9" fmla="*/ 110 h 284"/>
                  <a:gd name="T10" fmla="*/ 502 w 503"/>
                  <a:gd name="T11" fmla="*/ 155 h 284"/>
                  <a:gd name="T12" fmla="*/ 438 w 503"/>
                  <a:gd name="T13" fmla="*/ 201 h 284"/>
                  <a:gd name="T14" fmla="*/ 447 w 503"/>
                  <a:gd name="T15" fmla="*/ 228 h 284"/>
                  <a:gd name="T16" fmla="*/ 402 w 503"/>
                  <a:gd name="T17" fmla="*/ 283 h 284"/>
                  <a:gd name="T18" fmla="*/ 55 w 503"/>
                  <a:gd name="T19" fmla="*/ 283 h 284"/>
                  <a:gd name="T20" fmla="*/ 0 w 503"/>
                  <a:gd name="T21" fmla="*/ 100 h 284"/>
                  <a:gd name="T22" fmla="*/ 0 w 503"/>
                  <a:gd name="T23" fmla="*/ 0 h 2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3"/>
                  <a:gd name="T37" fmla="*/ 0 h 284"/>
                  <a:gd name="T38" fmla="*/ 503 w 503"/>
                  <a:gd name="T39" fmla="*/ 284 h 2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3" h="284">
                    <a:moveTo>
                      <a:pt x="0" y="0"/>
                    </a:moveTo>
                    <a:lnTo>
                      <a:pt x="420" y="0"/>
                    </a:lnTo>
                    <a:lnTo>
                      <a:pt x="438" y="27"/>
                    </a:lnTo>
                    <a:lnTo>
                      <a:pt x="438" y="64"/>
                    </a:lnTo>
                    <a:lnTo>
                      <a:pt x="475" y="110"/>
                    </a:lnTo>
                    <a:lnTo>
                      <a:pt x="502" y="155"/>
                    </a:lnTo>
                    <a:lnTo>
                      <a:pt x="438" y="201"/>
                    </a:lnTo>
                    <a:lnTo>
                      <a:pt x="447" y="228"/>
                    </a:lnTo>
                    <a:lnTo>
                      <a:pt x="402" y="283"/>
                    </a:lnTo>
                    <a:lnTo>
                      <a:pt x="55" y="283"/>
                    </a:lnTo>
                    <a:lnTo>
                      <a:pt x="0" y="10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0" name="Freeform 150"/>
              <p:cNvSpPr>
                <a:spLocks/>
              </p:cNvSpPr>
              <p:nvPr/>
            </p:nvSpPr>
            <p:spPr bwMode="auto">
              <a:xfrm>
                <a:off x="3355" y="1211"/>
                <a:ext cx="512" cy="567"/>
              </a:xfrm>
              <a:custGeom>
                <a:avLst/>
                <a:gdLst>
                  <a:gd name="T0" fmla="*/ 0 w 512"/>
                  <a:gd name="T1" fmla="*/ 0 h 567"/>
                  <a:gd name="T2" fmla="*/ 173 w 512"/>
                  <a:gd name="T3" fmla="*/ 0 h 567"/>
                  <a:gd name="T4" fmla="*/ 511 w 512"/>
                  <a:gd name="T5" fmla="*/ 73 h 567"/>
                  <a:gd name="T6" fmla="*/ 392 w 512"/>
                  <a:gd name="T7" fmla="*/ 183 h 567"/>
                  <a:gd name="T8" fmla="*/ 347 w 512"/>
                  <a:gd name="T9" fmla="*/ 347 h 567"/>
                  <a:gd name="T10" fmla="*/ 347 w 512"/>
                  <a:gd name="T11" fmla="*/ 438 h 567"/>
                  <a:gd name="T12" fmla="*/ 465 w 512"/>
                  <a:gd name="T13" fmla="*/ 520 h 567"/>
                  <a:gd name="T14" fmla="*/ 475 w 512"/>
                  <a:gd name="T15" fmla="*/ 566 h 567"/>
                  <a:gd name="T16" fmla="*/ 64 w 512"/>
                  <a:gd name="T17" fmla="*/ 566 h 567"/>
                  <a:gd name="T18" fmla="*/ 64 w 512"/>
                  <a:gd name="T19" fmla="*/ 402 h 567"/>
                  <a:gd name="T20" fmla="*/ 37 w 512"/>
                  <a:gd name="T21" fmla="*/ 365 h 567"/>
                  <a:gd name="T22" fmla="*/ 55 w 512"/>
                  <a:gd name="T23" fmla="*/ 338 h 567"/>
                  <a:gd name="T24" fmla="*/ 55 w 512"/>
                  <a:gd name="T25" fmla="*/ 301 h 567"/>
                  <a:gd name="T26" fmla="*/ 46 w 512"/>
                  <a:gd name="T27" fmla="*/ 201 h 567"/>
                  <a:gd name="T28" fmla="*/ 0 w 512"/>
                  <a:gd name="T29" fmla="*/ 0 h 5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2"/>
                  <a:gd name="T46" fmla="*/ 0 h 567"/>
                  <a:gd name="T47" fmla="*/ 512 w 512"/>
                  <a:gd name="T48" fmla="*/ 567 h 56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2" h="567">
                    <a:moveTo>
                      <a:pt x="0" y="0"/>
                    </a:moveTo>
                    <a:lnTo>
                      <a:pt x="173" y="0"/>
                    </a:lnTo>
                    <a:lnTo>
                      <a:pt x="511" y="73"/>
                    </a:lnTo>
                    <a:lnTo>
                      <a:pt x="392" y="183"/>
                    </a:lnTo>
                    <a:lnTo>
                      <a:pt x="347" y="347"/>
                    </a:lnTo>
                    <a:lnTo>
                      <a:pt x="347" y="438"/>
                    </a:lnTo>
                    <a:lnTo>
                      <a:pt x="465" y="520"/>
                    </a:lnTo>
                    <a:lnTo>
                      <a:pt x="475" y="566"/>
                    </a:lnTo>
                    <a:lnTo>
                      <a:pt x="64" y="566"/>
                    </a:lnTo>
                    <a:lnTo>
                      <a:pt x="64" y="402"/>
                    </a:lnTo>
                    <a:lnTo>
                      <a:pt x="37" y="365"/>
                    </a:lnTo>
                    <a:lnTo>
                      <a:pt x="55" y="338"/>
                    </a:lnTo>
                    <a:lnTo>
                      <a:pt x="55" y="301"/>
                    </a:lnTo>
                    <a:lnTo>
                      <a:pt x="46" y="201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1" name="Freeform 151"/>
              <p:cNvSpPr>
                <a:spLocks/>
              </p:cNvSpPr>
              <p:nvPr/>
            </p:nvSpPr>
            <p:spPr bwMode="auto">
              <a:xfrm>
                <a:off x="3702" y="1421"/>
                <a:ext cx="448" cy="457"/>
              </a:xfrm>
              <a:custGeom>
                <a:avLst/>
                <a:gdLst>
                  <a:gd name="T0" fmla="*/ 27 w 448"/>
                  <a:gd name="T1" fmla="*/ 36 h 457"/>
                  <a:gd name="T2" fmla="*/ 137 w 448"/>
                  <a:gd name="T3" fmla="*/ 0 h 457"/>
                  <a:gd name="T4" fmla="*/ 164 w 448"/>
                  <a:gd name="T5" fmla="*/ 46 h 457"/>
                  <a:gd name="T6" fmla="*/ 319 w 448"/>
                  <a:gd name="T7" fmla="*/ 119 h 457"/>
                  <a:gd name="T8" fmla="*/ 356 w 448"/>
                  <a:gd name="T9" fmla="*/ 164 h 457"/>
                  <a:gd name="T10" fmla="*/ 365 w 448"/>
                  <a:gd name="T11" fmla="*/ 210 h 457"/>
                  <a:gd name="T12" fmla="*/ 420 w 448"/>
                  <a:gd name="T13" fmla="*/ 192 h 457"/>
                  <a:gd name="T14" fmla="*/ 447 w 448"/>
                  <a:gd name="T15" fmla="*/ 219 h 457"/>
                  <a:gd name="T16" fmla="*/ 392 w 448"/>
                  <a:gd name="T17" fmla="*/ 292 h 457"/>
                  <a:gd name="T18" fmla="*/ 374 w 448"/>
                  <a:gd name="T19" fmla="*/ 456 h 457"/>
                  <a:gd name="T20" fmla="*/ 173 w 448"/>
                  <a:gd name="T21" fmla="*/ 456 h 457"/>
                  <a:gd name="T22" fmla="*/ 137 w 448"/>
                  <a:gd name="T23" fmla="*/ 429 h 457"/>
                  <a:gd name="T24" fmla="*/ 137 w 448"/>
                  <a:gd name="T25" fmla="*/ 383 h 457"/>
                  <a:gd name="T26" fmla="*/ 119 w 448"/>
                  <a:gd name="T27" fmla="*/ 347 h 457"/>
                  <a:gd name="T28" fmla="*/ 119 w 448"/>
                  <a:gd name="T29" fmla="*/ 310 h 457"/>
                  <a:gd name="T30" fmla="*/ 0 w 448"/>
                  <a:gd name="T31" fmla="*/ 228 h 457"/>
                  <a:gd name="T32" fmla="*/ 0 w 448"/>
                  <a:gd name="T33" fmla="*/ 137 h 457"/>
                  <a:gd name="T34" fmla="*/ 27 w 448"/>
                  <a:gd name="T35" fmla="*/ 36 h 4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8"/>
                  <a:gd name="T55" fmla="*/ 0 h 457"/>
                  <a:gd name="T56" fmla="*/ 448 w 448"/>
                  <a:gd name="T57" fmla="*/ 457 h 4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8" h="457">
                    <a:moveTo>
                      <a:pt x="27" y="36"/>
                    </a:moveTo>
                    <a:lnTo>
                      <a:pt x="137" y="0"/>
                    </a:lnTo>
                    <a:lnTo>
                      <a:pt x="164" y="46"/>
                    </a:lnTo>
                    <a:lnTo>
                      <a:pt x="319" y="119"/>
                    </a:lnTo>
                    <a:lnTo>
                      <a:pt x="356" y="164"/>
                    </a:lnTo>
                    <a:lnTo>
                      <a:pt x="365" y="210"/>
                    </a:lnTo>
                    <a:lnTo>
                      <a:pt x="420" y="192"/>
                    </a:lnTo>
                    <a:lnTo>
                      <a:pt x="447" y="219"/>
                    </a:lnTo>
                    <a:lnTo>
                      <a:pt x="392" y="292"/>
                    </a:lnTo>
                    <a:lnTo>
                      <a:pt x="374" y="456"/>
                    </a:lnTo>
                    <a:lnTo>
                      <a:pt x="173" y="456"/>
                    </a:lnTo>
                    <a:lnTo>
                      <a:pt x="137" y="429"/>
                    </a:lnTo>
                    <a:lnTo>
                      <a:pt x="137" y="383"/>
                    </a:lnTo>
                    <a:lnTo>
                      <a:pt x="119" y="347"/>
                    </a:lnTo>
                    <a:lnTo>
                      <a:pt x="119" y="310"/>
                    </a:lnTo>
                    <a:lnTo>
                      <a:pt x="0" y="228"/>
                    </a:lnTo>
                    <a:lnTo>
                      <a:pt x="0" y="137"/>
                    </a:lnTo>
                    <a:lnTo>
                      <a:pt x="27" y="3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2" name="Freeform 152"/>
              <p:cNvSpPr>
                <a:spLocks/>
              </p:cNvSpPr>
              <p:nvPr/>
            </p:nvSpPr>
            <p:spPr bwMode="auto">
              <a:xfrm>
                <a:off x="3866" y="1375"/>
                <a:ext cx="512" cy="248"/>
              </a:xfrm>
              <a:custGeom>
                <a:avLst/>
                <a:gdLst>
                  <a:gd name="T0" fmla="*/ 0 w 512"/>
                  <a:gd name="T1" fmla="*/ 82 h 248"/>
                  <a:gd name="T2" fmla="*/ 155 w 512"/>
                  <a:gd name="T3" fmla="*/ 174 h 248"/>
                  <a:gd name="T4" fmla="*/ 192 w 512"/>
                  <a:gd name="T5" fmla="*/ 210 h 248"/>
                  <a:gd name="T6" fmla="*/ 201 w 512"/>
                  <a:gd name="T7" fmla="*/ 247 h 248"/>
                  <a:gd name="T8" fmla="*/ 292 w 512"/>
                  <a:gd name="T9" fmla="*/ 165 h 248"/>
                  <a:gd name="T10" fmla="*/ 511 w 512"/>
                  <a:gd name="T11" fmla="*/ 128 h 248"/>
                  <a:gd name="T12" fmla="*/ 411 w 512"/>
                  <a:gd name="T13" fmla="*/ 64 h 248"/>
                  <a:gd name="T14" fmla="*/ 283 w 512"/>
                  <a:gd name="T15" fmla="*/ 119 h 248"/>
                  <a:gd name="T16" fmla="*/ 155 w 512"/>
                  <a:gd name="T17" fmla="*/ 73 h 248"/>
                  <a:gd name="T18" fmla="*/ 228 w 512"/>
                  <a:gd name="T19" fmla="*/ 9 h 248"/>
                  <a:gd name="T20" fmla="*/ 164 w 512"/>
                  <a:gd name="T21" fmla="*/ 0 h 248"/>
                  <a:gd name="T22" fmla="*/ 0 w 512"/>
                  <a:gd name="T23" fmla="*/ 82 h 2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2"/>
                  <a:gd name="T37" fmla="*/ 0 h 248"/>
                  <a:gd name="T38" fmla="*/ 512 w 512"/>
                  <a:gd name="T39" fmla="*/ 248 h 2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2" h="248">
                    <a:moveTo>
                      <a:pt x="0" y="82"/>
                    </a:moveTo>
                    <a:lnTo>
                      <a:pt x="155" y="174"/>
                    </a:lnTo>
                    <a:lnTo>
                      <a:pt x="192" y="210"/>
                    </a:lnTo>
                    <a:lnTo>
                      <a:pt x="201" y="247"/>
                    </a:lnTo>
                    <a:lnTo>
                      <a:pt x="292" y="165"/>
                    </a:lnTo>
                    <a:lnTo>
                      <a:pt x="511" y="128"/>
                    </a:lnTo>
                    <a:lnTo>
                      <a:pt x="411" y="64"/>
                    </a:lnTo>
                    <a:lnTo>
                      <a:pt x="283" y="119"/>
                    </a:lnTo>
                    <a:lnTo>
                      <a:pt x="155" y="73"/>
                    </a:lnTo>
                    <a:lnTo>
                      <a:pt x="228" y="9"/>
                    </a:lnTo>
                    <a:lnTo>
                      <a:pt x="164" y="0"/>
                    </a:lnTo>
                    <a:lnTo>
                      <a:pt x="0" y="82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3" name="Freeform 153"/>
              <p:cNvSpPr>
                <a:spLocks/>
              </p:cNvSpPr>
              <p:nvPr/>
            </p:nvSpPr>
            <p:spPr bwMode="auto">
              <a:xfrm>
                <a:off x="4158" y="1567"/>
                <a:ext cx="339" cy="384"/>
              </a:xfrm>
              <a:custGeom>
                <a:avLst/>
                <a:gdLst>
                  <a:gd name="T0" fmla="*/ 164 w 339"/>
                  <a:gd name="T1" fmla="*/ 0 h 384"/>
                  <a:gd name="T2" fmla="*/ 265 w 339"/>
                  <a:gd name="T3" fmla="*/ 27 h 384"/>
                  <a:gd name="T4" fmla="*/ 292 w 339"/>
                  <a:gd name="T5" fmla="*/ 109 h 384"/>
                  <a:gd name="T6" fmla="*/ 228 w 339"/>
                  <a:gd name="T7" fmla="*/ 173 h 384"/>
                  <a:gd name="T8" fmla="*/ 247 w 339"/>
                  <a:gd name="T9" fmla="*/ 201 h 384"/>
                  <a:gd name="T10" fmla="*/ 301 w 339"/>
                  <a:gd name="T11" fmla="*/ 164 h 384"/>
                  <a:gd name="T12" fmla="*/ 329 w 339"/>
                  <a:gd name="T13" fmla="*/ 173 h 384"/>
                  <a:gd name="T14" fmla="*/ 338 w 339"/>
                  <a:gd name="T15" fmla="*/ 274 h 384"/>
                  <a:gd name="T16" fmla="*/ 274 w 339"/>
                  <a:gd name="T17" fmla="*/ 365 h 384"/>
                  <a:gd name="T18" fmla="*/ 274 w 339"/>
                  <a:gd name="T19" fmla="*/ 383 h 384"/>
                  <a:gd name="T20" fmla="*/ 0 w 339"/>
                  <a:gd name="T21" fmla="*/ 383 h 384"/>
                  <a:gd name="T22" fmla="*/ 37 w 339"/>
                  <a:gd name="T23" fmla="*/ 274 h 384"/>
                  <a:gd name="T24" fmla="*/ 18 w 339"/>
                  <a:gd name="T25" fmla="*/ 192 h 384"/>
                  <a:gd name="T26" fmla="*/ 55 w 339"/>
                  <a:gd name="T27" fmla="*/ 100 h 384"/>
                  <a:gd name="T28" fmla="*/ 164 w 339"/>
                  <a:gd name="T29" fmla="*/ 0 h 3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9"/>
                  <a:gd name="T46" fmla="*/ 0 h 384"/>
                  <a:gd name="T47" fmla="*/ 339 w 339"/>
                  <a:gd name="T48" fmla="*/ 384 h 3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9" h="384">
                    <a:moveTo>
                      <a:pt x="164" y="0"/>
                    </a:moveTo>
                    <a:lnTo>
                      <a:pt x="265" y="27"/>
                    </a:lnTo>
                    <a:lnTo>
                      <a:pt x="292" y="109"/>
                    </a:lnTo>
                    <a:lnTo>
                      <a:pt x="228" y="173"/>
                    </a:lnTo>
                    <a:lnTo>
                      <a:pt x="247" y="201"/>
                    </a:lnTo>
                    <a:lnTo>
                      <a:pt x="301" y="164"/>
                    </a:lnTo>
                    <a:lnTo>
                      <a:pt x="329" y="173"/>
                    </a:lnTo>
                    <a:lnTo>
                      <a:pt x="338" y="274"/>
                    </a:lnTo>
                    <a:lnTo>
                      <a:pt x="274" y="365"/>
                    </a:lnTo>
                    <a:lnTo>
                      <a:pt x="274" y="383"/>
                    </a:lnTo>
                    <a:lnTo>
                      <a:pt x="0" y="383"/>
                    </a:lnTo>
                    <a:lnTo>
                      <a:pt x="37" y="274"/>
                    </a:lnTo>
                    <a:lnTo>
                      <a:pt x="18" y="192"/>
                    </a:lnTo>
                    <a:lnTo>
                      <a:pt x="55" y="100"/>
                    </a:lnTo>
                    <a:lnTo>
                      <a:pt x="164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4" name="Freeform 154"/>
              <p:cNvSpPr>
                <a:spLocks/>
              </p:cNvSpPr>
              <p:nvPr/>
            </p:nvSpPr>
            <p:spPr bwMode="auto">
              <a:xfrm>
                <a:off x="3802" y="1877"/>
                <a:ext cx="302" cy="530"/>
              </a:xfrm>
              <a:custGeom>
                <a:avLst/>
                <a:gdLst>
                  <a:gd name="T0" fmla="*/ 73 w 302"/>
                  <a:gd name="T1" fmla="*/ 0 h 530"/>
                  <a:gd name="T2" fmla="*/ 274 w 302"/>
                  <a:gd name="T3" fmla="*/ 0 h 530"/>
                  <a:gd name="T4" fmla="*/ 301 w 302"/>
                  <a:gd name="T5" fmla="*/ 82 h 530"/>
                  <a:gd name="T6" fmla="*/ 301 w 302"/>
                  <a:gd name="T7" fmla="*/ 347 h 530"/>
                  <a:gd name="T8" fmla="*/ 301 w 302"/>
                  <a:gd name="T9" fmla="*/ 374 h 530"/>
                  <a:gd name="T10" fmla="*/ 265 w 302"/>
                  <a:gd name="T11" fmla="*/ 420 h 530"/>
                  <a:gd name="T12" fmla="*/ 255 w 302"/>
                  <a:gd name="T13" fmla="*/ 474 h 530"/>
                  <a:gd name="T14" fmla="*/ 182 w 302"/>
                  <a:gd name="T15" fmla="*/ 529 h 530"/>
                  <a:gd name="T16" fmla="*/ 146 w 302"/>
                  <a:gd name="T17" fmla="*/ 511 h 530"/>
                  <a:gd name="T18" fmla="*/ 73 w 302"/>
                  <a:gd name="T19" fmla="*/ 401 h 530"/>
                  <a:gd name="T20" fmla="*/ 91 w 302"/>
                  <a:gd name="T21" fmla="*/ 365 h 530"/>
                  <a:gd name="T22" fmla="*/ 64 w 302"/>
                  <a:gd name="T23" fmla="*/ 347 h 530"/>
                  <a:gd name="T24" fmla="*/ 0 w 302"/>
                  <a:gd name="T25" fmla="*/ 246 h 530"/>
                  <a:gd name="T26" fmla="*/ 0 w 302"/>
                  <a:gd name="T27" fmla="*/ 173 h 530"/>
                  <a:gd name="T28" fmla="*/ 46 w 302"/>
                  <a:gd name="T29" fmla="*/ 128 h 530"/>
                  <a:gd name="T30" fmla="*/ 36 w 302"/>
                  <a:gd name="T31" fmla="*/ 91 h 530"/>
                  <a:gd name="T32" fmla="*/ 91 w 302"/>
                  <a:gd name="T33" fmla="*/ 55 h 530"/>
                  <a:gd name="T34" fmla="*/ 73 w 302"/>
                  <a:gd name="T35" fmla="*/ 0 h 5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2"/>
                  <a:gd name="T55" fmla="*/ 0 h 530"/>
                  <a:gd name="T56" fmla="*/ 302 w 302"/>
                  <a:gd name="T57" fmla="*/ 530 h 5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2" h="530">
                    <a:moveTo>
                      <a:pt x="73" y="0"/>
                    </a:moveTo>
                    <a:lnTo>
                      <a:pt x="274" y="0"/>
                    </a:lnTo>
                    <a:lnTo>
                      <a:pt x="301" y="82"/>
                    </a:lnTo>
                    <a:lnTo>
                      <a:pt x="301" y="347"/>
                    </a:lnTo>
                    <a:lnTo>
                      <a:pt x="301" y="374"/>
                    </a:lnTo>
                    <a:lnTo>
                      <a:pt x="265" y="420"/>
                    </a:lnTo>
                    <a:lnTo>
                      <a:pt x="255" y="474"/>
                    </a:lnTo>
                    <a:lnTo>
                      <a:pt x="182" y="529"/>
                    </a:lnTo>
                    <a:lnTo>
                      <a:pt x="146" y="511"/>
                    </a:lnTo>
                    <a:lnTo>
                      <a:pt x="73" y="401"/>
                    </a:lnTo>
                    <a:lnTo>
                      <a:pt x="91" y="365"/>
                    </a:lnTo>
                    <a:lnTo>
                      <a:pt x="64" y="347"/>
                    </a:lnTo>
                    <a:lnTo>
                      <a:pt x="0" y="246"/>
                    </a:lnTo>
                    <a:lnTo>
                      <a:pt x="0" y="173"/>
                    </a:lnTo>
                    <a:lnTo>
                      <a:pt x="46" y="128"/>
                    </a:lnTo>
                    <a:lnTo>
                      <a:pt x="36" y="91"/>
                    </a:lnTo>
                    <a:lnTo>
                      <a:pt x="91" y="55"/>
                    </a:lnTo>
                    <a:lnTo>
                      <a:pt x="73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5" name="Freeform 155"/>
              <p:cNvSpPr>
                <a:spLocks/>
              </p:cNvSpPr>
              <p:nvPr/>
            </p:nvSpPr>
            <p:spPr bwMode="auto">
              <a:xfrm>
                <a:off x="3456" y="2060"/>
                <a:ext cx="530" cy="448"/>
              </a:xfrm>
              <a:custGeom>
                <a:avLst/>
                <a:gdLst>
                  <a:gd name="T0" fmla="*/ 0 w 530"/>
                  <a:gd name="T1" fmla="*/ 0 h 448"/>
                  <a:gd name="T2" fmla="*/ 347 w 530"/>
                  <a:gd name="T3" fmla="*/ 0 h 448"/>
                  <a:gd name="T4" fmla="*/ 347 w 530"/>
                  <a:gd name="T5" fmla="*/ 55 h 448"/>
                  <a:gd name="T6" fmla="*/ 410 w 530"/>
                  <a:gd name="T7" fmla="*/ 164 h 448"/>
                  <a:gd name="T8" fmla="*/ 438 w 530"/>
                  <a:gd name="T9" fmla="*/ 182 h 448"/>
                  <a:gd name="T10" fmla="*/ 420 w 530"/>
                  <a:gd name="T11" fmla="*/ 219 h 448"/>
                  <a:gd name="T12" fmla="*/ 493 w 530"/>
                  <a:gd name="T13" fmla="*/ 328 h 448"/>
                  <a:gd name="T14" fmla="*/ 529 w 530"/>
                  <a:gd name="T15" fmla="*/ 347 h 448"/>
                  <a:gd name="T16" fmla="*/ 483 w 530"/>
                  <a:gd name="T17" fmla="*/ 447 h 448"/>
                  <a:gd name="T18" fmla="*/ 438 w 530"/>
                  <a:gd name="T19" fmla="*/ 447 h 448"/>
                  <a:gd name="T20" fmla="*/ 447 w 530"/>
                  <a:gd name="T21" fmla="*/ 401 h 448"/>
                  <a:gd name="T22" fmla="*/ 100 w 530"/>
                  <a:gd name="T23" fmla="*/ 401 h 448"/>
                  <a:gd name="T24" fmla="*/ 82 w 530"/>
                  <a:gd name="T25" fmla="*/ 356 h 448"/>
                  <a:gd name="T26" fmla="*/ 82 w 530"/>
                  <a:gd name="T27" fmla="*/ 146 h 448"/>
                  <a:gd name="T28" fmla="*/ 46 w 530"/>
                  <a:gd name="T29" fmla="*/ 109 h 448"/>
                  <a:gd name="T30" fmla="*/ 73 w 530"/>
                  <a:gd name="T31" fmla="*/ 82 h 448"/>
                  <a:gd name="T32" fmla="*/ 0 w 530"/>
                  <a:gd name="T33" fmla="*/ 0 h 4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0"/>
                  <a:gd name="T52" fmla="*/ 0 h 448"/>
                  <a:gd name="T53" fmla="*/ 530 w 530"/>
                  <a:gd name="T54" fmla="*/ 448 h 4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0" h="448">
                    <a:moveTo>
                      <a:pt x="0" y="0"/>
                    </a:moveTo>
                    <a:lnTo>
                      <a:pt x="347" y="0"/>
                    </a:lnTo>
                    <a:lnTo>
                      <a:pt x="347" y="55"/>
                    </a:lnTo>
                    <a:lnTo>
                      <a:pt x="410" y="164"/>
                    </a:lnTo>
                    <a:lnTo>
                      <a:pt x="438" y="182"/>
                    </a:lnTo>
                    <a:lnTo>
                      <a:pt x="420" y="219"/>
                    </a:lnTo>
                    <a:lnTo>
                      <a:pt x="493" y="328"/>
                    </a:lnTo>
                    <a:lnTo>
                      <a:pt x="529" y="347"/>
                    </a:lnTo>
                    <a:lnTo>
                      <a:pt x="483" y="447"/>
                    </a:lnTo>
                    <a:lnTo>
                      <a:pt x="438" y="447"/>
                    </a:lnTo>
                    <a:lnTo>
                      <a:pt x="447" y="401"/>
                    </a:lnTo>
                    <a:lnTo>
                      <a:pt x="100" y="401"/>
                    </a:lnTo>
                    <a:lnTo>
                      <a:pt x="82" y="356"/>
                    </a:lnTo>
                    <a:lnTo>
                      <a:pt x="82" y="146"/>
                    </a:lnTo>
                    <a:lnTo>
                      <a:pt x="46" y="109"/>
                    </a:lnTo>
                    <a:lnTo>
                      <a:pt x="73" y="82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6" name="Freeform 156"/>
              <p:cNvSpPr>
                <a:spLocks/>
              </p:cNvSpPr>
              <p:nvPr/>
            </p:nvSpPr>
            <p:spPr bwMode="auto">
              <a:xfrm>
                <a:off x="4058" y="1950"/>
                <a:ext cx="247" cy="403"/>
              </a:xfrm>
              <a:custGeom>
                <a:avLst/>
                <a:gdLst>
                  <a:gd name="T0" fmla="*/ 46 w 247"/>
                  <a:gd name="T1" fmla="*/ 0 h 403"/>
                  <a:gd name="T2" fmla="*/ 64 w 247"/>
                  <a:gd name="T3" fmla="*/ 18 h 403"/>
                  <a:gd name="T4" fmla="*/ 100 w 247"/>
                  <a:gd name="T5" fmla="*/ 0 h 403"/>
                  <a:gd name="T6" fmla="*/ 246 w 247"/>
                  <a:gd name="T7" fmla="*/ 0 h 403"/>
                  <a:gd name="T8" fmla="*/ 246 w 247"/>
                  <a:gd name="T9" fmla="*/ 247 h 403"/>
                  <a:gd name="T10" fmla="*/ 155 w 247"/>
                  <a:gd name="T11" fmla="*/ 365 h 403"/>
                  <a:gd name="T12" fmla="*/ 0 w 247"/>
                  <a:gd name="T13" fmla="*/ 402 h 403"/>
                  <a:gd name="T14" fmla="*/ 9 w 247"/>
                  <a:gd name="T15" fmla="*/ 347 h 403"/>
                  <a:gd name="T16" fmla="*/ 46 w 247"/>
                  <a:gd name="T17" fmla="*/ 302 h 403"/>
                  <a:gd name="T18" fmla="*/ 46 w 247"/>
                  <a:gd name="T19" fmla="*/ 0 h 4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7"/>
                  <a:gd name="T31" fmla="*/ 0 h 403"/>
                  <a:gd name="T32" fmla="*/ 247 w 247"/>
                  <a:gd name="T33" fmla="*/ 403 h 4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7" h="403">
                    <a:moveTo>
                      <a:pt x="46" y="0"/>
                    </a:moveTo>
                    <a:lnTo>
                      <a:pt x="64" y="18"/>
                    </a:lnTo>
                    <a:lnTo>
                      <a:pt x="100" y="0"/>
                    </a:lnTo>
                    <a:lnTo>
                      <a:pt x="246" y="0"/>
                    </a:lnTo>
                    <a:lnTo>
                      <a:pt x="246" y="247"/>
                    </a:lnTo>
                    <a:lnTo>
                      <a:pt x="155" y="365"/>
                    </a:lnTo>
                    <a:lnTo>
                      <a:pt x="0" y="402"/>
                    </a:lnTo>
                    <a:lnTo>
                      <a:pt x="9" y="347"/>
                    </a:lnTo>
                    <a:lnTo>
                      <a:pt x="46" y="302"/>
                    </a:lnTo>
                    <a:lnTo>
                      <a:pt x="46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7" name="Freeform 157"/>
              <p:cNvSpPr>
                <a:spLocks/>
              </p:cNvSpPr>
              <p:nvPr/>
            </p:nvSpPr>
            <p:spPr bwMode="auto">
              <a:xfrm>
                <a:off x="4304" y="1932"/>
                <a:ext cx="339" cy="348"/>
              </a:xfrm>
              <a:custGeom>
                <a:avLst/>
                <a:gdLst>
                  <a:gd name="T0" fmla="*/ 0 w 339"/>
                  <a:gd name="T1" fmla="*/ 18 h 348"/>
                  <a:gd name="T2" fmla="*/ 128 w 339"/>
                  <a:gd name="T3" fmla="*/ 18 h 348"/>
                  <a:gd name="T4" fmla="*/ 174 w 339"/>
                  <a:gd name="T5" fmla="*/ 46 h 348"/>
                  <a:gd name="T6" fmla="*/ 247 w 339"/>
                  <a:gd name="T7" fmla="*/ 46 h 348"/>
                  <a:gd name="T8" fmla="*/ 338 w 339"/>
                  <a:gd name="T9" fmla="*/ 0 h 348"/>
                  <a:gd name="T10" fmla="*/ 338 w 339"/>
                  <a:gd name="T11" fmla="*/ 146 h 348"/>
                  <a:gd name="T12" fmla="*/ 329 w 339"/>
                  <a:gd name="T13" fmla="*/ 155 h 348"/>
                  <a:gd name="T14" fmla="*/ 283 w 339"/>
                  <a:gd name="T15" fmla="*/ 247 h 348"/>
                  <a:gd name="T16" fmla="*/ 256 w 339"/>
                  <a:gd name="T17" fmla="*/ 247 h 348"/>
                  <a:gd name="T18" fmla="*/ 174 w 339"/>
                  <a:gd name="T19" fmla="*/ 347 h 348"/>
                  <a:gd name="T20" fmla="*/ 146 w 339"/>
                  <a:gd name="T21" fmla="*/ 320 h 348"/>
                  <a:gd name="T22" fmla="*/ 100 w 339"/>
                  <a:gd name="T23" fmla="*/ 329 h 348"/>
                  <a:gd name="T24" fmla="*/ 0 w 339"/>
                  <a:gd name="T25" fmla="*/ 247 h 348"/>
                  <a:gd name="T26" fmla="*/ 0 w 339"/>
                  <a:gd name="T27" fmla="*/ 18 h 3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9"/>
                  <a:gd name="T43" fmla="*/ 0 h 348"/>
                  <a:gd name="T44" fmla="*/ 339 w 339"/>
                  <a:gd name="T45" fmla="*/ 348 h 3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9" h="348">
                    <a:moveTo>
                      <a:pt x="0" y="18"/>
                    </a:moveTo>
                    <a:lnTo>
                      <a:pt x="128" y="18"/>
                    </a:lnTo>
                    <a:lnTo>
                      <a:pt x="174" y="46"/>
                    </a:lnTo>
                    <a:lnTo>
                      <a:pt x="247" y="46"/>
                    </a:lnTo>
                    <a:lnTo>
                      <a:pt x="338" y="0"/>
                    </a:lnTo>
                    <a:lnTo>
                      <a:pt x="338" y="146"/>
                    </a:lnTo>
                    <a:lnTo>
                      <a:pt x="329" y="155"/>
                    </a:lnTo>
                    <a:lnTo>
                      <a:pt x="283" y="247"/>
                    </a:lnTo>
                    <a:lnTo>
                      <a:pt x="256" y="247"/>
                    </a:lnTo>
                    <a:lnTo>
                      <a:pt x="174" y="347"/>
                    </a:lnTo>
                    <a:lnTo>
                      <a:pt x="146" y="320"/>
                    </a:lnTo>
                    <a:lnTo>
                      <a:pt x="100" y="329"/>
                    </a:lnTo>
                    <a:lnTo>
                      <a:pt x="0" y="247"/>
                    </a:lnTo>
                    <a:lnTo>
                      <a:pt x="0" y="18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8" name="Freeform 158"/>
              <p:cNvSpPr>
                <a:spLocks/>
              </p:cNvSpPr>
              <p:nvPr/>
            </p:nvSpPr>
            <p:spPr bwMode="auto">
              <a:xfrm>
                <a:off x="1941" y="1211"/>
                <a:ext cx="904" cy="475"/>
              </a:xfrm>
              <a:custGeom>
                <a:avLst/>
                <a:gdLst>
                  <a:gd name="T0" fmla="*/ 0 w 904"/>
                  <a:gd name="T1" fmla="*/ 0 h 475"/>
                  <a:gd name="T2" fmla="*/ 903 w 904"/>
                  <a:gd name="T3" fmla="*/ 0 h 475"/>
                  <a:gd name="T4" fmla="*/ 903 w 904"/>
                  <a:gd name="T5" fmla="*/ 410 h 475"/>
                  <a:gd name="T6" fmla="*/ 374 w 904"/>
                  <a:gd name="T7" fmla="*/ 410 h 475"/>
                  <a:gd name="T8" fmla="*/ 374 w 904"/>
                  <a:gd name="T9" fmla="*/ 438 h 475"/>
                  <a:gd name="T10" fmla="*/ 246 w 904"/>
                  <a:gd name="T11" fmla="*/ 474 h 475"/>
                  <a:gd name="T12" fmla="*/ 164 w 904"/>
                  <a:gd name="T13" fmla="*/ 337 h 475"/>
                  <a:gd name="T14" fmla="*/ 119 w 904"/>
                  <a:gd name="T15" fmla="*/ 356 h 475"/>
                  <a:gd name="T16" fmla="*/ 109 w 904"/>
                  <a:gd name="T17" fmla="*/ 337 h 475"/>
                  <a:gd name="T18" fmla="*/ 137 w 904"/>
                  <a:gd name="T19" fmla="*/ 264 h 475"/>
                  <a:gd name="T20" fmla="*/ 0 w 904"/>
                  <a:gd name="T21" fmla="*/ 119 h 475"/>
                  <a:gd name="T22" fmla="*/ 0 w 904"/>
                  <a:gd name="T23" fmla="*/ 0 h 4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04"/>
                  <a:gd name="T37" fmla="*/ 0 h 475"/>
                  <a:gd name="T38" fmla="*/ 904 w 904"/>
                  <a:gd name="T39" fmla="*/ 475 h 4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04" h="475">
                    <a:moveTo>
                      <a:pt x="0" y="0"/>
                    </a:moveTo>
                    <a:lnTo>
                      <a:pt x="903" y="0"/>
                    </a:lnTo>
                    <a:lnTo>
                      <a:pt x="903" y="410"/>
                    </a:lnTo>
                    <a:lnTo>
                      <a:pt x="374" y="410"/>
                    </a:lnTo>
                    <a:lnTo>
                      <a:pt x="374" y="438"/>
                    </a:lnTo>
                    <a:lnTo>
                      <a:pt x="246" y="474"/>
                    </a:lnTo>
                    <a:lnTo>
                      <a:pt x="164" y="337"/>
                    </a:lnTo>
                    <a:lnTo>
                      <a:pt x="119" y="356"/>
                    </a:lnTo>
                    <a:lnTo>
                      <a:pt x="109" y="337"/>
                    </a:lnTo>
                    <a:lnTo>
                      <a:pt x="137" y="264"/>
                    </a:lnTo>
                    <a:lnTo>
                      <a:pt x="0" y="119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Freeform 159"/>
              <p:cNvSpPr>
                <a:spLocks/>
              </p:cNvSpPr>
              <p:nvPr/>
            </p:nvSpPr>
            <p:spPr bwMode="auto">
              <a:xfrm>
                <a:off x="2315" y="1622"/>
                <a:ext cx="530" cy="402"/>
              </a:xfrm>
              <a:custGeom>
                <a:avLst/>
                <a:gdLst>
                  <a:gd name="T0" fmla="*/ 0 w 530"/>
                  <a:gd name="T1" fmla="*/ 0 h 402"/>
                  <a:gd name="T2" fmla="*/ 529 w 530"/>
                  <a:gd name="T3" fmla="*/ 0 h 402"/>
                  <a:gd name="T4" fmla="*/ 529 w 530"/>
                  <a:gd name="T5" fmla="*/ 401 h 402"/>
                  <a:gd name="T6" fmla="*/ 0 w 530"/>
                  <a:gd name="T7" fmla="*/ 401 h 402"/>
                  <a:gd name="T8" fmla="*/ 0 w 530"/>
                  <a:gd name="T9" fmla="*/ 0 h 4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0"/>
                  <a:gd name="T16" fmla="*/ 0 h 402"/>
                  <a:gd name="T17" fmla="*/ 530 w 530"/>
                  <a:gd name="T18" fmla="*/ 402 h 4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0" h="402">
                    <a:moveTo>
                      <a:pt x="0" y="0"/>
                    </a:moveTo>
                    <a:lnTo>
                      <a:pt x="529" y="0"/>
                    </a:lnTo>
                    <a:lnTo>
                      <a:pt x="529" y="401"/>
                    </a:lnTo>
                    <a:lnTo>
                      <a:pt x="0" y="401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0" name="Freeform 160"/>
              <p:cNvSpPr>
                <a:spLocks/>
              </p:cNvSpPr>
              <p:nvPr/>
            </p:nvSpPr>
            <p:spPr bwMode="auto">
              <a:xfrm>
                <a:off x="2844" y="1211"/>
                <a:ext cx="567" cy="302"/>
              </a:xfrm>
              <a:custGeom>
                <a:avLst/>
                <a:gdLst>
                  <a:gd name="T0" fmla="*/ 0 w 567"/>
                  <a:gd name="T1" fmla="*/ 0 h 302"/>
                  <a:gd name="T2" fmla="*/ 511 w 567"/>
                  <a:gd name="T3" fmla="*/ 0 h 302"/>
                  <a:gd name="T4" fmla="*/ 557 w 567"/>
                  <a:gd name="T5" fmla="*/ 228 h 302"/>
                  <a:gd name="T6" fmla="*/ 566 w 567"/>
                  <a:gd name="T7" fmla="*/ 301 h 302"/>
                  <a:gd name="T8" fmla="*/ 0 w 567"/>
                  <a:gd name="T9" fmla="*/ 301 h 302"/>
                  <a:gd name="T10" fmla="*/ 0 w 567"/>
                  <a:gd name="T11" fmla="*/ 0 h 3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7"/>
                  <a:gd name="T19" fmla="*/ 0 h 302"/>
                  <a:gd name="T20" fmla="*/ 567 w 567"/>
                  <a:gd name="T21" fmla="*/ 302 h 3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7" h="302">
                    <a:moveTo>
                      <a:pt x="0" y="0"/>
                    </a:moveTo>
                    <a:lnTo>
                      <a:pt x="511" y="0"/>
                    </a:lnTo>
                    <a:lnTo>
                      <a:pt x="557" y="228"/>
                    </a:lnTo>
                    <a:lnTo>
                      <a:pt x="566" y="301"/>
                    </a:lnTo>
                    <a:lnTo>
                      <a:pt x="0" y="301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Freeform 161"/>
              <p:cNvSpPr>
                <a:spLocks/>
              </p:cNvSpPr>
              <p:nvPr/>
            </p:nvSpPr>
            <p:spPr bwMode="auto">
              <a:xfrm>
                <a:off x="2844" y="1822"/>
                <a:ext cx="667" cy="302"/>
              </a:xfrm>
              <a:custGeom>
                <a:avLst/>
                <a:gdLst>
                  <a:gd name="T0" fmla="*/ 0 w 667"/>
                  <a:gd name="T1" fmla="*/ 0 h 302"/>
                  <a:gd name="T2" fmla="*/ 420 w 667"/>
                  <a:gd name="T3" fmla="*/ 0 h 302"/>
                  <a:gd name="T4" fmla="*/ 456 w 667"/>
                  <a:gd name="T5" fmla="*/ 27 h 302"/>
                  <a:gd name="T6" fmla="*/ 557 w 667"/>
                  <a:gd name="T7" fmla="*/ 55 h 302"/>
                  <a:gd name="T8" fmla="*/ 611 w 667"/>
                  <a:gd name="T9" fmla="*/ 237 h 302"/>
                  <a:gd name="T10" fmla="*/ 666 w 667"/>
                  <a:gd name="T11" fmla="*/ 301 h 302"/>
                  <a:gd name="T12" fmla="*/ 146 w 667"/>
                  <a:gd name="T13" fmla="*/ 301 h 302"/>
                  <a:gd name="T14" fmla="*/ 146 w 667"/>
                  <a:gd name="T15" fmla="*/ 201 h 302"/>
                  <a:gd name="T16" fmla="*/ 0 w 667"/>
                  <a:gd name="T17" fmla="*/ 201 h 302"/>
                  <a:gd name="T18" fmla="*/ 0 w 667"/>
                  <a:gd name="T19" fmla="*/ 0 h 3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7"/>
                  <a:gd name="T31" fmla="*/ 0 h 302"/>
                  <a:gd name="T32" fmla="*/ 667 w 667"/>
                  <a:gd name="T33" fmla="*/ 302 h 3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7" h="302">
                    <a:moveTo>
                      <a:pt x="0" y="0"/>
                    </a:moveTo>
                    <a:lnTo>
                      <a:pt x="420" y="0"/>
                    </a:lnTo>
                    <a:lnTo>
                      <a:pt x="456" y="27"/>
                    </a:lnTo>
                    <a:lnTo>
                      <a:pt x="557" y="55"/>
                    </a:lnTo>
                    <a:lnTo>
                      <a:pt x="611" y="237"/>
                    </a:lnTo>
                    <a:lnTo>
                      <a:pt x="666" y="301"/>
                    </a:lnTo>
                    <a:lnTo>
                      <a:pt x="146" y="301"/>
                    </a:lnTo>
                    <a:lnTo>
                      <a:pt x="146" y="201"/>
                    </a:lnTo>
                    <a:lnTo>
                      <a:pt x="0" y="201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2" name="Freeform 162"/>
              <p:cNvSpPr>
                <a:spLocks/>
              </p:cNvSpPr>
              <p:nvPr/>
            </p:nvSpPr>
            <p:spPr bwMode="auto">
              <a:xfrm>
                <a:off x="2470" y="2023"/>
                <a:ext cx="521" cy="384"/>
              </a:xfrm>
              <a:custGeom>
                <a:avLst/>
                <a:gdLst>
                  <a:gd name="T0" fmla="*/ 0 w 521"/>
                  <a:gd name="T1" fmla="*/ 0 h 384"/>
                  <a:gd name="T2" fmla="*/ 520 w 521"/>
                  <a:gd name="T3" fmla="*/ 0 h 384"/>
                  <a:gd name="T4" fmla="*/ 520 w 521"/>
                  <a:gd name="T5" fmla="*/ 383 h 384"/>
                  <a:gd name="T6" fmla="*/ 0 w 521"/>
                  <a:gd name="T7" fmla="*/ 383 h 384"/>
                  <a:gd name="T8" fmla="*/ 0 w 521"/>
                  <a:gd name="T9" fmla="*/ 0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1"/>
                  <a:gd name="T16" fmla="*/ 0 h 384"/>
                  <a:gd name="T17" fmla="*/ 521 w 521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1" h="384">
                    <a:moveTo>
                      <a:pt x="0" y="0"/>
                    </a:moveTo>
                    <a:lnTo>
                      <a:pt x="520" y="0"/>
                    </a:lnTo>
                    <a:lnTo>
                      <a:pt x="520" y="383"/>
                    </a:lnTo>
                    <a:lnTo>
                      <a:pt x="0" y="38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3" name="Group 163"/>
            <p:cNvGrpSpPr>
              <a:grpSpLocks/>
            </p:cNvGrpSpPr>
            <p:nvPr/>
          </p:nvGrpSpPr>
          <p:grpSpPr bwMode="auto">
            <a:xfrm>
              <a:off x="2023" y="2076"/>
              <a:ext cx="2547" cy="1443"/>
              <a:chOff x="2470" y="2087"/>
              <a:chExt cx="2547" cy="1443"/>
            </a:xfrm>
          </p:grpSpPr>
          <p:sp>
            <p:nvSpPr>
              <p:cNvPr id="24592" name="Freeform 164"/>
              <p:cNvSpPr>
                <a:spLocks/>
              </p:cNvSpPr>
              <p:nvPr/>
            </p:nvSpPr>
            <p:spPr bwMode="auto">
              <a:xfrm>
                <a:off x="4478" y="2087"/>
                <a:ext cx="411" cy="302"/>
              </a:xfrm>
              <a:custGeom>
                <a:avLst/>
                <a:gdLst>
                  <a:gd name="T0" fmla="*/ 164 w 411"/>
                  <a:gd name="T1" fmla="*/ 0 h 302"/>
                  <a:gd name="T2" fmla="*/ 155 w 411"/>
                  <a:gd name="T3" fmla="*/ 0 h 302"/>
                  <a:gd name="T4" fmla="*/ 109 w 411"/>
                  <a:gd name="T5" fmla="*/ 91 h 302"/>
                  <a:gd name="T6" fmla="*/ 82 w 411"/>
                  <a:gd name="T7" fmla="*/ 91 h 302"/>
                  <a:gd name="T8" fmla="*/ 0 w 411"/>
                  <a:gd name="T9" fmla="*/ 182 h 302"/>
                  <a:gd name="T10" fmla="*/ 36 w 411"/>
                  <a:gd name="T11" fmla="*/ 283 h 302"/>
                  <a:gd name="T12" fmla="*/ 164 w 411"/>
                  <a:gd name="T13" fmla="*/ 301 h 302"/>
                  <a:gd name="T14" fmla="*/ 191 w 411"/>
                  <a:gd name="T15" fmla="*/ 283 h 302"/>
                  <a:gd name="T16" fmla="*/ 228 w 411"/>
                  <a:gd name="T17" fmla="*/ 210 h 302"/>
                  <a:gd name="T18" fmla="*/ 237 w 411"/>
                  <a:gd name="T19" fmla="*/ 201 h 302"/>
                  <a:gd name="T20" fmla="*/ 410 w 411"/>
                  <a:gd name="T21" fmla="*/ 146 h 302"/>
                  <a:gd name="T22" fmla="*/ 392 w 411"/>
                  <a:gd name="T23" fmla="*/ 119 h 302"/>
                  <a:gd name="T24" fmla="*/ 328 w 411"/>
                  <a:gd name="T25" fmla="*/ 91 h 302"/>
                  <a:gd name="T26" fmla="*/ 237 w 411"/>
                  <a:gd name="T27" fmla="*/ 146 h 302"/>
                  <a:gd name="T28" fmla="*/ 237 w 411"/>
                  <a:gd name="T29" fmla="*/ 55 h 302"/>
                  <a:gd name="T30" fmla="*/ 164 w 411"/>
                  <a:gd name="T31" fmla="*/ 55 h 302"/>
                  <a:gd name="T32" fmla="*/ 164 w 411"/>
                  <a:gd name="T33" fmla="*/ 0 h 3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1"/>
                  <a:gd name="T52" fmla="*/ 0 h 302"/>
                  <a:gd name="T53" fmla="*/ 411 w 411"/>
                  <a:gd name="T54" fmla="*/ 302 h 3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1" h="302">
                    <a:moveTo>
                      <a:pt x="164" y="0"/>
                    </a:moveTo>
                    <a:lnTo>
                      <a:pt x="155" y="0"/>
                    </a:lnTo>
                    <a:lnTo>
                      <a:pt x="109" y="91"/>
                    </a:lnTo>
                    <a:lnTo>
                      <a:pt x="82" y="91"/>
                    </a:lnTo>
                    <a:lnTo>
                      <a:pt x="0" y="182"/>
                    </a:lnTo>
                    <a:lnTo>
                      <a:pt x="36" y="283"/>
                    </a:lnTo>
                    <a:lnTo>
                      <a:pt x="164" y="301"/>
                    </a:lnTo>
                    <a:lnTo>
                      <a:pt x="191" y="283"/>
                    </a:lnTo>
                    <a:lnTo>
                      <a:pt x="228" y="210"/>
                    </a:lnTo>
                    <a:lnTo>
                      <a:pt x="237" y="201"/>
                    </a:lnTo>
                    <a:lnTo>
                      <a:pt x="410" y="146"/>
                    </a:lnTo>
                    <a:lnTo>
                      <a:pt x="392" y="119"/>
                    </a:lnTo>
                    <a:lnTo>
                      <a:pt x="328" y="91"/>
                    </a:lnTo>
                    <a:lnTo>
                      <a:pt x="237" y="146"/>
                    </a:lnTo>
                    <a:lnTo>
                      <a:pt x="237" y="55"/>
                    </a:lnTo>
                    <a:lnTo>
                      <a:pt x="164" y="55"/>
                    </a:lnTo>
                    <a:lnTo>
                      <a:pt x="164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3" name="Freeform 165"/>
              <p:cNvSpPr>
                <a:spLocks/>
              </p:cNvSpPr>
              <p:nvPr/>
            </p:nvSpPr>
            <p:spPr bwMode="auto">
              <a:xfrm>
                <a:off x="4350" y="2233"/>
                <a:ext cx="649" cy="229"/>
              </a:xfrm>
              <a:custGeom>
                <a:avLst/>
                <a:gdLst>
                  <a:gd name="T0" fmla="*/ 0 w 649"/>
                  <a:gd name="T1" fmla="*/ 228 h 229"/>
                  <a:gd name="T2" fmla="*/ 18 w 649"/>
                  <a:gd name="T3" fmla="*/ 210 h 229"/>
                  <a:gd name="T4" fmla="*/ 164 w 649"/>
                  <a:gd name="T5" fmla="*/ 137 h 229"/>
                  <a:gd name="T6" fmla="*/ 292 w 649"/>
                  <a:gd name="T7" fmla="*/ 155 h 229"/>
                  <a:gd name="T8" fmla="*/ 329 w 649"/>
                  <a:gd name="T9" fmla="*/ 137 h 229"/>
                  <a:gd name="T10" fmla="*/ 365 w 649"/>
                  <a:gd name="T11" fmla="*/ 55 h 229"/>
                  <a:gd name="T12" fmla="*/ 538 w 649"/>
                  <a:gd name="T13" fmla="*/ 0 h 229"/>
                  <a:gd name="T14" fmla="*/ 566 w 649"/>
                  <a:gd name="T15" fmla="*/ 100 h 229"/>
                  <a:gd name="T16" fmla="*/ 648 w 649"/>
                  <a:gd name="T17" fmla="*/ 119 h 229"/>
                  <a:gd name="T18" fmla="*/ 611 w 649"/>
                  <a:gd name="T19" fmla="*/ 173 h 229"/>
                  <a:gd name="T20" fmla="*/ 639 w 649"/>
                  <a:gd name="T21" fmla="*/ 228 h 229"/>
                  <a:gd name="T22" fmla="*/ 0 w 649"/>
                  <a:gd name="T23" fmla="*/ 228 h 2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49"/>
                  <a:gd name="T37" fmla="*/ 0 h 229"/>
                  <a:gd name="T38" fmla="*/ 649 w 649"/>
                  <a:gd name="T39" fmla="*/ 229 h 2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49" h="229">
                    <a:moveTo>
                      <a:pt x="0" y="228"/>
                    </a:moveTo>
                    <a:lnTo>
                      <a:pt x="18" y="210"/>
                    </a:lnTo>
                    <a:lnTo>
                      <a:pt x="164" y="137"/>
                    </a:lnTo>
                    <a:lnTo>
                      <a:pt x="292" y="155"/>
                    </a:lnTo>
                    <a:lnTo>
                      <a:pt x="329" y="137"/>
                    </a:lnTo>
                    <a:lnTo>
                      <a:pt x="365" y="55"/>
                    </a:lnTo>
                    <a:lnTo>
                      <a:pt x="538" y="0"/>
                    </a:lnTo>
                    <a:lnTo>
                      <a:pt x="566" y="100"/>
                    </a:lnTo>
                    <a:lnTo>
                      <a:pt x="648" y="119"/>
                    </a:lnTo>
                    <a:lnTo>
                      <a:pt x="611" y="173"/>
                    </a:lnTo>
                    <a:lnTo>
                      <a:pt x="639" y="228"/>
                    </a:lnTo>
                    <a:lnTo>
                      <a:pt x="0" y="228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4" name="Freeform 166"/>
              <p:cNvSpPr>
                <a:spLocks/>
              </p:cNvSpPr>
              <p:nvPr/>
            </p:nvSpPr>
            <p:spPr bwMode="auto">
              <a:xfrm>
                <a:off x="3948" y="2178"/>
                <a:ext cx="567" cy="302"/>
              </a:xfrm>
              <a:custGeom>
                <a:avLst/>
                <a:gdLst>
                  <a:gd name="T0" fmla="*/ 0 w 567"/>
                  <a:gd name="T1" fmla="*/ 301 h 302"/>
                  <a:gd name="T2" fmla="*/ 37 w 567"/>
                  <a:gd name="T3" fmla="*/ 228 h 302"/>
                  <a:gd name="T4" fmla="*/ 110 w 567"/>
                  <a:gd name="T5" fmla="*/ 173 h 302"/>
                  <a:gd name="T6" fmla="*/ 265 w 567"/>
                  <a:gd name="T7" fmla="*/ 146 h 302"/>
                  <a:gd name="T8" fmla="*/ 356 w 567"/>
                  <a:gd name="T9" fmla="*/ 18 h 302"/>
                  <a:gd name="T10" fmla="*/ 356 w 567"/>
                  <a:gd name="T11" fmla="*/ 0 h 302"/>
                  <a:gd name="T12" fmla="*/ 456 w 567"/>
                  <a:gd name="T13" fmla="*/ 82 h 302"/>
                  <a:gd name="T14" fmla="*/ 502 w 567"/>
                  <a:gd name="T15" fmla="*/ 73 h 302"/>
                  <a:gd name="T16" fmla="*/ 529 w 567"/>
                  <a:gd name="T17" fmla="*/ 91 h 302"/>
                  <a:gd name="T18" fmla="*/ 566 w 567"/>
                  <a:gd name="T19" fmla="*/ 192 h 302"/>
                  <a:gd name="T20" fmla="*/ 420 w 567"/>
                  <a:gd name="T21" fmla="*/ 265 h 302"/>
                  <a:gd name="T22" fmla="*/ 402 w 567"/>
                  <a:gd name="T23" fmla="*/ 283 h 302"/>
                  <a:gd name="T24" fmla="*/ 119 w 567"/>
                  <a:gd name="T25" fmla="*/ 283 h 302"/>
                  <a:gd name="T26" fmla="*/ 119 w 567"/>
                  <a:gd name="T27" fmla="*/ 301 h 302"/>
                  <a:gd name="T28" fmla="*/ 0 w 567"/>
                  <a:gd name="T29" fmla="*/ 301 h 3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7"/>
                  <a:gd name="T46" fmla="*/ 0 h 302"/>
                  <a:gd name="T47" fmla="*/ 567 w 567"/>
                  <a:gd name="T48" fmla="*/ 302 h 3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7" h="302">
                    <a:moveTo>
                      <a:pt x="0" y="301"/>
                    </a:moveTo>
                    <a:lnTo>
                      <a:pt x="37" y="228"/>
                    </a:lnTo>
                    <a:lnTo>
                      <a:pt x="110" y="173"/>
                    </a:lnTo>
                    <a:lnTo>
                      <a:pt x="265" y="146"/>
                    </a:lnTo>
                    <a:lnTo>
                      <a:pt x="356" y="18"/>
                    </a:lnTo>
                    <a:lnTo>
                      <a:pt x="356" y="0"/>
                    </a:lnTo>
                    <a:lnTo>
                      <a:pt x="456" y="82"/>
                    </a:lnTo>
                    <a:lnTo>
                      <a:pt x="502" y="73"/>
                    </a:lnTo>
                    <a:lnTo>
                      <a:pt x="529" y="91"/>
                    </a:lnTo>
                    <a:lnTo>
                      <a:pt x="566" y="192"/>
                    </a:lnTo>
                    <a:lnTo>
                      <a:pt x="420" y="265"/>
                    </a:lnTo>
                    <a:lnTo>
                      <a:pt x="402" y="283"/>
                    </a:lnTo>
                    <a:lnTo>
                      <a:pt x="119" y="283"/>
                    </a:lnTo>
                    <a:lnTo>
                      <a:pt x="119" y="301"/>
                    </a:lnTo>
                    <a:lnTo>
                      <a:pt x="0" y="301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Freeform 167"/>
              <p:cNvSpPr>
                <a:spLocks/>
              </p:cNvSpPr>
              <p:nvPr/>
            </p:nvSpPr>
            <p:spPr bwMode="auto">
              <a:xfrm>
                <a:off x="3556" y="2461"/>
                <a:ext cx="384" cy="348"/>
              </a:xfrm>
              <a:custGeom>
                <a:avLst/>
                <a:gdLst>
                  <a:gd name="T0" fmla="*/ 0 w 384"/>
                  <a:gd name="T1" fmla="*/ 0 h 348"/>
                  <a:gd name="T2" fmla="*/ 347 w 384"/>
                  <a:gd name="T3" fmla="*/ 0 h 348"/>
                  <a:gd name="T4" fmla="*/ 337 w 384"/>
                  <a:gd name="T5" fmla="*/ 46 h 348"/>
                  <a:gd name="T6" fmla="*/ 383 w 384"/>
                  <a:gd name="T7" fmla="*/ 46 h 348"/>
                  <a:gd name="T8" fmla="*/ 337 w 384"/>
                  <a:gd name="T9" fmla="*/ 174 h 348"/>
                  <a:gd name="T10" fmla="*/ 292 w 384"/>
                  <a:gd name="T11" fmla="*/ 237 h 348"/>
                  <a:gd name="T12" fmla="*/ 255 w 384"/>
                  <a:gd name="T13" fmla="*/ 347 h 348"/>
                  <a:gd name="T14" fmla="*/ 55 w 384"/>
                  <a:gd name="T15" fmla="*/ 347 h 348"/>
                  <a:gd name="T16" fmla="*/ 55 w 384"/>
                  <a:gd name="T17" fmla="*/ 292 h 348"/>
                  <a:gd name="T18" fmla="*/ 18 w 384"/>
                  <a:gd name="T19" fmla="*/ 283 h 348"/>
                  <a:gd name="T20" fmla="*/ 18 w 384"/>
                  <a:gd name="T21" fmla="*/ 73 h 348"/>
                  <a:gd name="T22" fmla="*/ 0 w 384"/>
                  <a:gd name="T23" fmla="*/ 0 h 3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4"/>
                  <a:gd name="T37" fmla="*/ 0 h 348"/>
                  <a:gd name="T38" fmla="*/ 384 w 384"/>
                  <a:gd name="T39" fmla="*/ 348 h 3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4" h="348">
                    <a:moveTo>
                      <a:pt x="0" y="0"/>
                    </a:moveTo>
                    <a:lnTo>
                      <a:pt x="347" y="0"/>
                    </a:lnTo>
                    <a:lnTo>
                      <a:pt x="337" y="46"/>
                    </a:lnTo>
                    <a:lnTo>
                      <a:pt x="383" y="46"/>
                    </a:lnTo>
                    <a:lnTo>
                      <a:pt x="337" y="174"/>
                    </a:lnTo>
                    <a:lnTo>
                      <a:pt x="292" y="237"/>
                    </a:lnTo>
                    <a:lnTo>
                      <a:pt x="255" y="347"/>
                    </a:lnTo>
                    <a:lnTo>
                      <a:pt x="55" y="347"/>
                    </a:lnTo>
                    <a:lnTo>
                      <a:pt x="55" y="292"/>
                    </a:lnTo>
                    <a:lnTo>
                      <a:pt x="18" y="283"/>
                    </a:lnTo>
                    <a:lnTo>
                      <a:pt x="18" y="7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Freeform 168"/>
              <p:cNvSpPr>
                <a:spLocks/>
              </p:cNvSpPr>
              <p:nvPr/>
            </p:nvSpPr>
            <p:spPr bwMode="auto">
              <a:xfrm>
                <a:off x="3894" y="2461"/>
                <a:ext cx="658" cy="165"/>
              </a:xfrm>
              <a:custGeom>
                <a:avLst/>
                <a:gdLst>
                  <a:gd name="T0" fmla="*/ 64 w 658"/>
                  <a:gd name="T1" fmla="*/ 18 h 165"/>
                  <a:gd name="T2" fmla="*/ 173 w 658"/>
                  <a:gd name="T3" fmla="*/ 18 h 165"/>
                  <a:gd name="T4" fmla="*/ 173 w 658"/>
                  <a:gd name="T5" fmla="*/ 0 h 165"/>
                  <a:gd name="T6" fmla="*/ 657 w 658"/>
                  <a:gd name="T7" fmla="*/ 0 h 165"/>
                  <a:gd name="T8" fmla="*/ 648 w 658"/>
                  <a:gd name="T9" fmla="*/ 36 h 165"/>
                  <a:gd name="T10" fmla="*/ 456 w 658"/>
                  <a:gd name="T11" fmla="*/ 118 h 165"/>
                  <a:gd name="T12" fmla="*/ 438 w 658"/>
                  <a:gd name="T13" fmla="*/ 164 h 165"/>
                  <a:gd name="T14" fmla="*/ 0 w 658"/>
                  <a:gd name="T15" fmla="*/ 164 h 165"/>
                  <a:gd name="T16" fmla="*/ 64 w 658"/>
                  <a:gd name="T17" fmla="*/ 18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8"/>
                  <a:gd name="T28" fmla="*/ 0 h 165"/>
                  <a:gd name="T29" fmla="*/ 658 w 658"/>
                  <a:gd name="T30" fmla="*/ 165 h 1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8" h="165">
                    <a:moveTo>
                      <a:pt x="64" y="18"/>
                    </a:moveTo>
                    <a:lnTo>
                      <a:pt x="173" y="18"/>
                    </a:lnTo>
                    <a:lnTo>
                      <a:pt x="173" y="0"/>
                    </a:lnTo>
                    <a:lnTo>
                      <a:pt x="657" y="0"/>
                    </a:lnTo>
                    <a:lnTo>
                      <a:pt x="648" y="36"/>
                    </a:lnTo>
                    <a:lnTo>
                      <a:pt x="456" y="118"/>
                    </a:lnTo>
                    <a:lnTo>
                      <a:pt x="438" y="164"/>
                    </a:lnTo>
                    <a:lnTo>
                      <a:pt x="0" y="164"/>
                    </a:lnTo>
                    <a:lnTo>
                      <a:pt x="64" y="18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Freeform 169"/>
              <p:cNvSpPr>
                <a:spLocks/>
              </p:cNvSpPr>
              <p:nvPr/>
            </p:nvSpPr>
            <p:spPr bwMode="auto">
              <a:xfrm>
                <a:off x="4332" y="2461"/>
                <a:ext cx="685" cy="266"/>
              </a:xfrm>
              <a:custGeom>
                <a:avLst/>
                <a:gdLst>
                  <a:gd name="T0" fmla="*/ 219 w 685"/>
                  <a:gd name="T1" fmla="*/ 0 h 266"/>
                  <a:gd name="T2" fmla="*/ 657 w 685"/>
                  <a:gd name="T3" fmla="*/ 0 h 266"/>
                  <a:gd name="T4" fmla="*/ 684 w 685"/>
                  <a:gd name="T5" fmla="*/ 82 h 266"/>
                  <a:gd name="T6" fmla="*/ 611 w 685"/>
                  <a:gd name="T7" fmla="*/ 164 h 266"/>
                  <a:gd name="T8" fmla="*/ 502 w 685"/>
                  <a:gd name="T9" fmla="*/ 201 h 266"/>
                  <a:gd name="T10" fmla="*/ 456 w 685"/>
                  <a:gd name="T11" fmla="*/ 265 h 266"/>
                  <a:gd name="T12" fmla="*/ 347 w 685"/>
                  <a:gd name="T13" fmla="*/ 155 h 266"/>
                  <a:gd name="T14" fmla="*/ 264 w 685"/>
                  <a:gd name="T15" fmla="*/ 155 h 266"/>
                  <a:gd name="T16" fmla="*/ 255 w 685"/>
                  <a:gd name="T17" fmla="*/ 128 h 266"/>
                  <a:gd name="T18" fmla="*/ 137 w 685"/>
                  <a:gd name="T19" fmla="*/ 128 h 266"/>
                  <a:gd name="T20" fmla="*/ 91 w 685"/>
                  <a:gd name="T21" fmla="*/ 164 h 266"/>
                  <a:gd name="T22" fmla="*/ 0 w 685"/>
                  <a:gd name="T23" fmla="*/ 164 h 266"/>
                  <a:gd name="T24" fmla="*/ 18 w 685"/>
                  <a:gd name="T25" fmla="*/ 119 h 266"/>
                  <a:gd name="T26" fmla="*/ 210 w 685"/>
                  <a:gd name="T27" fmla="*/ 37 h 266"/>
                  <a:gd name="T28" fmla="*/ 219 w 685"/>
                  <a:gd name="T29" fmla="*/ 0 h 2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5"/>
                  <a:gd name="T46" fmla="*/ 0 h 266"/>
                  <a:gd name="T47" fmla="*/ 685 w 685"/>
                  <a:gd name="T48" fmla="*/ 266 h 26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5" h="266">
                    <a:moveTo>
                      <a:pt x="219" y="0"/>
                    </a:moveTo>
                    <a:lnTo>
                      <a:pt x="657" y="0"/>
                    </a:lnTo>
                    <a:lnTo>
                      <a:pt x="684" y="82"/>
                    </a:lnTo>
                    <a:lnTo>
                      <a:pt x="611" y="164"/>
                    </a:lnTo>
                    <a:lnTo>
                      <a:pt x="502" y="201"/>
                    </a:lnTo>
                    <a:lnTo>
                      <a:pt x="456" y="265"/>
                    </a:lnTo>
                    <a:lnTo>
                      <a:pt x="347" y="155"/>
                    </a:lnTo>
                    <a:lnTo>
                      <a:pt x="264" y="155"/>
                    </a:lnTo>
                    <a:lnTo>
                      <a:pt x="255" y="128"/>
                    </a:lnTo>
                    <a:lnTo>
                      <a:pt x="137" y="128"/>
                    </a:lnTo>
                    <a:lnTo>
                      <a:pt x="91" y="164"/>
                    </a:lnTo>
                    <a:lnTo>
                      <a:pt x="0" y="164"/>
                    </a:lnTo>
                    <a:lnTo>
                      <a:pt x="18" y="119"/>
                    </a:lnTo>
                    <a:lnTo>
                      <a:pt x="210" y="37"/>
                    </a:lnTo>
                    <a:lnTo>
                      <a:pt x="219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Freeform 170"/>
              <p:cNvSpPr>
                <a:spLocks/>
              </p:cNvSpPr>
              <p:nvPr/>
            </p:nvSpPr>
            <p:spPr bwMode="auto">
              <a:xfrm>
                <a:off x="4414" y="2589"/>
                <a:ext cx="375" cy="329"/>
              </a:xfrm>
              <a:custGeom>
                <a:avLst/>
                <a:gdLst>
                  <a:gd name="T0" fmla="*/ 18 w 375"/>
                  <a:gd name="T1" fmla="*/ 36 h 329"/>
                  <a:gd name="T2" fmla="*/ 55 w 375"/>
                  <a:gd name="T3" fmla="*/ 0 h 329"/>
                  <a:gd name="T4" fmla="*/ 173 w 375"/>
                  <a:gd name="T5" fmla="*/ 0 h 329"/>
                  <a:gd name="T6" fmla="*/ 182 w 375"/>
                  <a:gd name="T7" fmla="*/ 27 h 329"/>
                  <a:gd name="T8" fmla="*/ 265 w 375"/>
                  <a:gd name="T9" fmla="*/ 27 h 329"/>
                  <a:gd name="T10" fmla="*/ 374 w 375"/>
                  <a:gd name="T11" fmla="*/ 137 h 329"/>
                  <a:gd name="T12" fmla="*/ 274 w 375"/>
                  <a:gd name="T13" fmla="*/ 237 h 329"/>
                  <a:gd name="T14" fmla="*/ 201 w 375"/>
                  <a:gd name="T15" fmla="*/ 264 h 329"/>
                  <a:gd name="T16" fmla="*/ 192 w 375"/>
                  <a:gd name="T17" fmla="*/ 328 h 329"/>
                  <a:gd name="T18" fmla="*/ 155 w 375"/>
                  <a:gd name="T19" fmla="*/ 255 h 329"/>
                  <a:gd name="T20" fmla="*/ 0 w 375"/>
                  <a:gd name="T21" fmla="*/ 73 h 329"/>
                  <a:gd name="T22" fmla="*/ 18 w 375"/>
                  <a:gd name="T23" fmla="*/ 36 h 3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5"/>
                  <a:gd name="T37" fmla="*/ 0 h 329"/>
                  <a:gd name="T38" fmla="*/ 375 w 375"/>
                  <a:gd name="T39" fmla="*/ 329 h 3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5" h="329">
                    <a:moveTo>
                      <a:pt x="18" y="36"/>
                    </a:moveTo>
                    <a:lnTo>
                      <a:pt x="55" y="0"/>
                    </a:lnTo>
                    <a:lnTo>
                      <a:pt x="173" y="0"/>
                    </a:lnTo>
                    <a:lnTo>
                      <a:pt x="182" y="27"/>
                    </a:lnTo>
                    <a:lnTo>
                      <a:pt x="265" y="27"/>
                    </a:lnTo>
                    <a:lnTo>
                      <a:pt x="374" y="137"/>
                    </a:lnTo>
                    <a:lnTo>
                      <a:pt x="274" y="237"/>
                    </a:lnTo>
                    <a:lnTo>
                      <a:pt x="201" y="264"/>
                    </a:lnTo>
                    <a:lnTo>
                      <a:pt x="192" y="328"/>
                    </a:lnTo>
                    <a:lnTo>
                      <a:pt x="155" y="255"/>
                    </a:lnTo>
                    <a:lnTo>
                      <a:pt x="0" y="73"/>
                    </a:lnTo>
                    <a:lnTo>
                      <a:pt x="18" y="3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Freeform 171"/>
              <p:cNvSpPr>
                <a:spLocks/>
              </p:cNvSpPr>
              <p:nvPr/>
            </p:nvSpPr>
            <p:spPr bwMode="auto">
              <a:xfrm>
                <a:off x="4250" y="2625"/>
                <a:ext cx="356" cy="412"/>
              </a:xfrm>
              <a:custGeom>
                <a:avLst/>
                <a:gdLst>
                  <a:gd name="T0" fmla="*/ 0 w 356"/>
                  <a:gd name="T1" fmla="*/ 0 h 412"/>
                  <a:gd name="T2" fmla="*/ 182 w 356"/>
                  <a:gd name="T3" fmla="*/ 0 h 412"/>
                  <a:gd name="T4" fmla="*/ 164 w 356"/>
                  <a:gd name="T5" fmla="*/ 37 h 412"/>
                  <a:gd name="T6" fmla="*/ 319 w 356"/>
                  <a:gd name="T7" fmla="*/ 219 h 412"/>
                  <a:gd name="T8" fmla="*/ 355 w 356"/>
                  <a:gd name="T9" fmla="*/ 292 h 412"/>
                  <a:gd name="T10" fmla="*/ 309 w 356"/>
                  <a:gd name="T11" fmla="*/ 411 h 412"/>
                  <a:gd name="T12" fmla="*/ 64 w 356"/>
                  <a:gd name="T13" fmla="*/ 411 h 412"/>
                  <a:gd name="T14" fmla="*/ 36 w 356"/>
                  <a:gd name="T15" fmla="*/ 356 h 412"/>
                  <a:gd name="T16" fmla="*/ 27 w 356"/>
                  <a:gd name="T17" fmla="*/ 292 h 412"/>
                  <a:gd name="T18" fmla="*/ 55 w 356"/>
                  <a:gd name="T19" fmla="*/ 256 h 412"/>
                  <a:gd name="T20" fmla="*/ 0 w 356"/>
                  <a:gd name="T21" fmla="*/ 0 h 4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6"/>
                  <a:gd name="T34" fmla="*/ 0 h 412"/>
                  <a:gd name="T35" fmla="*/ 356 w 356"/>
                  <a:gd name="T36" fmla="*/ 412 h 4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6" h="412">
                    <a:moveTo>
                      <a:pt x="0" y="0"/>
                    </a:moveTo>
                    <a:lnTo>
                      <a:pt x="182" y="0"/>
                    </a:lnTo>
                    <a:lnTo>
                      <a:pt x="164" y="37"/>
                    </a:lnTo>
                    <a:lnTo>
                      <a:pt x="319" y="219"/>
                    </a:lnTo>
                    <a:lnTo>
                      <a:pt x="355" y="292"/>
                    </a:lnTo>
                    <a:lnTo>
                      <a:pt x="309" y="411"/>
                    </a:lnTo>
                    <a:lnTo>
                      <a:pt x="64" y="411"/>
                    </a:lnTo>
                    <a:lnTo>
                      <a:pt x="36" y="356"/>
                    </a:lnTo>
                    <a:lnTo>
                      <a:pt x="27" y="292"/>
                    </a:lnTo>
                    <a:lnTo>
                      <a:pt x="55" y="256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Freeform 172"/>
              <p:cNvSpPr>
                <a:spLocks/>
              </p:cNvSpPr>
              <p:nvPr/>
            </p:nvSpPr>
            <p:spPr bwMode="auto">
              <a:xfrm>
                <a:off x="4012" y="2625"/>
                <a:ext cx="293" cy="430"/>
              </a:xfrm>
              <a:custGeom>
                <a:avLst/>
                <a:gdLst>
                  <a:gd name="T0" fmla="*/ 55 w 293"/>
                  <a:gd name="T1" fmla="*/ 0 h 430"/>
                  <a:gd name="T2" fmla="*/ 237 w 293"/>
                  <a:gd name="T3" fmla="*/ 0 h 430"/>
                  <a:gd name="T4" fmla="*/ 292 w 293"/>
                  <a:gd name="T5" fmla="*/ 265 h 430"/>
                  <a:gd name="T6" fmla="*/ 265 w 293"/>
                  <a:gd name="T7" fmla="*/ 292 h 430"/>
                  <a:gd name="T8" fmla="*/ 274 w 293"/>
                  <a:gd name="T9" fmla="*/ 356 h 430"/>
                  <a:gd name="T10" fmla="*/ 73 w 293"/>
                  <a:gd name="T11" fmla="*/ 356 h 430"/>
                  <a:gd name="T12" fmla="*/ 73 w 293"/>
                  <a:gd name="T13" fmla="*/ 420 h 430"/>
                  <a:gd name="T14" fmla="*/ 0 w 293"/>
                  <a:gd name="T15" fmla="*/ 429 h 430"/>
                  <a:gd name="T16" fmla="*/ 0 w 293"/>
                  <a:gd name="T17" fmla="*/ 310 h 430"/>
                  <a:gd name="T18" fmla="*/ 55 w 293"/>
                  <a:gd name="T19" fmla="*/ 0 h 4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3"/>
                  <a:gd name="T31" fmla="*/ 0 h 430"/>
                  <a:gd name="T32" fmla="*/ 293 w 293"/>
                  <a:gd name="T33" fmla="*/ 430 h 4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3" h="430">
                    <a:moveTo>
                      <a:pt x="55" y="0"/>
                    </a:moveTo>
                    <a:lnTo>
                      <a:pt x="237" y="0"/>
                    </a:lnTo>
                    <a:lnTo>
                      <a:pt x="292" y="265"/>
                    </a:lnTo>
                    <a:lnTo>
                      <a:pt x="265" y="292"/>
                    </a:lnTo>
                    <a:lnTo>
                      <a:pt x="274" y="356"/>
                    </a:lnTo>
                    <a:lnTo>
                      <a:pt x="73" y="356"/>
                    </a:lnTo>
                    <a:lnTo>
                      <a:pt x="73" y="420"/>
                    </a:lnTo>
                    <a:lnTo>
                      <a:pt x="0" y="429"/>
                    </a:lnTo>
                    <a:lnTo>
                      <a:pt x="0" y="310"/>
                    </a:lnTo>
                    <a:lnTo>
                      <a:pt x="55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Freeform 173"/>
              <p:cNvSpPr>
                <a:spLocks/>
              </p:cNvSpPr>
              <p:nvPr/>
            </p:nvSpPr>
            <p:spPr bwMode="auto">
              <a:xfrm>
                <a:off x="3811" y="2625"/>
                <a:ext cx="257" cy="458"/>
              </a:xfrm>
              <a:custGeom>
                <a:avLst/>
                <a:gdLst>
                  <a:gd name="T0" fmla="*/ 82 w 257"/>
                  <a:gd name="T1" fmla="*/ 0 h 458"/>
                  <a:gd name="T2" fmla="*/ 256 w 257"/>
                  <a:gd name="T3" fmla="*/ 0 h 458"/>
                  <a:gd name="T4" fmla="*/ 201 w 257"/>
                  <a:gd name="T5" fmla="*/ 311 h 458"/>
                  <a:gd name="T6" fmla="*/ 201 w 257"/>
                  <a:gd name="T7" fmla="*/ 430 h 458"/>
                  <a:gd name="T8" fmla="*/ 146 w 257"/>
                  <a:gd name="T9" fmla="*/ 457 h 458"/>
                  <a:gd name="T10" fmla="*/ 119 w 257"/>
                  <a:gd name="T11" fmla="*/ 384 h 458"/>
                  <a:gd name="T12" fmla="*/ 0 w 257"/>
                  <a:gd name="T13" fmla="*/ 384 h 458"/>
                  <a:gd name="T14" fmla="*/ 37 w 257"/>
                  <a:gd name="T15" fmla="*/ 247 h 458"/>
                  <a:gd name="T16" fmla="*/ 0 w 257"/>
                  <a:gd name="T17" fmla="*/ 183 h 458"/>
                  <a:gd name="T18" fmla="*/ 37 w 257"/>
                  <a:gd name="T19" fmla="*/ 73 h 458"/>
                  <a:gd name="T20" fmla="*/ 82 w 257"/>
                  <a:gd name="T21" fmla="*/ 0 h 4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7"/>
                  <a:gd name="T34" fmla="*/ 0 h 458"/>
                  <a:gd name="T35" fmla="*/ 257 w 257"/>
                  <a:gd name="T36" fmla="*/ 458 h 4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7" h="458">
                    <a:moveTo>
                      <a:pt x="82" y="0"/>
                    </a:moveTo>
                    <a:lnTo>
                      <a:pt x="256" y="0"/>
                    </a:lnTo>
                    <a:lnTo>
                      <a:pt x="201" y="311"/>
                    </a:lnTo>
                    <a:lnTo>
                      <a:pt x="201" y="430"/>
                    </a:lnTo>
                    <a:lnTo>
                      <a:pt x="146" y="457"/>
                    </a:lnTo>
                    <a:lnTo>
                      <a:pt x="119" y="384"/>
                    </a:lnTo>
                    <a:lnTo>
                      <a:pt x="0" y="384"/>
                    </a:lnTo>
                    <a:lnTo>
                      <a:pt x="37" y="247"/>
                    </a:lnTo>
                    <a:lnTo>
                      <a:pt x="0" y="183"/>
                    </a:lnTo>
                    <a:lnTo>
                      <a:pt x="37" y="73"/>
                    </a:lnTo>
                    <a:lnTo>
                      <a:pt x="82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Freeform 174"/>
              <p:cNvSpPr>
                <a:spLocks/>
              </p:cNvSpPr>
              <p:nvPr/>
            </p:nvSpPr>
            <p:spPr bwMode="auto">
              <a:xfrm>
                <a:off x="4085" y="2981"/>
                <a:ext cx="622" cy="549"/>
              </a:xfrm>
              <a:custGeom>
                <a:avLst/>
                <a:gdLst>
                  <a:gd name="T0" fmla="*/ 0 w 622"/>
                  <a:gd name="T1" fmla="*/ 0 h 549"/>
                  <a:gd name="T2" fmla="*/ 201 w 622"/>
                  <a:gd name="T3" fmla="*/ 0 h 549"/>
                  <a:gd name="T4" fmla="*/ 228 w 622"/>
                  <a:gd name="T5" fmla="*/ 55 h 549"/>
                  <a:gd name="T6" fmla="*/ 484 w 622"/>
                  <a:gd name="T7" fmla="*/ 55 h 549"/>
                  <a:gd name="T8" fmla="*/ 484 w 622"/>
                  <a:gd name="T9" fmla="*/ 100 h 549"/>
                  <a:gd name="T10" fmla="*/ 575 w 622"/>
                  <a:gd name="T11" fmla="*/ 265 h 549"/>
                  <a:gd name="T12" fmla="*/ 612 w 622"/>
                  <a:gd name="T13" fmla="*/ 374 h 549"/>
                  <a:gd name="T14" fmla="*/ 621 w 622"/>
                  <a:gd name="T15" fmla="*/ 457 h 549"/>
                  <a:gd name="T16" fmla="*/ 530 w 622"/>
                  <a:gd name="T17" fmla="*/ 539 h 549"/>
                  <a:gd name="T18" fmla="*/ 466 w 622"/>
                  <a:gd name="T19" fmla="*/ 548 h 549"/>
                  <a:gd name="T20" fmla="*/ 438 w 622"/>
                  <a:gd name="T21" fmla="*/ 384 h 549"/>
                  <a:gd name="T22" fmla="*/ 420 w 622"/>
                  <a:gd name="T23" fmla="*/ 384 h 549"/>
                  <a:gd name="T24" fmla="*/ 347 w 622"/>
                  <a:gd name="T25" fmla="*/ 283 h 549"/>
                  <a:gd name="T26" fmla="*/ 365 w 622"/>
                  <a:gd name="T27" fmla="*/ 201 h 549"/>
                  <a:gd name="T28" fmla="*/ 283 w 622"/>
                  <a:gd name="T29" fmla="*/ 110 h 549"/>
                  <a:gd name="T30" fmla="*/ 183 w 622"/>
                  <a:gd name="T31" fmla="*/ 137 h 549"/>
                  <a:gd name="T32" fmla="*/ 100 w 622"/>
                  <a:gd name="T33" fmla="*/ 64 h 549"/>
                  <a:gd name="T34" fmla="*/ 0 w 622"/>
                  <a:gd name="T35" fmla="*/ 64 h 549"/>
                  <a:gd name="T36" fmla="*/ 0 w 622"/>
                  <a:gd name="T37" fmla="*/ 0 h 5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2"/>
                  <a:gd name="T58" fmla="*/ 0 h 549"/>
                  <a:gd name="T59" fmla="*/ 622 w 622"/>
                  <a:gd name="T60" fmla="*/ 549 h 54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2" h="549">
                    <a:moveTo>
                      <a:pt x="0" y="0"/>
                    </a:moveTo>
                    <a:lnTo>
                      <a:pt x="201" y="0"/>
                    </a:lnTo>
                    <a:lnTo>
                      <a:pt x="228" y="55"/>
                    </a:lnTo>
                    <a:lnTo>
                      <a:pt x="484" y="55"/>
                    </a:lnTo>
                    <a:lnTo>
                      <a:pt x="484" y="100"/>
                    </a:lnTo>
                    <a:lnTo>
                      <a:pt x="575" y="265"/>
                    </a:lnTo>
                    <a:lnTo>
                      <a:pt x="612" y="374"/>
                    </a:lnTo>
                    <a:lnTo>
                      <a:pt x="621" y="457"/>
                    </a:lnTo>
                    <a:lnTo>
                      <a:pt x="530" y="539"/>
                    </a:lnTo>
                    <a:lnTo>
                      <a:pt x="466" y="548"/>
                    </a:lnTo>
                    <a:lnTo>
                      <a:pt x="438" y="384"/>
                    </a:lnTo>
                    <a:lnTo>
                      <a:pt x="420" y="384"/>
                    </a:lnTo>
                    <a:lnTo>
                      <a:pt x="347" y="283"/>
                    </a:lnTo>
                    <a:lnTo>
                      <a:pt x="365" y="201"/>
                    </a:lnTo>
                    <a:lnTo>
                      <a:pt x="283" y="110"/>
                    </a:lnTo>
                    <a:lnTo>
                      <a:pt x="183" y="137"/>
                    </a:lnTo>
                    <a:lnTo>
                      <a:pt x="100" y="64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175"/>
              <p:cNvSpPr>
                <a:spLocks/>
              </p:cNvSpPr>
              <p:nvPr/>
            </p:nvSpPr>
            <p:spPr bwMode="auto">
              <a:xfrm>
                <a:off x="3602" y="2799"/>
                <a:ext cx="384" cy="366"/>
              </a:xfrm>
              <a:custGeom>
                <a:avLst/>
                <a:gdLst>
                  <a:gd name="T0" fmla="*/ 9 w 384"/>
                  <a:gd name="T1" fmla="*/ 0 h 366"/>
                  <a:gd name="T2" fmla="*/ 210 w 384"/>
                  <a:gd name="T3" fmla="*/ 0 h 366"/>
                  <a:gd name="T4" fmla="*/ 246 w 384"/>
                  <a:gd name="T5" fmla="*/ 73 h 366"/>
                  <a:gd name="T6" fmla="*/ 210 w 384"/>
                  <a:gd name="T7" fmla="*/ 201 h 366"/>
                  <a:gd name="T8" fmla="*/ 328 w 384"/>
                  <a:gd name="T9" fmla="*/ 201 h 366"/>
                  <a:gd name="T10" fmla="*/ 356 w 384"/>
                  <a:gd name="T11" fmla="*/ 283 h 366"/>
                  <a:gd name="T12" fmla="*/ 383 w 384"/>
                  <a:gd name="T13" fmla="*/ 365 h 366"/>
                  <a:gd name="T14" fmla="*/ 219 w 384"/>
                  <a:gd name="T15" fmla="*/ 356 h 366"/>
                  <a:gd name="T16" fmla="*/ 27 w 384"/>
                  <a:gd name="T17" fmla="*/ 283 h 366"/>
                  <a:gd name="T18" fmla="*/ 55 w 384"/>
                  <a:gd name="T19" fmla="*/ 228 h 366"/>
                  <a:gd name="T20" fmla="*/ 0 w 384"/>
                  <a:gd name="T21" fmla="*/ 110 h 366"/>
                  <a:gd name="T22" fmla="*/ 9 w 384"/>
                  <a:gd name="T23" fmla="*/ 0 h 3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4"/>
                  <a:gd name="T37" fmla="*/ 0 h 366"/>
                  <a:gd name="T38" fmla="*/ 384 w 384"/>
                  <a:gd name="T39" fmla="*/ 366 h 3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4" h="366">
                    <a:moveTo>
                      <a:pt x="9" y="0"/>
                    </a:moveTo>
                    <a:lnTo>
                      <a:pt x="210" y="0"/>
                    </a:lnTo>
                    <a:lnTo>
                      <a:pt x="246" y="73"/>
                    </a:lnTo>
                    <a:lnTo>
                      <a:pt x="210" y="201"/>
                    </a:lnTo>
                    <a:lnTo>
                      <a:pt x="328" y="201"/>
                    </a:lnTo>
                    <a:lnTo>
                      <a:pt x="356" y="283"/>
                    </a:lnTo>
                    <a:lnTo>
                      <a:pt x="383" y="365"/>
                    </a:lnTo>
                    <a:lnTo>
                      <a:pt x="219" y="356"/>
                    </a:lnTo>
                    <a:lnTo>
                      <a:pt x="27" y="283"/>
                    </a:lnTo>
                    <a:lnTo>
                      <a:pt x="55" y="228"/>
                    </a:lnTo>
                    <a:lnTo>
                      <a:pt x="0" y="110"/>
                    </a:lnTo>
                    <a:lnTo>
                      <a:pt x="9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176"/>
              <p:cNvSpPr>
                <a:spLocks/>
              </p:cNvSpPr>
              <p:nvPr/>
            </p:nvSpPr>
            <p:spPr bwMode="auto">
              <a:xfrm>
                <a:off x="2908" y="2415"/>
                <a:ext cx="658" cy="339"/>
              </a:xfrm>
              <a:custGeom>
                <a:avLst/>
                <a:gdLst>
                  <a:gd name="T0" fmla="*/ 0 w 658"/>
                  <a:gd name="T1" fmla="*/ 0 h 339"/>
                  <a:gd name="T2" fmla="*/ 630 w 658"/>
                  <a:gd name="T3" fmla="*/ 0 h 339"/>
                  <a:gd name="T4" fmla="*/ 648 w 658"/>
                  <a:gd name="T5" fmla="*/ 55 h 339"/>
                  <a:gd name="T6" fmla="*/ 657 w 658"/>
                  <a:gd name="T7" fmla="*/ 128 h 339"/>
                  <a:gd name="T8" fmla="*/ 657 w 658"/>
                  <a:gd name="T9" fmla="*/ 338 h 339"/>
                  <a:gd name="T10" fmla="*/ 548 w 658"/>
                  <a:gd name="T11" fmla="*/ 311 h 339"/>
                  <a:gd name="T12" fmla="*/ 502 w 658"/>
                  <a:gd name="T13" fmla="*/ 320 h 339"/>
                  <a:gd name="T14" fmla="*/ 228 w 658"/>
                  <a:gd name="T15" fmla="*/ 256 h 339"/>
                  <a:gd name="T16" fmla="*/ 228 w 658"/>
                  <a:gd name="T17" fmla="*/ 91 h 339"/>
                  <a:gd name="T18" fmla="*/ 0 w 658"/>
                  <a:gd name="T19" fmla="*/ 91 h 339"/>
                  <a:gd name="T20" fmla="*/ 0 w 658"/>
                  <a:gd name="T21" fmla="*/ 0 h 3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58"/>
                  <a:gd name="T34" fmla="*/ 0 h 339"/>
                  <a:gd name="T35" fmla="*/ 658 w 658"/>
                  <a:gd name="T36" fmla="*/ 339 h 3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58" h="339">
                    <a:moveTo>
                      <a:pt x="0" y="0"/>
                    </a:moveTo>
                    <a:lnTo>
                      <a:pt x="630" y="0"/>
                    </a:lnTo>
                    <a:lnTo>
                      <a:pt x="648" y="55"/>
                    </a:lnTo>
                    <a:lnTo>
                      <a:pt x="657" y="128"/>
                    </a:lnTo>
                    <a:lnTo>
                      <a:pt x="657" y="338"/>
                    </a:lnTo>
                    <a:lnTo>
                      <a:pt x="548" y="311"/>
                    </a:lnTo>
                    <a:lnTo>
                      <a:pt x="502" y="320"/>
                    </a:lnTo>
                    <a:lnTo>
                      <a:pt x="228" y="256"/>
                    </a:lnTo>
                    <a:lnTo>
                      <a:pt x="228" y="91"/>
                    </a:lnTo>
                    <a:lnTo>
                      <a:pt x="0" y="91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Freeform 177"/>
              <p:cNvSpPr>
                <a:spLocks/>
              </p:cNvSpPr>
              <p:nvPr/>
            </p:nvSpPr>
            <p:spPr bwMode="auto">
              <a:xfrm>
                <a:off x="2625" y="2507"/>
                <a:ext cx="1032" cy="922"/>
              </a:xfrm>
              <a:custGeom>
                <a:avLst/>
                <a:gdLst>
                  <a:gd name="T0" fmla="*/ 283 w 1032"/>
                  <a:gd name="T1" fmla="*/ 0 h 922"/>
                  <a:gd name="T2" fmla="*/ 511 w 1032"/>
                  <a:gd name="T3" fmla="*/ 0 h 922"/>
                  <a:gd name="T4" fmla="*/ 511 w 1032"/>
                  <a:gd name="T5" fmla="*/ 164 h 922"/>
                  <a:gd name="T6" fmla="*/ 785 w 1032"/>
                  <a:gd name="T7" fmla="*/ 228 h 922"/>
                  <a:gd name="T8" fmla="*/ 830 w 1032"/>
                  <a:gd name="T9" fmla="*/ 219 h 922"/>
                  <a:gd name="T10" fmla="*/ 940 w 1032"/>
                  <a:gd name="T11" fmla="*/ 246 h 922"/>
                  <a:gd name="T12" fmla="*/ 985 w 1032"/>
                  <a:gd name="T13" fmla="*/ 246 h 922"/>
                  <a:gd name="T14" fmla="*/ 976 w 1032"/>
                  <a:gd name="T15" fmla="*/ 410 h 922"/>
                  <a:gd name="T16" fmla="*/ 1031 w 1032"/>
                  <a:gd name="T17" fmla="*/ 529 h 922"/>
                  <a:gd name="T18" fmla="*/ 1004 w 1032"/>
                  <a:gd name="T19" fmla="*/ 584 h 922"/>
                  <a:gd name="T20" fmla="*/ 903 w 1032"/>
                  <a:gd name="T21" fmla="*/ 602 h 922"/>
                  <a:gd name="T22" fmla="*/ 766 w 1032"/>
                  <a:gd name="T23" fmla="*/ 720 h 922"/>
                  <a:gd name="T24" fmla="*/ 730 w 1032"/>
                  <a:gd name="T25" fmla="*/ 821 h 922"/>
                  <a:gd name="T26" fmla="*/ 748 w 1032"/>
                  <a:gd name="T27" fmla="*/ 921 h 922"/>
                  <a:gd name="T28" fmla="*/ 566 w 1032"/>
                  <a:gd name="T29" fmla="*/ 848 h 922"/>
                  <a:gd name="T30" fmla="*/ 447 w 1032"/>
                  <a:gd name="T31" fmla="*/ 647 h 922"/>
                  <a:gd name="T32" fmla="*/ 347 w 1032"/>
                  <a:gd name="T33" fmla="*/ 620 h 922"/>
                  <a:gd name="T34" fmla="*/ 292 w 1032"/>
                  <a:gd name="T35" fmla="*/ 675 h 922"/>
                  <a:gd name="T36" fmla="*/ 219 w 1032"/>
                  <a:gd name="T37" fmla="*/ 629 h 922"/>
                  <a:gd name="T38" fmla="*/ 155 w 1032"/>
                  <a:gd name="T39" fmla="*/ 511 h 922"/>
                  <a:gd name="T40" fmla="*/ 0 w 1032"/>
                  <a:gd name="T41" fmla="*/ 374 h 922"/>
                  <a:gd name="T42" fmla="*/ 283 w 1032"/>
                  <a:gd name="T43" fmla="*/ 374 h 922"/>
                  <a:gd name="T44" fmla="*/ 283 w 1032"/>
                  <a:gd name="T45" fmla="*/ 0 h 9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32"/>
                  <a:gd name="T70" fmla="*/ 0 h 922"/>
                  <a:gd name="T71" fmla="*/ 1032 w 1032"/>
                  <a:gd name="T72" fmla="*/ 922 h 9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32" h="922">
                    <a:moveTo>
                      <a:pt x="283" y="0"/>
                    </a:moveTo>
                    <a:lnTo>
                      <a:pt x="511" y="0"/>
                    </a:lnTo>
                    <a:lnTo>
                      <a:pt x="511" y="164"/>
                    </a:lnTo>
                    <a:lnTo>
                      <a:pt x="785" y="228"/>
                    </a:lnTo>
                    <a:lnTo>
                      <a:pt x="830" y="219"/>
                    </a:lnTo>
                    <a:lnTo>
                      <a:pt x="940" y="246"/>
                    </a:lnTo>
                    <a:lnTo>
                      <a:pt x="985" y="246"/>
                    </a:lnTo>
                    <a:lnTo>
                      <a:pt x="976" y="410"/>
                    </a:lnTo>
                    <a:lnTo>
                      <a:pt x="1031" y="529"/>
                    </a:lnTo>
                    <a:lnTo>
                      <a:pt x="1004" y="584"/>
                    </a:lnTo>
                    <a:lnTo>
                      <a:pt x="903" y="602"/>
                    </a:lnTo>
                    <a:lnTo>
                      <a:pt x="766" y="720"/>
                    </a:lnTo>
                    <a:lnTo>
                      <a:pt x="730" y="821"/>
                    </a:lnTo>
                    <a:lnTo>
                      <a:pt x="748" y="921"/>
                    </a:lnTo>
                    <a:lnTo>
                      <a:pt x="566" y="848"/>
                    </a:lnTo>
                    <a:lnTo>
                      <a:pt x="447" y="647"/>
                    </a:lnTo>
                    <a:lnTo>
                      <a:pt x="347" y="620"/>
                    </a:lnTo>
                    <a:lnTo>
                      <a:pt x="292" y="675"/>
                    </a:lnTo>
                    <a:lnTo>
                      <a:pt x="219" y="629"/>
                    </a:lnTo>
                    <a:lnTo>
                      <a:pt x="155" y="511"/>
                    </a:lnTo>
                    <a:lnTo>
                      <a:pt x="0" y="374"/>
                    </a:lnTo>
                    <a:lnTo>
                      <a:pt x="283" y="374"/>
                    </a:lnTo>
                    <a:lnTo>
                      <a:pt x="283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Freeform 178"/>
              <p:cNvSpPr>
                <a:spLocks/>
              </p:cNvSpPr>
              <p:nvPr/>
            </p:nvSpPr>
            <p:spPr bwMode="auto">
              <a:xfrm>
                <a:off x="2470" y="2406"/>
                <a:ext cx="439" cy="558"/>
              </a:xfrm>
              <a:custGeom>
                <a:avLst/>
                <a:gdLst>
                  <a:gd name="T0" fmla="*/ 0 w 439"/>
                  <a:gd name="T1" fmla="*/ 0 h 558"/>
                  <a:gd name="T2" fmla="*/ 438 w 439"/>
                  <a:gd name="T3" fmla="*/ 0 h 558"/>
                  <a:gd name="T4" fmla="*/ 438 w 439"/>
                  <a:gd name="T5" fmla="*/ 484 h 558"/>
                  <a:gd name="T6" fmla="*/ 155 w 439"/>
                  <a:gd name="T7" fmla="*/ 484 h 558"/>
                  <a:gd name="T8" fmla="*/ 73 w 439"/>
                  <a:gd name="T9" fmla="*/ 484 h 558"/>
                  <a:gd name="T10" fmla="*/ 73 w 439"/>
                  <a:gd name="T11" fmla="*/ 557 h 558"/>
                  <a:gd name="T12" fmla="*/ 0 w 439"/>
                  <a:gd name="T13" fmla="*/ 557 h 558"/>
                  <a:gd name="T14" fmla="*/ 0 w 439"/>
                  <a:gd name="T15" fmla="*/ 0 h 5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9"/>
                  <a:gd name="T25" fmla="*/ 0 h 558"/>
                  <a:gd name="T26" fmla="*/ 439 w 439"/>
                  <a:gd name="T27" fmla="*/ 558 h 5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9" h="558">
                    <a:moveTo>
                      <a:pt x="0" y="0"/>
                    </a:moveTo>
                    <a:lnTo>
                      <a:pt x="438" y="0"/>
                    </a:lnTo>
                    <a:lnTo>
                      <a:pt x="438" y="484"/>
                    </a:lnTo>
                    <a:lnTo>
                      <a:pt x="155" y="484"/>
                    </a:lnTo>
                    <a:lnTo>
                      <a:pt x="73" y="484"/>
                    </a:lnTo>
                    <a:lnTo>
                      <a:pt x="73" y="557"/>
                    </a:lnTo>
                    <a:lnTo>
                      <a:pt x="0" y="55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4" name="Group 179"/>
            <p:cNvGrpSpPr>
              <a:grpSpLocks/>
            </p:cNvGrpSpPr>
            <p:nvPr/>
          </p:nvGrpSpPr>
          <p:grpSpPr bwMode="auto">
            <a:xfrm>
              <a:off x="864" y="1200"/>
              <a:ext cx="1160" cy="1753"/>
              <a:chOff x="1311" y="1211"/>
              <a:chExt cx="1160" cy="1753"/>
            </a:xfrm>
          </p:grpSpPr>
          <p:sp>
            <p:nvSpPr>
              <p:cNvPr id="24585" name="Freeform 180"/>
              <p:cNvSpPr>
                <a:spLocks/>
              </p:cNvSpPr>
              <p:nvPr/>
            </p:nvSpPr>
            <p:spPr bwMode="auto">
              <a:xfrm>
                <a:off x="2087" y="1932"/>
                <a:ext cx="384" cy="484"/>
              </a:xfrm>
              <a:custGeom>
                <a:avLst/>
                <a:gdLst>
                  <a:gd name="T0" fmla="*/ 228 w 384"/>
                  <a:gd name="T1" fmla="*/ 91 h 484"/>
                  <a:gd name="T2" fmla="*/ 383 w 384"/>
                  <a:gd name="T3" fmla="*/ 91 h 484"/>
                  <a:gd name="T4" fmla="*/ 383 w 384"/>
                  <a:gd name="T5" fmla="*/ 483 h 484"/>
                  <a:gd name="T6" fmla="*/ 0 w 384"/>
                  <a:gd name="T7" fmla="*/ 483 h 484"/>
                  <a:gd name="T8" fmla="*/ 0 w 384"/>
                  <a:gd name="T9" fmla="*/ 0 h 484"/>
                  <a:gd name="T10" fmla="*/ 228 w 384"/>
                  <a:gd name="T11" fmla="*/ 0 h 484"/>
                  <a:gd name="T12" fmla="*/ 228 w 384"/>
                  <a:gd name="T13" fmla="*/ 91 h 4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4"/>
                  <a:gd name="T22" fmla="*/ 0 h 484"/>
                  <a:gd name="T23" fmla="*/ 384 w 384"/>
                  <a:gd name="T24" fmla="*/ 484 h 4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4" h="484">
                    <a:moveTo>
                      <a:pt x="228" y="91"/>
                    </a:moveTo>
                    <a:lnTo>
                      <a:pt x="383" y="91"/>
                    </a:lnTo>
                    <a:lnTo>
                      <a:pt x="383" y="483"/>
                    </a:lnTo>
                    <a:lnTo>
                      <a:pt x="0" y="483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91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6" name="Freeform 181"/>
              <p:cNvSpPr>
                <a:spLocks/>
              </p:cNvSpPr>
              <p:nvPr/>
            </p:nvSpPr>
            <p:spPr bwMode="auto">
              <a:xfrm>
                <a:off x="1311" y="1211"/>
                <a:ext cx="549" cy="339"/>
              </a:xfrm>
              <a:custGeom>
                <a:avLst/>
                <a:gdLst>
                  <a:gd name="T0" fmla="*/ 119 w 549"/>
                  <a:gd name="T1" fmla="*/ 0 h 339"/>
                  <a:gd name="T2" fmla="*/ 146 w 549"/>
                  <a:gd name="T3" fmla="*/ 100 h 339"/>
                  <a:gd name="T4" fmla="*/ 128 w 549"/>
                  <a:gd name="T5" fmla="*/ 128 h 339"/>
                  <a:gd name="T6" fmla="*/ 0 w 549"/>
                  <a:gd name="T7" fmla="*/ 100 h 339"/>
                  <a:gd name="T8" fmla="*/ 37 w 549"/>
                  <a:gd name="T9" fmla="*/ 283 h 339"/>
                  <a:gd name="T10" fmla="*/ 100 w 549"/>
                  <a:gd name="T11" fmla="*/ 283 h 339"/>
                  <a:gd name="T12" fmla="*/ 119 w 549"/>
                  <a:gd name="T13" fmla="*/ 338 h 339"/>
                  <a:gd name="T14" fmla="*/ 365 w 549"/>
                  <a:gd name="T15" fmla="*/ 292 h 339"/>
                  <a:gd name="T16" fmla="*/ 548 w 549"/>
                  <a:gd name="T17" fmla="*/ 292 h 339"/>
                  <a:gd name="T18" fmla="*/ 548 w 549"/>
                  <a:gd name="T19" fmla="*/ 0 h 339"/>
                  <a:gd name="T20" fmla="*/ 119 w 549"/>
                  <a:gd name="T21" fmla="*/ 0 h 3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9"/>
                  <a:gd name="T34" fmla="*/ 0 h 339"/>
                  <a:gd name="T35" fmla="*/ 549 w 549"/>
                  <a:gd name="T36" fmla="*/ 339 h 3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9" h="339">
                    <a:moveTo>
                      <a:pt x="119" y="0"/>
                    </a:moveTo>
                    <a:lnTo>
                      <a:pt x="146" y="100"/>
                    </a:lnTo>
                    <a:lnTo>
                      <a:pt x="128" y="128"/>
                    </a:lnTo>
                    <a:lnTo>
                      <a:pt x="0" y="100"/>
                    </a:lnTo>
                    <a:lnTo>
                      <a:pt x="37" y="283"/>
                    </a:lnTo>
                    <a:lnTo>
                      <a:pt x="100" y="283"/>
                    </a:lnTo>
                    <a:lnTo>
                      <a:pt x="119" y="338"/>
                    </a:lnTo>
                    <a:lnTo>
                      <a:pt x="365" y="292"/>
                    </a:lnTo>
                    <a:lnTo>
                      <a:pt x="548" y="292"/>
                    </a:lnTo>
                    <a:lnTo>
                      <a:pt x="548" y="0"/>
                    </a:lnTo>
                    <a:lnTo>
                      <a:pt x="119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7" name="Freeform 182"/>
              <p:cNvSpPr>
                <a:spLocks/>
              </p:cNvSpPr>
              <p:nvPr/>
            </p:nvSpPr>
            <p:spPr bwMode="auto">
              <a:xfrm>
                <a:off x="1311" y="1494"/>
                <a:ext cx="576" cy="439"/>
              </a:xfrm>
              <a:custGeom>
                <a:avLst/>
                <a:gdLst>
                  <a:gd name="T0" fmla="*/ 37 w 576"/>
                  <a:gd name="T1" fmla="*/ 0 h 439"/>
                  <a:gd name="T2" fmla="*/ 100 w 576"/>
                  <a:gd name="T3" fmla="*/ 0 h 439"/>
                  <a:gd name="T4" fmla="*/ 119 w 576"/>
                  <a:gd name="T5" fmla="*/ 55 h 439"/>
                  <a:gd name="T6" fmla="*/ 356 w 576"/>
                  <a:gd name="T7" fmla="*/ 9 h 439"/>
                  <a:gd name="T8" fmla="*/ 548 w 576"/>
                  <a:gd name="T9" fmla="*/ 9 h 439"/>
                  <a:gd name="T10" fmla="*/ 575 w 576"/>
                  <a:gd name="T11" fmla="*/ 55 h 439"/>
                  <a:gd name="T12" fmla="*/ 538 w 576"/>
                  <a:gd name="T13" fmla="*/ 219 h 439"/>
                  <a:gd name="T14" fmla="*/ 557 w 576"/>
                  <a:gd name="T15" fmla="*/ 219 h 439"/>
                  <a:gd name="T16" fmla="*/ 557 w 576"/>
                  <a:gd name="T17" fmla="*/ 438 h 439"/>
                  <a:gd name="T18" fmla="*/ 18 w 576"/>
                  <a:gd name="T19" fmla="*/ 438 h 439"/>
                  <a:gd name="T20" fmla="*/ 0 w 576"/>
                  <a:gd name="T21" fmla="*/ 338 h 439"/>
                  <a:gd name="T22" fmla="*/ 37 w 576"/>
                  <a:gd name="T23" fmla="*/ 0 h 4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6"/>
                  <a:gd name="T37" fmla="*/ 0 h 439"/>
                  <a:gd name="T38" fmla="*/ 576 w 576"/>
                  <a:gd name="T39" fmla="*/ 439 h 4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6" h="439">
                    <a:moveTo>
                      <a:pt x="37" y="0"/>
                    </a:moveTo>
                    <a:lnTo>
                      <a:pt x="100" y="0"/>
                    </a:lnTo>
                    <a:lnTo>
                      <a:pt x="119" y="55"/>
                    </a:lnTo>
                    <a:lnTo>
                      <a:pt x="356" y="9"/>
                    </a:lnTo>
                    <a:lnTo>
                      <a:pt x="548" y="9"/>
                    </a:lnTo>
                    <a:lnTo>
                      <a:pt x="575" y="55"/>
                    </a:lnTo>
                    <a:lnTo>
                      <a:pt x="538" y="219"/>
                    </a:lnTo>
                    <a:lnTo>
                      <a:pt x="557" y="219"/>
                    </a:lnTo>
                    <a:lnTo>
                      <a:pt x="557" y="438"/>
                    </a:lnTo>
                    <a:lnTo>
                      <a:pt x="18" y="438"/>
                    </a:lnTo>
                    <a:lnTo>
                      <a:pt x="0" y="338"/>
                    </a:lnTo>
                    <a:lnTo>
                      <a:pt x="37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Freeform 183"/>
              <p:cNvSpPr>
                <a:spLocks/>
              </p:cNvSpPr>
              <p:nvPr/>
            </p:nvSpPr>
            <p:spPr bwMode="auto">
              <a:xfrm>
                <a:off x="1840" y="1211"/>
                <a:ext cx="467" cy="722"/>
              </a:xfrm>
              <a:custGeom>
                <a:avLst/>
                <a:gdLst>
                  <a:gd name="T0" fmla="*/ 18 w 467"/>
                  <a:gd name="T1" fmla="*/ 0 h 722"/>
                  <a:gd name="T2" fmla="*/ 101 w 467"/>
                  <a:gd name="T3" fmla="*/ 0 h 722"/>
                  <a:gd name="T4" fmla="*/ 101 w 467"/>
                  <a:gd name="T5" fmla="*/ 119 h 722"/>
                  <a:gd name="T6" fmla="*/ 238 w 467"/>
                  <a:gd name="T7" fmla="*/ 265 h 722"/>
                  <a:gd name="T8" fmla="*/ 210 w 467"/>
                  <a:gd name="T9" fmla="*/ 329 h 722"/>
                  <a:gd name="T10" fmla="*/ 219 w 467"/>
                  <a:gd name="T11" fmla="*/ 365 h 722"/>
                  <a:gd name="T12" fmla="*/ 274 w 467"/>
                  <a:gd name="T13" fmla="*/ 347 h 722"/>
                  <a:gd name="T14" fmla="*/ 347 w 467"/>
                  <a:gd name="T15" fmla="*/ 475 h 722"/>
                  <a:gd name="T16" fmla="*/ 466 w 467"/>
                  <a:gd name="T17" fmla="*/ 438 h 722"/>
                  <a:gd name="T18" fmla="*/ 466 w 467"/>
                  <a:gd name="T19" fmla="*/ 721 h 722"/>
                  <a:gd name="T20" fmla="*/ 247 w 467"/>
                  <a:gd name="T21" fmla="*/ 721 h 722"/>
                  <a:gd name="T22" fmla="*/ 27 w 467"/>
                  <a:gd name="T23" fmla="*/ 721 h 722"/>
                  <a:gd name="T24" fmla="*/ 27 w 467"/>
                  <a:gd name="T25" fmla="*/ 502 h 722"/>
                  <a:gd name="T26" fmla="*/ 0 w 467"/>
                  <a:gd name="T27" fmla="*/ 502 h 722"/>
                  <a:gd name="T28" fmla="*/ 46 w 467"/>
                  <a:gd name="T29" fmla="*/ 338 h 722"/>
                  <a:gd name="T30" fmla="*/ 18 w 467"/>
                  <a:gd name="T31" fmla="*/ 292 h 722"/>
                  <a:gd name="T32" fmla="*/ 18 w 467"/>
                  <a:gd name="T33" fmla="*/ 0 h 7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7"/>
                  <a:gd name="T52" fmla="*/ 0 h 722"/>
                  <a:gd name="T53" fmla="*/ 467 w 467"/>
                  <a:gd name="T54" fmla="*/ 722 h 7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7" h="722">
                    <a:moveTo>
                      <a:pt x="18" y="0"/>
                    </a:moveTo>
                    <a:lnTo>
                      <a:pt x="101" y="0"/>
                    </a:lnTo>
                    <a:lnTo>
                      <a:pt x="101" y="119"/>
                    </a:lnTo>
                    <a:lnTo>
                      <a:pt x="238" y="265"/>
                    </a:lnTo>
                    <a:lnTo>
                      <a:pt x="210" y="329"/>
                    </a:lnTo>
                    <a:lnTo>
                      <a:pt x="219" y="365"/>
                    </a:lnTo>
                    <a:lnTo>
                      <a:pt x="274" y="347"/>
                    </a:lnTo>
                    <a:lnTo>
                      <a:pt x="347" y="475"/>
                    </a:lnTo>
                    <a:lnTo>
                      <a:pt x="466" y="438"/>
                    </a:lnTo>
                    <a:lnTo>
                      <a:pt x="466" y="721"/>
                    </a:lnTo>
                    <a:lnTo>
                      <a:pt x="247" y="721"/>
                    </a:lnTo>
                    <a:lnTo>
                      <a:pt x="27" y="721"/>
                    </a:lnTo>
                    <a:lnTo>
                      <a:pt x="27" y="502"/>
                    </a:lnTo>
                    <a:lnTo>
                      <a:pt x="0" y="502"/>
                    </a:lnTo>
                    <a:lnTo>
                      <a:pt x="46" y="338"/>
                    </a:lnTo>
                    <a:lnTo>
                      <a:pt x="18" y="292"/>
                    </a:lnTo>
                    <a:lnTo>
                      <a:pt x="18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9" name="Freeform 184"/>
              <p:cNvSpPr>
                <a:spLocks/>
              </p:cNvSpPr>
              <p:nvPr/>
            </p:nvSpPr>
            <p:spPr bwMode="auto">
              <a:xfrm>
                <a:off x="1649" y="1932"/>
                <a:ext cx="439" cy="703"/>
              </a:xfrm>
              <a:custGeom>
                <a:avLst/>
                <a:gdLst>
                  <a:gd name="T0" fmla="*/ 0 w 439"/>
                  <a:gd name="T1" fmla="*/ 0 h 703"/>
                  <a:gd name="T2" fmla="*/ 438 w 439"/>
                  <a:gd name="T3" fmla="*/ 0 h 703"/>
                  <a:gd name="T4" fmla="*/ 438 w 439"/>
                  <a:gd name="T5" fmla="*/ 483 h 703"/>
                  <a:gd name="T6" fmla="*/ 438 w 439"/>
                  <a:gd name="T7" fmla="*/ 583 h 703"/>
                  <a:gd name="T8" fmla="*/ 392 w 439"/>
                  <a:gd name="T9" fmla="*/ 574 h 703"/>
                  <a:gd name="T10" fmla="*/ 411 w 439"/>
                  <a:gd name="T11" fmla="*/ 702 h 703"/>
                  <a:gd name="T12" fmla="*/ 0 w 439"/>
                  <a:gd name="T13" fmla="*/ 301 h 703"/>
                  <a:gd name="T14" fmla="*/ 0 w 439"/>
                  <a:gd name="T15" fmla="*/ 0 h 7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9"/>
                  <a:gd name="T25" fmla="*/ 0 h 703"/>
                  <a:gd name="T26" fmla="*/ 439 w 439"/>
                  <a:gd name="T27" fmla="*/ 703 h 7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9" h="703">
                    <a:moveTo>
                      <a:pt x="0" y="0"/>
                    </a:moveTo>
                    <a:lnTo>
                      <a:pt x="438" y="0"/>
                    </a:lnTo>
                    <a:lnTo>
                      <a:pt x="438" y="483"/>
                    </a:lnTo>
                    <a:lnTo>
                      <a:pt x="438" y="583"/>
                    </a:lnTo>
                    <a:lnTo>
                      <a:pt x="392" y="574"/>
                    </a:lnTo>
                    <a:lnTo>
                      <a:pt x="411" y="702"/>
                    </a:lnTo>
                    <a:lnTo>
                      <a:pt x="0" y="301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0" name="Freeform 185"/>
              <p:cNvSpPr>
                <a:spLocks/>
              </p:cNvSpPr>
              <p:nvPr/>
            </p:nvSpPr>
            <p:spPr bwMode="auto">
              <a:xfrm>
                <a:off x="2041" y="2415"/>
                <a:ext cx="430" cy="549"/>
              </a:xfrm>
              <a:custGeom>
                <a:avLst/>
                <a:gdLst>
                  <a:gd name="T0" fmla="*/ 46 w 430"/>
                  <a:gd name="T1" fmla="*/ 0 h 549"/>
                  <a:gd name="T2" fmla="*/ 429 w 430"/>
                  <a:gd name="T3" fmla="*/ 0 h 549"/>
                  <a:gd name="T4" fmla="*/ 429 w 430"/>
                  <a:gd name="T5" fmla="*/ 548 h 549"/>
                  <a:gd name="T6" fmla="*/ 292 w 430"/>
                  <a:gd name="T7" fmla="*/ 548 h 549"/>
                  <a:gd name="T8" fmla="*/ 46 w 430"/>
                  <a:gd name="T9" fmla="*/ 429 h 549"/>
                  <a:gd name="T10" fmla="*/ 46 w 430"/>
                  <a:gd name="T11" fmla="*/ 393 h 549"/>
                  <a:gd name="T12" fmla="*/ 55 w 430"/>
                  <a:gd name="T13" fmla="*/ 274 h 549"/>
                  <a:gd name="T14" fmla="*/ 18 w 430"/>
                  <a:gd name="T15" fmla="*/ 219 h 549"/>
                  <a:gd name="T16" fmla="*/ 0 w 430"/>
                  <a:gd name="T17" fmla="*/ 91 h 549"/>
                  <a:gd name="T18" fmla="*/ 46 w 430"/>
                  <a:gd name="T19" fmla="*/ 100 h 549"/>
                  <a:gd name="T20" fmla="*/ 46 w 430"/>
                  <a:gd name="T21" fmla="*/ 0 h 5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0"/>
                  <a:gd name="T34" fmla="*/ 0 h 549"/>
                  <a:gd name="T35" fmla="*/ 430 w 430"/>
                  <a:gd name="T36" fmla="*/ 549 h 5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0" h="549">
                    <a:moveTo>
                      <a:pt x="46" y="0"/>
                    </a:moveTo>
                    <a:lnTo>
                      <a:pt x="429" y="0"/>
                    </a:lnTo>
                    <a:lnTo>
                      <a:pt x="429" y="548"/>
                    </a:lnTo>
                    <a:lnTo>
                      <a:pt x="292" y="548"/>
                    </a:lnTo>
                    <a:lnTo>
                      <a:pt x="46" y="429"/>
                    </a:lnTo>
                    <a:lnTo>
                      <a:pt x="46" y="393"/>
                    </a:lnTo>
                    <a:lnTo>
                      <a:pt x="55" y="274"/>
                    </a:lnTo>
                    <a:lnTo>
                      <a:pt x="18" y="219"/>
                    </a:lnTo>
                    <a:lnTo>
                      <a:pt x="0" y="91"/>
                    </a:lnTo>
                    <a:lnTo>
                      <a:pt x="46" y="100"/>
                    </a:lnTo>
                    <a:lnTo>
                      <a:pt x="46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Freeform 186"/>
              <p:cNvSpPr>
                <a:spLocks/>
              </p:cNvSpPr>
              <p:nvPr/>
            </p:nvSpPr>
            <p:spPr bwMode="auto">
              <a:xfrm>
                <a:off x="1311" y="1923"/>
                <a:ext cx="786" cy="886"/>
              </a:xfrm>
              <a:custGeom>
                <a:avLst/>
                <a:gdLst>
                  <a:gd name="T0" fmla="*/ 18 w 786"/>
                  <a:gd name="T1" fmla="*/ 0 h 886"/>
                  <a:gd name="T2" fmla="*/ 338 w 786"/>
                  <a:gd name="T3" fmla="*/ 0 h 886"/>
                  <a:gd name="T4" fmla="*/ 338 w 786"/>
                  <a:gd name="T5" fmla="*/ 301 h 886"/>
                  <a:gd name="T6" fmla="*/ 748 w 786"/>
                  <a:gd name="T7" fmla="*/ 712 h 886"/>
                  <a:gd name="T8" fmla="*/ 785 w 786"/>
                  <a:gd name="T9" fmla="*/ 766 h 886"/>
                  <a:gd name="T10" fmla="*/ 767 w 786"/>
                  <a:gd name="T11" fmla="*/ 885 h 886"/>
                  <a:gd name="T12" fmla="*/ 566 w 786"/>
                  <a:gd name="T13" fmla="*/ 885 h 886"/>
                  <a:gd name="T14" fmla="*/ 383 w 786"/>
                  <a:gd name="T15" fmla="*/ 739 h 886"/>
                  <a:gd name="T16" fmla="*/ 310 w 786"/>
                  <a:gd name="T17" fmla="*/ 739 h 886"/>
                  <a:gd name="T18" fmla="*/ 155 w 786"/>
                  <a:gd name="T19" fmla="*/ 456 h 886"/>
                  <a:gd name="T20" fmla="*/ 46 w 786"/>
                  <a:gd name="T21" fmla="*/ 292 h 886"/>
                  <a:gd name="T22" fmla="*/ 64 w 786"/>
                  <a:gd name="T23" fmla="*/ 228 h 886"/>
                  <a:gd name="T24" fmla="*/ 0 w 786"/>
                  <a:gd name="T25" fmla="*/ 137 h 886"/>
                  <a:gd name="T26" fmla="*/ 18 w 786"/>
                  <a:gd name="T27" fmla="*/ 0 h 8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6"/>
                  <a:gd name="T43" fmla="*/ 0 h 886"/>
                  <a:gd name="T44" fmla="*/ 786 w 786"/>
                  <a:gd name="T45" fmla="*/ 886 h 8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6" h="886">
                    <a:moveTo>
                      <a:pt x="18" y="0"/>
                    </a:moveTo>
                    <a:lnTo>
                      <a:pt x="338" y="0"/>
                    </a:lnTo>
                    <a:lnTo>
                      <a:pt x="338" y="301"/>
                    </a:lnTo>
                    <a:lnTo>
                      <a:pt x="748" y="712"/>
                    </a:lnTo>
                    <a:lnTo>
                      <a:pt x="785" y="766"/>
                    </a:lnTo>
                    <a:lnTo>
                      <a:pt x="767" y="885"/>
                    </a:lnTo>
                    <a:lnTo>
                      <a:pt x="566" y="885"/>
                    </a:lnTo>
                    <a:lnTo>
                      <a:pt x="383" y="739"/>
                    </a:lnTo>
                    <a:lnTo>
                      <a:pt x="310" y="739"/>
                    </a:lnTo>
                    <a:lnTo>
                      <a:pt x="155" y="456"/>
                    </a:lnTo>
                    <a:lnTo>
                      <a:pt x="46" y="292"/>
                    </a:lnTo>
                    <a:lnTo>
                      <a:pt x="64" y="228"/>
                    </a:lnTo>
                    <a:lnTo>
                      <a:pt x="0" y="137"/>
                    </a:lnTo>
                    <a:lnTo>
                      <a:pt x="18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9966FF"/>
                  </a:gs>
                </a:gsLst>
                <a:lin ang="2700000" scaled="1"/>
              </a:gradFill>
              <a:ln w="12700" cap="rnd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6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WordArt 2"/>
          <p:cNvSpPr>
            <a:spLocks noChangeArrowheads="1" noChangeShapeType="1" noTextEdit="1"/>
          </p:cNvSpPr>
          <p:nvPr/>
        </p:nvSpPr>
        <p:spPr bwMode="auto">
          <a:xfrm>
            <a:off x="2362200" y="2590800"/>
            <a:ext cx="4343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CONTRACT</a:t>
            </a:r>
          </a:p>
          <a:p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SERVICES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Arial Black"/>
              <a:ea typeface="Arial Black"/>
              <a:cs typeface="Arial Black"/>
            </a:endParaRPr>
          </a:p>
        </p:txBody>
      </p:sp>
      <p:pic>
        <p:nvPicPr>
          <p:cNvPr id="114690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120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Text Box 2"/>
          <p:cNvSpPr txBox="1">
            <a:spLocks noChangeArrowheads="1"/>
          </p:cNvSpPr>
          <p:nvPr/>
        </p:nvSpPr>
        <p:spPr bwMode="auto">
          <a:xfrm>
            <a:off x="609600" y="2362200"/>
            <a:ext cx="8077200" cy="292900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r>
              <a:rPr lang="en-US" sz="2000" dirty="0" smtClean="0">
                <a:latin typeface="Times New Roman" pitchFamily="18" charset="0"/>
                <a:cs typeface="+mn-cs"/>
              </a:rPr>
              <a:t>Consider utilizing the current Davie-Town contract as model contract for the future;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r>
              <a:rPr lang="en-US" sz="2000" dirty="0" smtClean="0">
                <a:latin typeface="Times New Roman" pitchFamily="18" charset="0"/>
                <a:cs typeface="+mn-cs"/>
              </a:rPr>
              <a:t>Consider five-year contract renewals for the future;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+mn-cs"/>
              </a:rPr>
              <a:t>Consider minimum staffing of three staff on pumpers and two on rescue;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+mn-cs"/>
              </a:rPr>
              <a:t>Consider response time goals based on NFPA 1710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.</a:t>
            </a:r>
            <a:endParaRPr lang="en-US" sz="2000" dirty="0" smtClean="0">
              <a:solidFill>
                <a:srgbClr val="FFFFFF"/>
              </a:solidFill>
              <a:latin typeface="Times New Roman" pitchFamily="18" charset="0"/>
              <a:cs typeface="+mn-cs"/>
            </a:endParaRPr>
          </a:p>
          <a:p>
            <a:pPr marL="0" indent="0"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defRPr/>
            </a:pPr>
            <a:endParaRPr lang="en-US" sz="2000" dirty="0" smtClean="0">
              <a:solidFill>
                <a:srgbClr val="FFFFFF"/>
              </a:solidFill>
              <a:latin typeface="Times New Roman" pitchFamily="18" charset="0"/>
              <a:cs typeface="+mn-cs"/>
            </a:endParaRPr>
          </a:p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endParaRPr lang="en-US" sz="2000" dirty="0" smtClean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22882" name="Rectangle 3" descr="back1"/>
          <p:cNvSpPr>
            <a:spLocks noChangeArrowheads="1"/>
          </p:cNvSpPr>
          <p:nvPr/>
        </p:nvSpPr>
        <p:spPr bwMode="auto">
          <a:xfrm flipV="1">
            <a:off x="0" y="885825"/>
            <a:ext cx="6324600" cy="76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44804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7620000" cy="10772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2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Contract Services 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Option/s</a:t>
            </a:r>
          </a:p>
          <a:p>
            <a:pPr algn="l">
              <a:defRPr/>
            </a:pPr>
            <a:endParaRPr lang="en-US" sz="3200" dirty="0" smtClean="0">
              <a:solidFill>
                <a:srgbClr val="DEBA22"/>
              </a:solidFill>
              <a:latin typeface="Times New Roman" charset="0"/>
              <a:cs typeface="+mn-cs"/>
            </a:endParaRPr>
          </a:p>
        </p:txBody>
      </p:sp>
      <p:pic>
        <p:nvPicPr>
          <p:cNvPr id="122884" name="Picture 249" descr="pssi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8862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2" grpId="0" build="p" autoUpdateAnimBg="0"/>
      <p:bldP spid="84480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WordArt 2"/>
          <p:cNvSpPr>
            <a:spLocks noChangeArrowheads="1" noChangeShapeType="1" noTextEdit="1"/>
          </p:cNvSpPr>
          <p:nvPr/>
        </p:nvSpPr>
        <p:spPr bwMode="auto">
          <a:xfrm>
            <a:off x="2362200" y="2286000"/>
            <a:ext cx="4343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VOLUNTEER</a:t>
            </a:r>
          </a:p>
          <a:p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SERVICES</a:t>
            </a:r>
          </a:p>
          <a:p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DELIVERY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Arial Black"/>
              <a:ea typeface="Arial Black"/>
              <a:cs typeface="Arial Black"/>
            </a:endParaRPr>
          </a:p>
        </p:txBody>
      </p:sp>
      <p:pic>
        <p:nvPicPr>
          <p:cNvPr id="114690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04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Text Box 2"/>
          <p:cNvSpPr txBox="1">
            <a:spLocks noChangeArrowheads="1"/>
          </p:cNvSpPr>
          <p:nvPr/>
        </p:nvSpPr>
        <p:spPr bwMode="auto">
          <a:xfrm>
            <a:off x="533400" y="2362200"/>
            <a:ext cx="8077200" cy="172867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r>
              <a:rPr lang="en-US" sz="2000" dirty="0" smtClean="0">
                <a:latin typeface="Times New Roman" pitchFamily="18" charset="0"/>
                <a:cs typeface="+mn-cs"/>
              </a:rPr>
              <a:t>Modify 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mission statement </a:t>
            </a:r>
            <a:r>
              <a:rPr lang="en-US" sz="2000" dirty="0" smtClean="0">
                <a:latin typeface="Times New Roman" pitchFamily="18" charset="0"/>
                <a:cs typeface="+mn-cs"/>
              </a:rPr>
              <a:t>of the SRVFRD;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r>
              <a:rPr lang="en-US" sz="2000" dirty="0" smtClean="0">
                <a:latin typeface="Times New Roman" pitchFamily="18" charset="0"/>
                <a:cs typeface="+mn-cs"/>
              </a:rPr>
              <a:t>Consider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maintaining teamwork</a:t>
            </a:r>
            <a:r>
              <a:rPr lang="en-US" sz="2000" dirty="0" smtClean="0">
                <a:latin typeface="Times New Roman" pitchFamily="18" charset="0"/>
                <a:cs typeface="+mn-cs"/>
              </a:rPr>
              <a:t> of contractual-VFD in services delivery; and</a:t>
            </a:r>
          </a:p>
          <a:p>
            <a:pPr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AutoNum type="arabicPeriod"/>
              <a:defRPr/>
            </a:pPr>
            <a:r>
              <a:rPr lang="en-US" sz="2000" dirty="0" smtClean="0">
                <a:latin typeface="Times New Roman" pitchFamily="18" charset="0"/>
                <a:cs typeface="+mn-cs"/>
              </a:rPr>
              <a:t>Consider contract and volunteer resources responding from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separate fire stations</a:t>
            </a:r>
            <a:r>
              <a:rPr lang="en-US" sz="2000" dirty="0" smtClean="0">
                <a:latin typeface="Times New Roman" pitchFamily="18" charset="0"/>
                <a:cs typeface="+mn-cs"/>
              </a:rPr>
              <a:t>, if team option to continue.</a:t>
            </a:r>
          </a:p>
        </p:txBody>
      </p:sp>
      <p:sp>
        <p:nvSpPr>
          <p:cNvPr id="122882" name="Rectangle 3" descr="back1"/>
          <p:cNvSpPr>
            <a:spLocks noChangeArrowheads="1"/>
          </p:cNvSpPr>
          <p:nvPr/>
        </p:nvSpPr>
        <p:spPr bwMode="auto">
          <a:xfrm flipV="1">
            <a:off x="0" y="885825"/>
            <a:ext cx="6324600" cy="76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844804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7620000" cy="10772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2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Volunteer Services 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Option/s</a:t>
            </a:r>
          </a:p>
          <a:p>
            <a:pPr algn="l">
              <a:defRPr/>
            </a:pPr>
            <a:endParaRPr lang="en-US" sz="3200" dirty="0" smtClean="0">
              <a:solidFill>
                <a:srgbClr val="DEBA22"/>
              </a:solidFill>
              <a:latin typeface="Times New Roman" charset="0"/>
              <a:cs typeface="+mn-cs"/>
            </a:endParaRPr>
          </a:p>
        </p:txBody>
      </p:sp>
      <p:pic>
        <p:nvPicPr>
          <p:cNvPr id="122884" name="Picture 249" descr="pssi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775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2" grpId="0" build="p" autoUpdateAnimBg="0"/>
      <p:bldP spid="84480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WordArt 2"/>
          <p:cNvSpPr>
            <a:spLocks noChangeArrowheads="1" noChangeShapeType="1" noTextEdit="1"/>
          </p:cNvSpPr>
          <p:nvPr/>
        </p:nvSpPr>
        <p:spPr bwMode="auto">
          <a:xfrm>
            <a:off x="2362200" y="2057400"/>
            <a:ext cx="4343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VOLUNTEER</a:t>
            </a:r>
          </a:p>
          <a:p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RECRUITMENT</a:t>
            </a:r>
          </a:p>
          <a:p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&amp;</a:t>
            </a:r>
          </a:p>
          <a:p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RETENTION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Arial Black"/>
              <a:ea typeface="Arial Black"/>
              <a:cs typeface="Arial Black"/>
            </a:endParaRPr>
          </a:p>
        </p:txBody>
      </p:sp>
      <p:pic>
        <p:nvPicPr>
          <p:cNvPr id="114690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328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WordArt 2"/>
          <p:cNvSpPr>
            <a:spLocks noChangeArrowheads="1" noChangeShapeType="1" noTextEdit="1"/>
          </p:cNvSpPr>
          <p:nvPr/>
        </p:nvSpPr>
        <p:spPr bwMode="auto">
          <a:xfrm>
            <a:off x="1524000" y="2133600"/>
            <a:ext cx="5715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ea typeface="Arial Black"/>
                <a:cs typeface="Arial Black"/>
              </a:rPr>
              <a:t>REGIONALIZATION</a:t>
            </a:r>
          </a:p>
          <a:p>
            <a:r>
              <a:rPr lang="en-US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ea typeface="Arial Black"/>
                <a:cs typeface="Arial Black"/>
              </a:rPr>
              <a:t>AND</a:t>
            </a:r>
          </a:p>
          <a:p>
            <a:r>
              <a:rPr lang="en-US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ea typeface="Arial Black"/>
                <a:cs typeface="Arial Black"/>
              </a:rPr>
              <a:t>COOPERATIVE</a:t>
            </a:r>
          </a:p>
          <a:p>
            <a:r>
              <a:rPr lang="en-US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ea typeface="Arial Black"/>
                <a:cs typeface="Arial Black"/>
              </a:rPr>
              <a:t>SERVICES DELIVERY</a:t>
            </a:r>
            <a:endParaRPr lang="en-US" sz="5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  <a:ea typeface="Arial Black"/>
              <a:cs typeface="Arial Black"/>
            </a:endParaRPr>
          </a:p>
        </p:txBody>
      </p:sp>
      <p:pic>
        <p:nvPicPr>
          <p:cNvPr id="147458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780156"/>
            <a:ext cx="510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Increased Efficiency</a:t>
            </a:r>
          </a:p>
          <a:p>
            <a:pPr lvl="0"/>
            <a:r>
              <a:rPr lang="en-US" dirty="0" smtClean="0"/>
              <a:t>Improved Effectiveness</a:t>
            </a:r>
          </a:p>
          <a:p>
            <a:pPr lvl="0"/>
            <a:r>
              <a:rPr lang="en-US" dirty="0" smtClean="0"/>
              <a:t>Seamless Delivery Of Services</a:t>
            </a:r>
          </a:p>
          <a:p>
            <a:pPr lvl="0"/>
            <a:r>
              <a:rPr lang="en-US" dirty="0" smtClean="0"/>
              <a:t>Elimination Of Overlaps In Positions</a:t>
            </a:r>
          </a:p>
          <a:p>
            <a:pPr lvl="0"/>
            <a:r>
              <a:rPr lang="en-US" dirty="0" smtClean="0"/>
              <a:t>Elimination Of Duplicate Equipment</a:t>
            </a:r>
          </a:p>
          <a:p>
            <a:pPr lvl="0"/>
            <a:r>
              <a:rPr lang="en-US" dirty="0" smtClean="0"/>
              <a:t>Reduced Response Time For Units Dispatched</a:t>
            </a:r>
          </a:p>
          <a:p>
            <a:pPr lvl="0"/>
            <a:r>
              <a:rPr lang="en-US" dirty="0" smtClean="0"/>
              <a:t>Increased Opportunity For Staff Specialization;</a:t>
            </a:r>
          </a:p>
          <a:p>
            <a:pPr lvl="0"/>
            <a:r>
              <a:rPr lang="en-US" dirty="0" smtClean="0"/>
              <a:t> Upgrading Recruit Training Programs</a:t>
            </a:r>
          </a:p>
          <a:p>
            <a:pPr lvl="0"/>
            <a:r>
              <a:rPr lang="en-US" dirty="0" smtClean="0"/>
              <a:t>Opportunity For Increased Promotional Selectivity</a:t>
            </a:r>
          </a:p>
          <a:p>
            <a:pPr lvl="0"/>
            <a:r>
              <a:rPr lang="en-US" dirty="0" smtClean="0"/>
              <a:t>Increased Promotional Opportunity For Personnel</a:t>
            </a:r>
          </a:p>
          <a:p>
            <a:pPr lvl="0"/>
            <a:r>
              <a:rPr lang="en-US" dirty="0" smtClean="0"/>
              <a:t>Potential Revised Perspective/Outlook Of Personnel</a:t>
            </a:r>
          </a:p>
          <a:p>
            <a:pPr lvl="0"/>
            <a:r>
              <a:rPr lang="en-US" dirty="0" smtClean="0"/>
              <a:t>Enhanced Or Expanded Services</a:t>
            </a:r>
          </a:p>
          <a:p>
            <a:pPr lvl="0"/>
            <a:r>
              <a:rPr lang="en-US" dirty="0" smtClean="0"/>
              <a:t>Improved Safety Of Customers And Services Providers</a:t>
            </a:r>
          </a:p>
          <a:p>
            <a:pPr lvl="0"/>
            <a:r>
              <a:rPr lang="en-US" dirty="0" smtClean="0"/>
              <a:t> Reduced Costs</a:t>
            </a:r>
          </a:p>
          <a:p>
            <a:pPr lvl="0"/>
            <a:r>
              <a:rPr lang="en-US" dirty="0" smtClean="0"/>
              <a:t>Improved Incident Command Coverage</a:t>
            </a:r>
          </a:p>
          <a:p>
            <a:pPr lvl="0"/>
            <a:r>
              <a:rPr lang="en-US" dirty="0" smtClean="0"/>
              <a:t>Improved Allocation And Utilization Of Staffing</a:t>
            </a:r>
          </a:p>
          <a:p>
            <a:pPr lvl="0"/>
            <a:r>
              <a:rPr lang="en-US" dirty="0" smtClean="0"/>
              <a:t>Cost Avoidance</a:t>
            </a:r>
          </a:p>
          <a:p>
            <a:pPr lvl="0"/>
            <a:r>
              <a:rPr lang="en-US" dirty="0" smtClean="0"/>
              <a:t>Coordination Of Planning</a:t>
            </a:r>
          </a:p>
          <a:p>
            <a:pPr lvl="0"/>
            <a:r>
              <a:rPr lang="en-US" dirty="0" smtClean="0"/>
              <a:t>Standardization Of Services And Programs</a:t>
            </a:r>
          </a:p>
          <a:p>
            <a:pPr lvl="0"/>
            <a:r>
              <a:rPr lang="en-US" dirty="0" smtClean="0"/>
              <a:t>Improved And More Effective Training</a:t>
            </a:r>
          </a:p>
          <a:p>
            <a:pPr lvl="0"/>
            <a:r>
              <a:rPr lang="en-US" dirty="0" smtClean="0"/>
              <a:t>Potential Improve ISO Rating</a:t>
            </a:r>
          </a:p>
          <a:p>
            <a:r>
              <a:rPr lang="en-US" dirty="0" smtClean="0"/>
              <a:t>Impact On Future State And Federal Grant Funding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147638"/>
            <a:ext cx="8139969" cy="10772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2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BENEFITS OF COOPERATIVE SERVICES</a:t>
            </a:r>
          </a:p>
          <a:p>
            <a:pPr algn="l">
              <a:defRPr/>
            </a:pPr>
            <a:endParaRPr lang="en-US" sz="3200" dirty="0" smtClean="0">
              <a:solidFill>
                <a:srgbClr val="DEBA22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04601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4712348" cy="10156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8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Cooperative Services </a:t>
            </a:r>
            <a:r>
              <a:rPr lang="en-US" sz="2800" dirty="0" smtClean="0">
                <a:solidFill>
                  <a:srgbClr val="FF0000"/>
                </a:solidFill>
                <a:latin typeface="Times New Roman" charset="0"/>
                <a:cs typeface="+mn-cs"/>
              </a:rPr>
              <a:t>Options</a:t>
            </a:r>
          </a:p>
          <a:p>
            <a:pPr algn="l">
              <a:defRPr/>
            </a:pPr>
            <a:endParaRPr lang="en-US" sz="3200" dirty="0" smtClean="0">
              <a:solidFill>
                <a:srgbClr val="DEBA22"/>
              </a:solidFill>
              <a:latin typeface="Times New Roman" charset="0"/>
              <a:cs typeface="+mn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763286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defRPr/>
            </a:pPr>
            <a:r>
              <a:rPr lang="en-US" sz="2400" dirty="0" smtClean="0">
                <a:latin typeface="Times New Roman" charset="0"/>
              </a:rPr>
              <a:t>Encourage full implementation of  closest available mutual aid, when feasible.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2356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0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2"/>
          <p:cNvSpPr txBox="1">
            <a:spLocks noChangeArrowheads="1"/>
          </p:cNvSpPr>
          <p:nvPr/>
        </p:nvSpPr>
        <p:spPr bwMode="auto">
          <a:xfrm>
            <a:off x="914400" y="2514600"/>
            <a:ext cx="73152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i="1" dirty="0" smtClean="0">
                <a:solidFill>
                  <a:srgbClr val="FFCC00"/>
                </a:solidFill>
              </a:rPr>
              <a:t>Implementation</a:t>
            </a:r>
          </a:p>
          <a:p>
            <a:pPr eaLnBrk="1" hangingPunct="1"/>
            <a:r>
              <a:rPr lang="en-US" sz="5400" i="1" dirty="0" smtClean="0">
                <a:solidFill>
                  <a:srgbClr val="FFCC00"/>
                </a:solidFill>
              </a:rPr>
              <a:t>Timelines</a:t>
            </a:r>
            <a:endParaRPr lang="en-US" sz="4800" i="1" dirty="0">
              <a:solidFill>
                <a:srgbClr val="FFCC00"/>
              </a:solidFill>
            </a:endParaRPr>
          </a:p>
        </p:txBody>
      </p:sp>
      <p:pic>
        <p:nvPicPr>
          <p:cNvPr id="94210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9855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5100"/>
            <a:ext cx="8839200" cy="65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2217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8"/>
          <p:cNvSpPr txBox="1">
            <a:spLocks noChangeArrowheads="1"/>
          </p:cNvSpPr>
          <p:nvPr/>
        </p:nvSpPr>
        <p:spPr bwMode="auto">
          <a:xfrm>
            <a:off x="5422900" y="1143000"/>
            <a:ext cx="3746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Times New Roman" charset="0"/>
              </a:rPr>
              <a:t>Les Adams, President &amp; CEO</a:t>
            </a:r>
          </a:p>
          <a:p>
            <a:pPr algn="l"/>
            <a:r>
              <a:rPr lang="en-US" sz="1100" b="0" dirty="0">
                <a:latin typeface="Times New Roman" charset="0"/>
              </a:rPr>
              <a:t>Project Manager/Author for 120+ Public Safety Studies/Master </a:t>
            </a:r>
          </a:p>
          <a:p>
            <a:pPr algn="l"/>
            <a:r>
              <a:rPr lang="en-US" sz="1100" b="0" dirty="0">
                <a:latin typeface="Times New Roman" charset="0"/>
              </a:rPr>
              <a:t>   Plans/Reports on Police, Fire, EMS, Communications, </a:t>
            </a:r>
          </a:p>
          <a:p>
            <a:pPr algn="l"/>
            <a:r>
              <a:rPr lang="en-US" sz="1100" b="0" dirty="0">
                <a:latin typeface="Times New Roman" charset="0"/>
              </a:rPr>
              <a:t>   Emergency Preparedness</a:t>
            </a:r>
          </a:p>
          <a:p>
            <a:pPr algn="l"/>
            <a:r>
              <a:rPr lang="en-US" sz="1100" b="0" dirty="0">
                <a:latin typeface="Times New Roman" charset="0"/>
              </a:rPr>
              <a:t>Consultant in more than 130 Municipalities over 22 Years </a:t>
            </a:r>
          </a:p>
          <a:p>
            <a:pPr algn="l"/>
            <a:r>
              <a:rPr lang="en-US" sz="1100" b="0" dirty="0">
                <a:latin typeface="Times New Roman" charset="0"/>
              </a:rPr>
              <a:t>22 Years in Fire &amp; EMS Service (Montgomery County, MD)</a:t>
            </a:r>
          </a:p>
          <a:p>
            <a:pPr algn="l"/>
            <a:r>
              <a:rPr lang="en-US" sz="1100" b="0" dirty="0">
                <a:latin typeface="Times New Roman" charset="0"/>
              </a:rPr>
              <a:t>Deputy Chief of Operations</a:t>
            </a:r>
          </a:p>
        </p:txBody>
      </p:sp>
      <p:sp>
        <p:nvSpPr>
          <p:cNvPr id="26626" name="Rectangle 17"/>
          <p:cNvSpPr>
            <a:spLocks noChangeArrowheads="1"/>
          </p:cNvSpPr>
          <p:nvPr/>
        </p:nvSpPr>
        <p:spPr bwMode="auto">
          <a:xfrm>
            <a:off x="0" y="12700"/>
            <a:ext cx="9144000" cy="68453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0">
              <a:latin typeface="Times New Roman" charset="0"/>
            </a:endParaRPr>
          </a:p>
        </p:txBody>
      </p:sp>
      <p:pic>
        <p:nvPicPr>
          <p:cNvPr id="26627" name="Picture 18" descr="IMG00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11554" r="3313" b="11554"/>
          <a:stretch>
            <a:fillRect/>
          </a:stretch>
        </p:blipFill>
        <p:spPr bwMode="auto">
          <a:xfrm>
            <a:off x="3736975" y="458788"/>
            <a:ext cx="1612900" cy="1901825"/>
          </a:xfrm>
          <a:prstGeom prst="rect">
            <a:avLst/>
          </a:prstGeom>
          <a:noFill/>
          <a:ln w="8890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6628" name="AutoShape 22"/>
          <p:cNvCxnSpPr>
            <a:cxnSpLocks noChangeShapeType="1"/>
          </p:cNvCxnSpPr>
          <p:nvPr/>
        </p:nvCxnSpPr>
        <p:spPr bwMode="auto">
          <a:xfrm>
            <a:off x="3543300" y="4467225"/>
            <a:ext cx="0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29" name="Text Box 23"/>
          <p:cNvSpPr txBox="1">
            <a:spLocks noChangeArrowheads="1"/>
          </p:cNvSpPr>
          <p:nvPr/>
        </p:nvSpPr>
        <p:spPr bwMode="auto">
          <a:xfrm>
            <a:off x="990600" y="914400"/>
            <a:ext cx="2362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Fire, EMS &amp; Dispatch</a:t>
            </a:r>
          </a:p>
          <a:p>
            <a:pPr algn="l"/>
            <a:r>
              <a:rPr lang="en-US">
                <a:latin typeface="Times New Roman" charset="0"/>
              </a:rPr>
              <a:t>Management</a:t>
            </a:r>
          </a:p>
          <a:p>
            <a:pPr algn="l"/>
            <a:r>
              <a:rPr lang="en-US">
                <a:latin typeface="Times New Roman" charset="0"/>
              </a:rPr>
              <a:t>Consultants</a:t>
            </a:r>
          </a:p>
        </p:txBody>
      </p:sp>
      <p:cxnSp>
        <p:nvCxnSpPr>
          <p:cNvPr id="26630" name="AutoShape 28"/>
          <p:cNvCxnSpPr>
            <a:cxnSpLocks noChangeShapeType="1"/>
          </p:cNvCxnSpPr>
          <p:nvPr/>
        </p:nvCxnSpPr>
        <p:spPr bwMode="auto">
          <a:xfrm>
            <a:off x="1524000" y="4343400"/>
            <a:ext cx="0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36" name="Line 34"/>
          <p:cNvSpPr>
            <a:spLocks noChangeShapeType="1"/>
          </p:cNvSpPr>
          <p:nvPr/>
        </p:nvSpPr>
        <p:spPr bwMode="auto">
          <a:xfrm>
            <a:off x="5715000" y="19050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8" name="Picture 39" descr="pssi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49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 Box 41"/>
          <p:cNvSpPr txBox="1">
            <a:spLocks noChangeArrowheads="1"/>
          </p:cNvSpPr>
          <p:nvPr/>
        </p:nvSpPr>
        <p:spPr bwMode="auto">
          <a:xfrm>
            <a:off x="5638800" y="152400"/>
            <a:ext cx="31091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rgbClr val="FFCC00"/>
                </a:solidFill>
              </a:rPr>
              <a:t>Town of </a:t>
            </a:r>
          </a:p>
          <a:p>
            <a:r>
              <a:rPr lang="en-US" sz="2400" dirty="0" smtClean="0">
                <a:solidFill>
                  <a:srgbClr val="FFCC00"/>
                </a:solidFill>
              </a:rPr>
              <a:t>Southwest Ranches</a:t>
            </a:r>
            <a:endParaRPr lang="en-US" sz="2400" dirty="0">
              <a:solidFill>
                <a:srgbClr val="FFCC00"/>
              </a:solidFill>
            </a:endParaRPr>
          </a:p>
        </p:txBody>
      </p:sp>
      <p:sp>
        <p:nvSpPr>
          <p:cNvPr id="26641" name="Text Box 9"/>
          <p:cNvSpPr txBox="1">
            <a:spLocks noChangeArrowheads="1"/>
          </p:cNvSpPr>
          <p:nvPr/>
        </p:nvSpPr>
        <p:spPr bwMode="auto">
          <a:xfrm>
            <a:off x="1752600" y="4572000"/>
            <a:ext cx="183038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200" dirty="0">
                <a:latin typeface="Times New Roman" charset="0"/>
              </a:rPr>
              <a:t>John </a:t>
            </a:r>
            <a:r>
              <a:rPr lang="en-US" sz="1200" dirty="0" smtClean="0">
                <a:latin typeface="Times New Roman" charset="0"/>
              </a:rPr>
              <a:t>Best</a:t>
            </a:r>
            <a:endParaRPr lang="en-US" sz="2000" b="0" dirty="0">
              <a:latin typeface="Times New Roman" charset="0"/>
            </a:endParaRPr>
          </a:p>
          <a:p>
            <a:pPr algn="l"/>
            <a:r>
              <a:rPr lang="en-US" sz="1000" b="0" dirty="0">
                <a:latin typeface="Times New Roman" charset="0"/>
              </a:rPr>
              <a:t>Fire Chief – Disney World FD</a:t>
            </a:r>
          </a:p>
          <a:p>
            <a:pPr algn="l"/>
            <a:r>
              <a:rPr lang="en-US" sz="1000" b="0" dirty="0">
                <a:latin typeface="Times New Roman" charset="0"/>
              </a:rPr>
              <a:t>Fire/EMS Consultant – 22 Yrs.  </a:t>
            </a:r>
          </a:p>
          <a:p>
            <a:pPr algn="l"/>
            <a:r>
              <a:rPr lang="en-US" sz="1000" b="0" dirty="0">
                <a:latin typeface="Times New Roman" charset="0"/>
              </a:rPr>
              <a:t>Strategic Planning</a:t>
            </a:r>
          </a:p>
          <a:p>
            <a:pPr algn="l"/>
            <a:r>
              <a:rPr lang="en-US" sz="1000" b="0" dirty="0">
                <a:latin typeface="Times New Roman" charset="0"/>
              </a:rPr>
              <a:t>County Fire Marshal</a:t>
            </a:r>
          </a:p>
          <a:p>
            <a:pPr algn="l"/>
            <a:r>
              <a:rPr lang="en-US" sz="1000" b="0" dirty="0">
                <a:latin typeface="Times New Roman" charset="0"/>
              </a:rPr>
              <a:t>      &amp; Arson Chief</a:t>
            </a:r>
            <a:endParaRPr lang="en-US" sz="2000" b="0" dirty="0">
              <a:latin typeface="Times New Roman" charset="0"/>
            </a:endParaRPr>
          </a:p>
        </p:txBody>
      </p:sp>
      <p:pic>
        <p:nvPicPr>
          <p:cNvPr id="26646" name="Picture 38" descr="Bes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81312"/>
            <a:ext cx="1295400" cy="162877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49" name="Text Box 37"/>
          <p:cNvSpPr txBox="1">
            <a:spLocks noChangeArrowheads="1"/>
          </p:cNvSpPr>
          <p:nvPr/>
        </p:nvSpPr>
        <p:spPr bwMode="auto">
          <a:xfrm>
            <a:off x="5867400" y="4648200"/>
            <a:ext cx="20193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200" dirty="0">
                <a:latin typeface="Times New Roman" charset="0"/>
              </a:rPr>
              <a:t>Bob McNally</a:t>
            </a:r>
          </a:p>
          <a:p>
            <a:pPr algn="l">
              <a:lnSpc>
                <a:spcPct val="90000"/>
              </a:lnSpc>
            </a:pPr>
            <a:r>
              <a:rPr lang="en-US" sz="1000" b="0" dirty="0">
                <a:latin typeface="Times New Roman" charset="0"/>
              </a:rPr>
              <a:t>Geo Info Systems </a:t>
            </a:r>
          </a:p>
          <a:p>
            <a:pPr algn="l">
              <a:lnSpc>
                <a:spcPct val="90000"/>
              </a:lnSpc>
            </a:pPr>
            <a:r>
              <a:rPr lang="en-US" sz="1000" b="0" dirty="0">
                <a:latin typeface="Times New Roman" charset="0"/>
              </a:rPr>
              <a:t>20 yrs</a:t>
            </a:r>
            <a:r>
              <a:rPr lang="en-US" sz="1000" b="0" dirty="0" smtClean="0">
                <a:latin typeface="Times New Roman" charset="0"/>
              </a:rPr>
              <a:t>. </a:t>
            </a:r>
            <a:r>
              <a:rPr lang="en-US" sz="1000" b="0" dirty="0">
                <a:latin typeface="Times New Roman" charset="0"/>
              </a:rPr>
              <a:t>EMS </a:t>
            </a:r>
            <a:r>
              <a:rPr lang="en-US" sz="1000" b="0" dirty="0" smtClean="0">
                <a:latin typeface="Times New Roman" charset="0"/>
              </a:rPr>
              <a:t>provider </a:t>
            </a:r>
            <a:endParaRPr lang="en-US" sz="1000" b="0" dirty="0">
              <a:latin typeface="Times New Roman" charset="0"/>
            </a:endParaRPr>
          </a:p>
          <a:p>
            <a:pPr algn="l">
              <a:lnSpc>
                <a:spcPct val="90000"/>
              </a:lnSpc>
            </a:pPr>
            <a:r>
              <a:rPr lang="en-US" sz="1000" b="0" dirty="0">
                <a:latin typeface="Times New Roman" charset="0"/>
              </a:rPr>
              <a:t>Consultant 110 counties &amp; cities</a:t>
            </a:r>
          </a:p>
          <a:p>
            <a:pPr algn="l">
              <a:lnSpc>
                <a:spcPct val="90000"/>
              </a:lnSpc>
            </a:pPr>
            <a:r>
              <a:rPr lang="en-US" sz="1000" b="0" dirty="0">
                <a:latin typeface="Times New Roman" charset="0"/>
              </a:rPr>
              <a:t>Masters in GIS U of NC - Charlotte</a:t>
            </a:r>
            <a:endParaRPr lang="en-US" sz="2000" b="0" dirty="0">
              <a:latin typeface="Times New Roman" charset="0"/>
            </a:endParaRPr>
          </a:p>
        </p:txBody>
      </p:sp>
      <p:pic>
        <p:nvPicPr>
          <p:cNvPr id="23" name="Picture 22" descr="McNally 008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1295400" cy="17272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52400"/>
            <a:ext cx="888772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746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WordArt 2"/>
          <p:cNvSpPr>
            <a:spLocks noChangeArrowheads="1" noChangeShapeType="1" noTextEdit="1"/>
          </p:cNvSpPr>
          <p:nvPr/>
        </p:nvSpPr>
        <p:spPr bwMode="auto">
          <a:xfrm>
            <a:off x="1752600" y="533400"/>
            <a:ext cx="55530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RETURNS ON INVESTMENT</a:t>
            </a:r>
          </a:p>
        </p:txBody>
      </p:sp>
      <p:grpSp>
        <p:nvGrpSpPr>
          <p:cNvPr id="157698" name="Group 3"/>
          <p:cNvGrpSpPr>
            <a:grpSpLocks/>
          </p:cNvGrpSpPr>
          <p:nvPr/>
        </p:nvGrpSpPr>
        <p:grpSpPr bwMode="auto">
          <a:xfrm>
            <a:off x="1041400" y="3454400"/>
            <a:ext cx="6654800" cy="2336800"/>
            <a:chOff x="656" y="1944"/>
            <a:chExt cx="4192" cy="1472"/>
          </a:xfrm>
        </p:grpSpPr>
        <p:sp>
          <p:nvSpPr>
            <p:cNvPr id="157740" name="Freeform 4"/>
            <p:cNvSpPr>
              <a:spLocks/>
            </p:cNvSpPr>
            <p:nvPr/>
          </p:nvSpPr>
          <p:spPr bwMode="auto">
            <a:xfrm>
              <a:off x="664" y="1944"/>
              <a:ext cx="4184" cy="1440"/>
            </a:xfrm>
            <a:custGeom>
              <a:avLst/>
              <a:gdLst>
                <a:gd name="T0" fmla="*/ 2832 w 4184"/>
                <a:gd name="T1" fmla="*/ 1440 h 1440"/>
                <a:gd name="T2" fmla="*/ 4184 w 4184"/>
                <a:gd name="T3" fmla="*/ 0 h 1440"/>
                <a:gd name="T4" fmla="*/ 0 w 4184"/>
                <a:gd name="T5" fmla="*/ 1024 h 1440"/>
                <a:gd name="T6" fmla="*/ 2832 w 4184"/>
                <a:gd name="T7" fmla="*/ 1440 h 14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84"/>
                <a:gd name="T13" fmla="*/ 0 h 1440"/>
                <a:gd name="T14" fmla="*/ 4184 w 4184"/>
                <a:gd name="T15" fmla="*/ 1440 h 14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84" h="1440">
                  <a:moveTo>
                    <a:pt x="2832" y="1440"/>
                  </a:moveTo>
                  <a:lnTo>
                    <a:pt x="4184" y="0"/>
                  </a:lnTo>
                  <a:lnTo>
                    <a:pt x="0" y="1024"/>
                  </a:lnTo>
                  <a:lnTo>
                    <a:pt x="2832" y="1440"/>
                  </a:lnTo>
                  <a:close/>
                </a:path>
              </a:pathLst>
            </a:custGeom>
            <a:gradFill rotWithShape="0">
              <a:gsLst>
                <a:gs pos="0">
                  <a:srgbClr val="3366CC"/>
                </a:gs>
                <a:gs pos="100000">
                  <a:srgbClr val="003399"/>
                </a:gs>
              </a:gsLst>
              <a:lin ang="5400000" scaled="1"/>
            </a:gradFill>
            <a:ln w="31750" cap="flat" cmpd="sng">
              <a:solidFill>
                <a:srgbClr val="0066CC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845" name="AutoShape 5"/>
            <p:cNvSpPr>
              <a:spLocks noChangeArrowheads="1"/>
            </p:cNvSpPr>
            <p:nvPr/>
          </p:nvSpPr>
          <p:spPr bwMode="auto">
            <a:xfrm>
              <a:off x="656" y="2936"/>
              <a:ext cx="2880" cy="480"/>
            </a:xfrm>
            <a:prstGeom prst="wedgeRectCallout">
              <a:avLst>
                <a:gd name="adj1" fmla="val 93750"/>
                <a:gd name="adj2" fmla="val -255000"/>
              </a:avLst>
            </a:prstGeom>
            <a:gradFill rotWithShape="0">
              <a:gsLst>
                <a:gs pos="0">
                  <a:srgbClr val="003399"/>
                </a:gs>
                <a:gs pos="50000">
                  <a:srgbClr val="3366CC"/>
                </a:gs>
                <a:gs pos="100000">
                  <a:srgbClr val="003399"/>
                </a:gs>
              </a:gsLst>
              <a:lin ang="5400000" scaled="1"/>
            </a:gradFill>
            <a:ln w="3175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lnSpc>
                  <a:spcPct val="85000"/>
                </a:lnSpc>
                <a:defRPr/>
              </a:pPr>
              <a:endPara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7699" name="Group 6"/>
          <p:cNvGrpSpPr>
            <a:grpSpLocks/>
          </p:cNvGrpSpPr>
          <p:nvPr/>
        </p:nvGrpSpPr>
        <p:grpSpPr bwMode="auto">
          <a:xfrm>
            <a:off x="1028700" y="3441700"/>
            <a:ext cx="6515100" cy="1498600"/>
            <a:chOff x="648" y="1936"/>
            <a:chExt cx="4104" cy="944"/>
          </a:xfrm>
        </p:grpSpPr>
        <p:sp>
          <p:nvSpPr>
            <p:cNvPr id="157738" name="Freeform 7"/>
            <p:cNvSpPr>
              <a:spLocks/>
            </p:cNvSpPr>
            <p:nvPr/>
          </p:nvSpPr>
          <p:spPr bwMode="auto">
            <a:xfrm>
              <a:off x="656" y="1936"/>
              <a:ext cx="4096" cy="912"/>
            </a:xfrm>
            <a:custGeom>
              <a:avLst/>
              <a:gdLst>
                <a:gd name="T0" fmla="*/ 2832 w 4096"/>
                <a:gd name="T1" fmla="*/ 912 h 912"/>
                <a:gd name="T2" fmla="*/ 4096 w 4096"/>
                <a:gd name="T3" fmla="*/ 0 h 912"/>
                <a:gd name="T4" fmla="*/ 0 w 4096"/>
                <a:gd name="T5" fmla="*/ 496 h 912"/>
                <a:gd name="T6" fmla="*/ 2832 w 4096"/>
                <a:gd name="T7" fmla="*/ 912 h 9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96"/>
                <a:gd name="T13" fmla="*/ 0 h 912"/>
                <a:gd name="T14" fmla="*/ 4096 w 4096"/>
                <a:gd name="T15" fmla="*/ 912 h 9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96" h="912">
                  <a:moveTo>
                    <a:pt x="2832" y="912"/>
                  </a:moveTo>
                  <a:lnTo>
                    <a:pt x="4096" y="0"/>
                  </a:lnTo>
                  <a:lnTo>
                    <a:pt x="0" y="496"/>
                  </a:lnTo>
                  <a:lnTo>
                    <a:pt x="2832" y="912"/>
                  </a:lnTo>
                  <a:close/>
                </a:path>
              </a:pathLst>
            </a:custGeom>
            <a:gradFill rotWithShape="0">
              <a:gsLst>
                <a:gs pos="0">
                  <a:srgbClr val="3366CC"/>
                </a:gs>
                <a:gs pos="100000">
                  <a:srgbClr val="003399"/>
                </a:gs>
              </a:gsLst>
              <a:lin ang="5400000" scaled="1"/>
            </a:gradFill>
            <a:ln w="31750" cap="flat" cmpd="sng">
              <a:solidFill>
                <a:srgbClr val="0066CC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848" name="AutoShape 8"/>
            <p:cNvSpPr>
              <a:spLocks noChangeArrowheads="1"/>
            </p:cNvSpPr>
            <p:nvPr/>
          </p:nvSpPr>
          <p:spPr bwMode="auto">
            <a:xfrm>
              <a:off x="648" y="2400"/>
              <a:ext cx="2880" cy="480"/>
            </a:xfrm>
            <a:prstGeom prst="wedgeRectCallout">
              <a:avLst>
                <a:gd name="adj1" fmla="val 93194"/>
                <a:gd name="adj2" fmla="val -150000"/>
              </a:avLst>
            </a:prstGeom>
            <a:gradFill rotWithShape="0">
              <a:gsLst>
                <a:gs pos="0">
                  <a:srgbClr val="003399"/>
                </a:gs>
                <a:gs pos="50000">
                  <a:srgbClr val="3366CC"/>
                </a:gs>
                <a:gs pos="100000">
                  <a:srgbClr val="003399"/>
                </a:gs>
              </a:gsLst>
              <a:lin ang="5400000" scaled="1"/>
            </a:gradFill>
            <a:ln w="3175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lnSpc>
                  <a:spcPct val="85000"/>
                </a:lnSpc>
                <a:defRPr/>
              </a:pPr>
              <a:endPara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7700" name="Group 9"/>
          <p:cNvGrpSpPr>
            <a:grpSpLocks/>
          </p:cNvGrpSpPr>
          <p:nvPr/>
        </p:nvGrpSpPr>
        <p:grpSpPr bwMode="auto">
          <a:xfrm>
            <a:off x="990600" y="1663700"/>
            <a:ext cx="6858000" cy="1625600"/>
            <a:chOff x="624" y="816"/>
            <a:chExt cx="4320" cy="1024"/>
          </a:xfrm>
        </p:grpSpPr>
        <p:sp>
          <p:nvSpPr>
            <p:cNvPr id="157736" name="Freeform 10"/>
            <p:cNvSpPr>
              <a:spLocks/>
            </p:cNvSpPr>
            <p:nvPr/>
          </p:nvSpPr>
          <p:spPr bwMode="auto">
            <a:xfrm>
              <a:off x="636" y="816"/>
              <a:ext cx="4308" cy="1024"/>
            </a:xfrm>
            <a:custGeom>
              <a:avLst/>
              <a:gdLst>
                <a:gd name="T0" fmla="*/ 2844 w 4308"/>
                <a:gd name="T1" fmla="*/ 0 h 1024"/>
                <a:gd name="T2" fmla="*/ 4308 w 4308"/>
                <a:gd name="T3" fmla="*/ 1024 h 1024"/>
                <a:gd name="T4" fmla="*/ 0 w 4308"/>
                <a:gd name="T5" fmla="*/ 471 h 1024"/>
                <a:gd name="T6" fmla="*/ 2844 w 4308"/>
                <a:gd name="T7" fmla="*/ 0 h 10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8"/>
                <a:gd name="T13" fmla="*/ 0 h 1024"/>
                <a:gd name="T14" fmla="*/ 4308 w 4308"/>
                <a:gd name="T15" fmla="*/ 1024 h 10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8" h="1024">
                  <a:moveTo>
                    <a:pt x="2844" y="0"/>
                  </a:moveTo>
                  <a:lnTo>
                    <a:pt x="4308" y="1024"/>
                  </a:lnTo>
                  <a:lnTo>
                    <a:pt x="0" y="471"/>
                  </a:lnTo>
                  <a:lnTo>
                    <a:pt x="28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66CC"/>
                </a:gs>
              </a:gsLst>
              <a:lin ang="5400000" scaled="1"/>
            </a:gradFill>
            <a:ln w="31750" cap="flat" cmpd="sng">
              <a:solidFill>
                <a:srgbClr val="0066CC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851" name="AutoShape 11"/>
            <p:cNvSpPr>
              <a:spLocks noChangeArrowheads="1"/>
            </p:cNvSpPr>
            <p:nvPr/>
          </p:nvSpPr>
          <p:spPr bwMode="auto">
            <a:xfrm>
              <a:off x="624" y="816"/>
              <a:ext cx="2880" cy="480"/>
            </a:xfrm>
            <a:prstGeom prst="wedgeRectCallout">
              <a:avLst>
                <a:gd name="adj1" fmla="val 100139"/>
                <a:gd name="adj2" fmla="val 165000"/>
              </a:avLst>
            </a:prstGeom>
            <a:gradFill rotWithShape="0">
              <a:gsLst>
                <a:gs pos="0">
                  <a:srgbClr val="003399"/>
                </a:gs>
                <a:gs pos="50000">
                  <a:srgbClr val="3366CC"/>
                </a:gs>
                <a:gs pos="100000">
                  <a:srgbClr val="003399"/>
                </a:gs>
              </a:gsLst>
              <a:lin ang="5400000" scaled="1"/>
            </a:gradFill>
            <a:ln w="3175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lnSpc>
                  <a:spcPct val="85000"/>
                </a:lnSpc>
                <a:defRPr/>
              </a:pPr>
              <a:endPara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7701" name="Group 12"/>
          <p:cNvGrpSpPr>
            <a:grpSpLocks/>
          </p:cNvGrpSpPr>
          <p:nvPr/>
        </p:nvGrpSpPr>
        <p:grpSpPr bwMode="auto">
          <a:xfrm>
            <a:off x="990600" y="2540000"/>
            <a:ext cx="6769100" cy="762000"/>
            <a:chOff x="624" y="1368"/>
            <a:chExt cx="4264" cy="480"/>
          </a:xfrm>
        </p:grpSpPr>
        <p:sp>
          <p:nvSpPr>
            <p:cNvPr id="157734" name="Freeform 13"/>
            <p:cNvSpPr>
              <a:spLocks/>
            </p:cNvSpPr>
            <p:nvPr/>
          </p:nvSpPr>
          <p:spPr bwMode="auto">
            <a:xfrm>
              <a:off x="1848" y="1600"/>
              <a:ext cx="3040" cy="240"/>
            </a:xfrm>
            <a:custGeom>
              <a:avLst/>
              <a:gdLst>
                <a:gd name="T0" fmla="*/ 1584 w 3040"/>
                <a:gd name="T1" fmla="*/ 0 h 240"/>
                <a:gd name="T2" fmla="*/ 3040 w 3040"/>
                <a:gd name="T3" fmla="*/ 232 h 240"/>
                <a:gd name="T4" fmla="*/ 0 w 3040"/>
                <a:gd name="T5" fmla="*/ 240 h 240"/>
                <a:gd name="T6" fmla="*/ 1584 w 3040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0"/>
                <a:gd name="T13" fmla="*/ 0 h 240"/>
                <a:gd name="T14" fmla="*/ 3040 w 3040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0" h="240">
                  <a:moveTo>
                    <a:pt x="1584" y="0"/>
                  </a:moveTo>
                  <a:lnTo>
                    <a:pt x="3040" y="232"/>
                  </a:lnTo>
                  <a:lnTo>
                    <a:pt x="0" y="240"/>
                  </a:lnTo>
                  <a:lnTo>
                    <a:pt x="158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50000">
                  <a:srgbClr val="3366CC"/>
                </a:gs>
                <a:gs pos="100000">
                  <a:srgbClr val="003399"/>
                </a:gs>
              </a:gsLst>
              <a:lin ang="5400000" scaled="1"/>
            </a:gradFill>
            <a:ln w="31750" cap="flat" cmpd="sng">
              <a:solidFill>
                <a:srgbClr val="0066CC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854" name="AutoShape 14"/>
            <p:cNvSpPr>
              <a:spLocks noChangeArrowheads="1"/>
            </p:cNvSpPr>
            <p:nvPr/>
          </p:nvSpPr>
          <p:spPr bwMode="auto">
            <a:xfrm>
              <a:off x="624" y="1368"/>
              <a:ext cx="2880" cy="480"/>
            </a:xfrm>
            <a:prstGeom prst="wedgeRectCallout">
              <a:avLst>
                <a:gd name="adj1" fmla="val 97083"/>
                <a:gd name="adj2" fmla="val 40000"/>
              </a:avLst>
            </a:prstGeom>
            <a:gradFill rotWithShape="0">
              <a:gsLst>
                <a:gs pos="0">
                  <a:srgbClr val="003399"/>
                </a:gs>
                <a:gs pos="50000">
                  <a:srgbClr val="3366CC"/>
                </a:gs>
                <a:gs pos="100000">
                  <a:srgbClr val="003399"/>
                </a:gs>
              </a:gsLst>
              <a:lin ang="5400000" scaled="1"/>
            </a:gradFill>
            <a:ln w="3175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lnSpc>
                  <a:spcPct val="85000"/>
                </a:lnSpc>
                <a:defRPr/>
              </a:pPr>
              <a:endPara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7702" name="Group 15"/>
          <p:cNvGrpSpPr>
            <a:grpSpLocks/>
          </p:cNvGrpSpPr>
          <p:nvPr/>
        </p:nvGrpSpPr>
        <p:grpSpPr bwMode="auto">
          <a:xfrm>
            <a:off x="1003300" y="3289300"/>
            <a:ext cx="6667500" cy="838200"/>
            <a:chOff x="632" y="1840"/>
            <a:chExt cx="4200" cy="528"/>
          </a:xfrm>
        </p:grpSpPr>
        <p:sp>
          <p:nvSpPr>
            <p:cNvPr id="157732" name="Freeform 16"/>
            <p:cNvSpPr>
              <a:spLocks/>
            </p:cNvSpPr>
            <p:nvPr/>
          </p:nvSpPr>
          <p:spPr bwMode="auto">
            <a:xfrm>
              <a:off x="3501" y="1840"/>
              <a:ext cx="1331" cy="521"/>
            </a:xfrm>
            <a:custGeom>
              <a:avLst/>
              <a:gdLst>
                <a:gd name="T0" fmla="*/ 3 w 1331"/>
                <a:gd name="T1" fmla="*/ 50 h 521"/>
                <a:gd name="T2" fmla="*/ 1331 w 1331"/>
                <a:gd name="T3" fmla="*/ 0 h 521"/>
                <a:gd name="T4" fmla="*/ 0 w 1331"/>
                <a:gd name="T5" fmla="*/ 521 h 521"/>
                <a:gd name="T6" fmla="*/ 3 w 1331"/>
                <a:gd name="T7" fmla="*/ 50 h 5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1"/>
                <a:gd name="T13" fmla="*/ 0 h 521"/>
                <a:gd name="T14" fmla="*/ 1331 w 1331"/>
                <a:gd name="T15" fmla="*/ 521 h 5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1" h="521">
                  <a:moveTo>
                    <a:pt x="3" y="50"/>
                  </a:moveTo>
                  <a:lnTo>
                    <a:pt x="1331" y="0"/>
                  </a:lnTo>
                  <a:lnTo>
                    <a:pt x="0" y="521"/>
                  </a:lnTo>
                  <a:lnTo>
                    <a:pt x="3" y="50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66CC"/>
                </a:gs>
              </a:gsLst>
              <a:lin ang="5400000" scaled="1"/>
            </a:gradFill>
            <a:ln w="31750" cap="flat" cmpd="sng">
              <a:solidFill>
                <a:srgbClr val="0066CC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857" name="AutoShape 17"/>
            <p:cNvSpPr>
              <a:spLocks noChangeArrowheads="1"/>
            </p:cNvSpPr>
            <p:nvPr/>
          </p:nvSpPr>
          <p:spPr bwMode="auto">
            <a:xfrm>
              <a:off x="632" y="1888"/>
              <a:ext cx="2880" cy="480"/>
            </a:xfrm>
            <a:prstGeom prst="wedgeRectCallout">
              <a:avLst>
                <a:gd name="adj1" fmla="val 96250"/>
                <a:gd name="adj2" fmla="val -60000"/>
              </a:avLst>
            </a:prstGeom>
            <a:gradFill rotWithShape="0">
              <a:gsLst>
                <a:gs pos="0">
                  <a:srgbClr val="003399"/>
                </a:gs>
                <a:gs pos="50000">
                  <a:srgbClr val="3366CC"/>
                </a:gs>
                <a:gs pos="100000">
                  <a:srgbClr val="003399"/>
                </a:gs>
              </a:gsLst>
              <a:lin ang="5400000" scaled="1"/>
            </a:gradFill>
            <a:ln w="3175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lnSpc>
                  <a:spcPct val="85000"/>
                </a:lnSpc>
                <a:defRPr/>
              </a:pPr>
              <a:endPara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7703" name="Group 18"/>
          <p:cNvGrpSpPr>
            <a:grpSpLocks/>
          </p:cNvGrpSpPr>
          <p:nvPr/>
        </p:nvGrpSpPr>
        <p:grpSpPr bwMode="auto">
          <a:xfrm>
            <a:off x="6934200" y="1739900"/>
            <a:ext cx="1323975" cy="3198813"/>
            <a:chOff x="4464" y="1008"/>
            <a:chExt cx="834" cy="2015"/>
          </a:xfrm>
        </p:grpSpPr>
        <p:grpSp>
          <p:nvGrpSpPr>
            <p:cNvPr id="157711" name="Group 19"/>
            <p:cNvGrpSpPr>
              <a:grpSpLocks/>
            </p:cNvGrpSpPr>
            <p:nvPr/>
          </p:nvGrpSpPr>
          <p:grpSpPr bwMode="auto">
            <a:xfrm>
              <a:off x="5032" y="1440"/>
              <a:ext cx="266" cy="1210"/>
              <a:chOff x="5032" y="1440"/>
              <a:chExt cx="266" cy="1210"/>
            </a:xfrm>
          </p:grpSpPr>
          <p:sp>
            <p:nvSpPr>
              <p:cNvPr id="419860" name="Freeform 20"/>
              <p:cNvSpPr>
                <a:spLocks/>
              </p:cNvSpPr>
              <p:nvPr/>
            </p:nvSpPr>
            <p:spPr bwMode="auto">
              <a:xfrm>
                <a:off x="5032" y="1440"/>
                <a:ext cx="266" cy="1210"/>
              </a:xfrm>
              <a:custGeom>
                <a:avLst/>
                <a:gdLst/>
                <a:ahLst/>
                <a:cxnLst>
                  <a:cxn ang="0">
                    <a:pos x="0" y="795"/>
                  </a:cxn>
                  <a:cxn ang="0">
                    <a:pos x="131" y="820"/>
                  </a:cxn>
                  <a:cxn ang="0">
                    <a:pos x="256" y="776"/>
                  </a:cxn>
                  <a:cxn ang="0">
                    <a:pos x="382" y="682"/>
                  </a:cxn>
                  <a:cxn ang="0">
                    <a:pos x="500" y="561"/>
                  </a:cxn>
                  <a:cxn ang="0">
                    <a:pos x="623" y="387"/>
                  </a:cxn>
                  <a:cxn ang="0">
                    <a:pos x="723" y="199"/>
                  </a:cxn>
                  <a:cxn ang="0">
                    <a:pos x="798" y="0"/>
                  </a:cxn>
                  <a:cxn ang="0">
                    <a:pos x="798" y="3630"/>
                  </a:cxn>
                  <a:cxn ang="0">
                    <a:pos x="723" y="3430"/>
                  </a:cxn>
                  <a:cxn ang="0">
                    <a:pos x="623" y="3243"/>
                  </a:cxn>
                  <a:cxn ang="0">
                    <a:pos x="500" y="3071"/>
                  </a:cxn>
                  <a:cxn ang="0">
                    <a:pos x="382" y="2949"/>
                  </a:cxn>
                  <a:cxn ang="0">
                    <a:pos x="256" y="2853"/>
                  </a:cxn>
                  <a:cxn ang="0">
                    <a:pos x="131" y="2812"/>
                  </a:cxn>
                  <a:cxn ang="0">
                    <a:pos x="0" y="2836"/>
                  </a:cxn>
                  <a:cxn ang="0">
                    <a:pos x="0" y="795"/>
                  </a:cxn>
                </a:cxnLst>
                <a:rect l="0" t="0" r="r" b="b"/>
                <a:pathLst>
                  <a:path w="798" h="3630">
                    <a:moveTo>
                      <a:pt x="0" y="795"/>
                    </a:moveTo>
                    <a:lnTo>
                      <a:pt x="131" y="820"/>
                    </a:lnTo>
                    <a:lnTo>
                      <a:pt x="256" y="776"/>
                    </a:lnTo>
                    <a:lnTo>
                      <a:pt x="382" y="682"/>
                    </a:lnTo>
                    <a:lnTo>
                      <a:pt x="500" y="561"/>
                    </a:lnTo>
                    <a:lnTo>
                      <a:pt x="623" y="387"/>
                    </a:lnTo>
                    <a:lnTo>
                      <a:pt x="723" y="199"/>
                    </a:lnTo>
                    <a:lnTo>
                      <a:pt x="798" y="0"/>
                    </a:lnTo>
                    <a:lnTo>
                      <a:pt x="798" y="3630"/>
                    </a:lnTo>
                    <a:lnTo>
                      <a:pt x="723" y="3430"/>
                    </a:lnTo>
                    <a:lnTo>
                      <a:pt x="623" y="3243"/>
                    </a:lnTo>
                    <a:lnTo>
                      <a:pt x="500" y="3071"/>
                    </a:lnTo>
                    <a:lnTo>
                      <a:pt x="382" y="2949"/>
                    </a:lnTo>
                    <a:lnTo>
                      <a:pt x="256" y="2853"/>
                    </a:lnTo>
                    <a:lnTo>
                      <a:pt x="131" y="2812"/>
                    </a:lnTo>
                    <a:lnTo>
                      <a:pt x="0" y="2836"/>
                    </a:lnTo>
                    <a:lnTo>
                      <a:pt x="0" y="79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9861" name="Freeform 21"/>
              <p:cNvSpPr>
                <a:spLocks/>
              </p:cNvSpPr>
              <p:nvPr/>
            </p:nvSpPr>
            <p:spPr bwMode="auto">
              <a:xfrm>
                <a:off x="5056" y="1440"/>
                <a:ext cx="242" cy="1210"/>
              </a:xfrm>
              <a:custGeom>
                <a:avLst/>
                <a:gdLst/>
                <a:ahLst/>
                <a:cxnLst>
                  <a:cxn ang="0">
                    <a:pos x="0" y="795"/>
                  </a:cxn>
                  <a:cxn ang="0">
                    <a:pos x="120" y="820"/>
                  </a:cxn>
                  <a:cxn ang="0">
                    <a:pos x="235" y="776"/>
                  </a:cxn>
                  <a:cxn ang="0">
                    <a:pos x="348" y="682"/>
                  </a:cxn>
                  <a:cxn ang="0">
                    <a:pos x="457" y="561"/>
                  </a:cxn>
                  <a:cxn ang="0">
                    <a:pos x="568" y="387"/>
                  </a:cxn>
                  <a:cxn ang="0">
                    <a:pos x="659" y="199"/>
                  </a:cxn>
                  <a:cxn ang="0">
                    <a:pos x="726" y="0"/>
                  </a:cxn>
                  <a:cxn ang="0">
                    <a:pos x="726" y="3630"/>
                  </a:cxn>
                  <a:cxn ang="0">
                    <a:pos x="659" y="3430"/>
                  </a:cxn>
                  <a:cxn ang="0">
                    <a:pos x="568" y="3243"/>
                  </a:cxn>
                  <a:cxn ang="0">
                    <a:pos x="457" y="3071"/>
                  </a:cxn>
                  <a:cxn ang="0">
                    <a:pos x="348" y="2949"/>
                  </a:cxn>
                  <a:cxn ang="0">
                    <a:pos x="235" y="2853"/>
                  </a:cxn>
                  <a:cxn ang="0">
                    <a:pos x="120" y="2812"/>
                  </a:cxn>
                  <a:cxn ang="0">
                    <a:pos x="0" y="2836"/>
                  </a:cxn>
                  <a:cxn ang="0">
                    <a:pos x="0" y="795"/>
                  </a:cxn>
                </a:cxnLst>
                <a:rect l="0" t="0" r="r" b="b"/>
                <a:pathLst>
                  <a:path w="726" h="3630">
                    <a:moveTo>
                      <a:pt x="0" y="795"/>
                    </a:moveTo>
                    <a:lnTo>
                      <a:pt x="120" y="820"/>
                    </a:lnTo>
                    <a:lnTo>
                      <a:pt x="235" y="776"/>
                    </a:lnTo>
                    <a:lnTo>
                      <a:pt x="348" y="682"/>
                    </a:lnTo>
                    <a:lnTo>
                      <a:pt x="457" y="561"/>
                    </a:lnTo>
                    <a:lnTo>
                      <a:pt x="568" y="387"/>
                    </a:lnTo>
                    <a:lnTo>
                      <a:pt x="659" y="199"/>
                    </a:lnTo>
                    <a:lnTo>
                      <a:pt x="726" y="0"/>
                    </a:lnTo>
                    <a:lnTo>
                      <a:pt x="726" y="3630"/>
                    </a:lnTo>
                    <a:lnTo>
                      <a:pt x="659" y="3430"/>
                    </a:lnTo>
                    <a:lnTo>
                      <a:pt x="568" y="3243"/>
                    </a:lnTo>
                    <a:lnTo>
                      <a:pt x="457" y="3071"/>
                    </a:lnTo>
                    <a:lnTo>
                      <a:pt x="348" y="2949"/>
                    </a:lnTo>
                    <a:lnTo>
                      <a:pt x="235" y="2853"/>
                    </a:lnTo>
                    <a:lnTo>
                      <a:pt x="120" y="2812"/>
                    </a:lnTo>
                    <a:lnTo>
                      <a:pt x="0" y="2836"/>
                    </a:lnTo>
                    <a:lnTo>
                      <a:pt x="0" y="79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9862" name="Freeform 22"/>
              <p:cNvSpPr>
                <a:spLocks/>
              </p:cNvSpPr>
              <p:nvPr/>
            </p:nvSpPr>
            <p:spPr bwMode="auto">
              <a:xfrm>
                <a:off x="5082" y="1440"/>
                <a:ext cx="216" cy="1210"/>
              </a:xfrm>
              <a:custGeom>
                <a:avLst/>
                <a:gdLst/>
                <a:ahLst/>
                <a:cxnLst>
                  <a:cxn ang="0">
                    <a:pos x="0" y="795"/>
                  </a:cxn>
                  <a:cxn ang="0">
                    <a:pos x="108" y="820"/>
                  </a:cxn>
                  <a:cxn ang="0">
                    <a:pos x="209" y="776"/>
                  </a:cxn>
                  <a:cxn ang="0">
                    <a:pos x="312" y="682"/>
                  </a:cxn>
                  <a:cxn ang="0">
                    <a:pos x="407" y="561"/>
                  </a:cxn>
                  <a:cxn ang="0">
                    <a:pos x="508" y="387"/>
                  </a:cxn>
                  <a:cxn ang="0">
                    <a:pos x="590" y="199"/>
                  </a:cxn>
                  <a:cxn ang="0">
                    <a:pos x="650" y="0"/>
                  </a:cxn>
                  <a:cxn ang="0">
                    <a:pos x="650" y="3630"/>
                  </a:cxn>
                  <a:cxn ang="0">
                    <a:pos x="590" y="3430"/>
                  </a:cxn>
                  <a:cxn ang="0">
                    <a:pos x="508" y="3243"/>
                  </a:cxn>
                  <a:cxn ang="0">
                    <a:pos x="407" y="3071"/>
                  </a:cxn>
                  <a:cxn ang="0">
                    <a:pos x="312" y="2949"/>
                  </a:cxn>
                  <a:cxn ang="0">
                    <a:pos x="209" y="2853"/>
                  </a:cxn>
                  <a:cxn ang="0">
                    <a:pos x="108" y="2812"/>
                  </a:cxn>
                  <a:cxn ang="0">
                    <a:pos x="0" y="2836"/>
                  </a:cxn>
                  <a:cxn ang="0">
                    <a:pos x="0" y="795"/>
                  </a:cxn>
                </a:cxnLst>
                <a:rect l="0" t="0" r="r" b="b"/>
                <a:pathLst>
                  <a:path w="650" h="3630">
                    <a:moveTo>
                      <a:pt x="0" y="795"/>
                    </a:moveTo>
                    <a:lnTo>
                      <a:pt x="108" y="820"/>
                    </a:lnTo>
                    <a:lnTo>
                      <a:pt x="209" y="776"/>
                    </a:lnTo>
                    <a:lnTo>
                      <a:pt x="312" y="682"/>
                    </a:lnTo>
                    <a:lnTo>
                      <a:pt x="407" y="561"/>
                    </a:lnTo>
                    <a:lnTo>
                      <a:pt x="508" y="387"/>
                    </a:lnTo>
                    <a:lnTo>
                      <a:pt x="590" y="199"/>
                    </a:lnTo>
                    <a:lnTo>
                      <a:pt x="650" y="0"/>
                    </a:lnTo>
                    <a:lnTo>
                      <a:pt x="650" y="3630"/>
                    </a:lnTo>
                    <a:lnTo>
                      <a:pt x="590" y="3430"/>
                    </a:lnTo>
                    <a:lnTo>
                      <a:pt x="508" y="3243"/>
                    </a:lnTo>
                    <a:lnTo>
                      <a:pt x="407" y="3071"/>
                    </a:lnTo>
                    <a:lnTo>
                      <a:pt x="312" y="2949"/>
                    </a:lnTo>
                    <a:lnTo>
                      <a:pt x="209" y="2853"/>
                    </a:lnTo>
                    <a:lnTo>
                      <a:pt x="108" y="2812"/>
                    </a:lnTo>
                    <a:lnTo>
                      <a:pt x="0" y="2836"/>
                    </a:lnTo>
                    <a:lnTo>
                      <a:pt x="0" y="79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9863" name="Freeform 23"/>
              <p:cNvSpPr>
                <a:spLocks/>
              </p:cNvSpPr>
              <p:nvPr/>
            </p:nvSpPr>
            <p:spPr bwMode="auto">
              <a:xfrm>
                <a:off x="5107" y="1440"/>
                <a:ext cx="191" cy="1210"/>
              </a:xfrm>
              <a:custGeom>
                <a:avLst/>
                <a:gdLst/>
                <a:ahLst/>
                <a:cxnLst>
                  <a:cxn ang="0">
                    <a:pos x="0" y="795"/>
                  </a:cxn>
                  <a:cxn ang="0">
                    <a:pos x="97" y="820"/>
                  </a:cxn>
                  <a:cxn ang="0">
                    <a:pos x="185" y="776"/>
                  </a:cxn>
                  <a:cxn ang="0">
                    <a:pos x="276" y="682"/>
                  </a:cxn>
                  <a:cxn ang="0">
                    <a:pos x="361" y="561"/>
                  </a:cxn>
                  <a:cxn ang="0">
                    <a:pos x="449" y="387"/>
                  </a:cxn>
                  <a:cxn ang="0">
                    <a:pos x="521" y="199"/>
                  </a:cxn>
                  <a:cxn ang="0">
                    <a:pos x="575" y="0"/>
                  </a:cxn>
                  <a:cxn ang="0">
                    <a:pos x="575" y="3630"/>
                  </a:cxn>
                  <a:cxn ang="0">
                    <a:pos x="521" y="3430"/>
                  </a:cxn>
                  <a:cxn ang="0">
                    <a:pos x="449" y="3243"/>
                  </a:cxn>
                  <a:cxn ang="0">
                    <a:pos x="361" y="3071"/>
                  </a:cxn>
                  <a:cxn ang="0">
                    <a:pos x="276" y="2949"/>
                  </a:cxn>
                  <a:cxn ang="0">
                    <a:pos x="185" y="2853"/>
                  </a:cxn>
                  <a:cxn ang="0">
                    <a:pos x="97" y="2812"/>
                  </a:cxn>
                  <a:cxn ang="0">
                    <a:pos x="0" y="2836"/>
                  </a:cxn>
                  <a:cxn ang="0">
                    <a:pos x="0" y="795"/>
                  </a:cxn>
                </a:cxnLst>
                <a:rect l="0" t="0" r="r" b="b"/>
                <a:pathLst>
                  <a:path w="575" h="3630">
                    <a:moveTo>
                      <a:pt x="0" y="795"/>
                    </a:moveTo>
                    <a:lnTo>
                      <a:pt x="97" y="820"/>
                    </a:lnTo>
                    <a:lnTo>
                      <a:pt x="185" y="776"/>
                    </a:lnTo>
                    <a:lnTo>
                      <a:pt x="276" y="682"/>
                    </a:lnTo>
                    <a:lnTo>
                      <a:pt x="361" y="561"/>
                    </a:lnTo>
                    <a:lnTo>
                      <a:pt x="449" y="387"/>
                    </a:lnTo>
                    <a:lnTo>
                      <a:pt x="521" y="199"/>
                    </a:lnTo>
                    <a:lnTo>
                      <a:pt x="575" y="0"/>
                    </a:lnTo>
                    <a:lnTo>
                      <a:pt x="575" y="3630"/>
                    </a:lnTo>
                    <a:lnTo>
                      <a:pt x="521" y="3430"/>
                    </a:lnTo>
                    <a:lnTo>
                      <a:pt x="449" y="3243"/>
                    </a:lnTo>
                    <a:lnTo>
                      <a:pt x="361" y="3071"/>
                    </a:lnTo>
                    <a:lnTo>
                      <a:pt x="276" y="2949"/>
                    </a:lnTo>
                    <a:lnTo>
                      <a:pt x="185" y="2853"/>
                    </a:lnTo>
                    <a:lnTo>
                      <a:pt x="97" y="2812"/>
                    </a:lnTo>
                    <a:lnTo>
                      <a:pt x="0" y="2836"/>
                    </a:lnTo>
                    <a:lnTo>
                      <a:pt x="0" y="79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9864" name="Freeform 24"/>
              <p:cNvSpPr>
                <a:spLocks/>
              </p:cNvSpPr>
              <p:nvPr/>
            </p:nvSpPr>
            <p:spPr bwMode="auto">
              <a:xfrm>
                <a:off x="5132" y="1440"/>
                <a:ext cx="166" cy="1210"/>
              </a:xfrm>
              <a:custGeom>
                <a:avLst/>
                <a:gdLst/>
                <a:ahLst/>
                <a:cxnLst>
                  <a:cxn ang="0">
                    <a:pos x="0" y="795"/>
                  </a:cxn>
                  <a:cxn ang="0">
                    <a:pos x="83" y="820"/>
                  </a:cxn>
                  <a:cxn ang="0">
                    <a:pos x="160" y="776"/>
                  </a:cxn>
                  <a:cxn ang="0">
                    <a:pos x="239" y="682"/>
                  </a:cxn>
                  <a:cxn ang="0">
                    <a:pos x="314" y="561"/>
                  </a:cxn>
                  <a:cxn ang="0">
                    <a:pos x="390" y="387"/>
                  </a:cxn>
                  <a:cxn ang="0">
                    <a:pos x="453" y="199"/>
                  </a:cxn>
                  <a:cxn ang="0">
                    <a:pos x="499" y="0"/>
                  </a:cxn>
                  <a:cxn ang="0">
                    <a:pos x="499" y="3630"/>
                  </a:cxn>
                  <a:cxn ang="0">
                    <a:pos x="453" y="3430"/>
                  </a:cxn>
                  <a:cxn ang="0">
                    <a:pos x="390" y="3243"/>
                  </a:cxn>
                  <a:cxn ang="0">
                    <a:pos x="314" y="3071"/>
                  </a:cxn>
                  <a:cxn ang="0">
                    <a:pos x="239" y="2949"/>
                  </a:cxn>
                  <a:cxn ang="0">
                    <a:pos x="160" y="2853"/>
                  </a:cxn>
                  <a:cxn ang="0">
                    <a:pos x="83" y="2812"/>
                  </a:cxn>
                  <a:cxn ang="0">
                    <a:pos x="0" y="2836"/>
                  </a:cxn>
                  <a:cxn ang="0">
                    <a:pos x="0" y="795"/>
                  </a:cxn>
                </a:cxnLst>
                <a:rect l="0" t="0" r="r" b="b"/>
                <a:pathLst>
                  <a:path w="499" h="3630">
                    <a:moveTo>
                      <a:pt x="0" y="795"/>
                    </a:moveTo>
                    <a:lnTo>
                      <a:pt x="83" y="820"/>
                    </a:lnTo>
                    <a:lnTo>
                      <a:pt x="160" y="776"/>
                    </a:lnTo>
                    <a:lnTo>
                      <a:pt x="239" y="682"/>
                    </a:lnTo>
                    <a:lnTo>
                      <a:pt x="314" y="561"/>
                    </a:lnTo>
                    <a:lnTo>
                      <a:pt x="390" y="387"/>
                    </a:lnTo>
                    <a:lnTo>
                      <a:pt x="453" y="199"/>
                    </a:lnTo>
                    <a:lnTo>
                      <a:pt x="499" y="0"/>
                    </a:lnTo>
                    <a:lnTo>
                      <a:pt x="499" y="3630"/>
                    </a:lnTo>
                    <a:lnTo>
                      <a:pt x="453" y="3430"/>
                    </a:lnTo>
                    <a:lnTo>
                      <a:pt x="390" y="3243"/>
                    </a:lnTo>
                    <a:lnTo>
                      <a:pt x="314" y="3071"/>
                    </a:lnTo>
                    <a:lnTo>
                      <a:pt x="239" y="2949"/>
                    </a:lnTo>
                    <a:lnTo>
                      <a:pt x="160" y="2853"/>
                    </a:lnTo>
                    <a:lnTo>
                      <a:pt x="83" y="2812"/>
                    </a:lnTo>
                    <a:lnTo>
                      <a:pt x="0" y="2836"/>
                    </a:lnTo>
                    <a:lnTo>
                      <a:pt x="0" y="79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9865" name="Freeform 25"/>
              <p:cNvSpPr>
                <a:spLocks/>
              </p:cNvSpPr>
              <p:nvPr/>
            </p:nvSpPr>
            <p:spPr bwMode="auto">
              <a:xfrm>
                <a:off x="5157" y="1440"/>
                <a:ext cx="141" cy="1210"/>
              </a:xfrm>
              <a:custGeom>
                <a:avLst/>
                <a:gdLst/>
                <a:ahLst/>
                <a:cxnLst>
                  <a:cxn ang="0">
                    <a:pos x="0" y="795"/>
                  </a:cxn>
                  <a:cxn ang="0">
                    <a:pos x="70" y="820"/>
                  </a:cxn>
                  <a:cxn ang="0">
                    <a:pos x="135" y="776"/>
                  </a:cxn>
                  <a:cxn ang="0">
                    <a:pos x="202" y="682"/>
                  </a:cxn>
                  <a:cxn ang="0">
                    <a:pos x="266" y="561"/>
                  </a:cxn>
                  <a:cxn ang="0">
                    <a:pos x="332" y="387"/>
                  </a:cxn>
                  <a:cxn ang="0">
                    <a:pos x="385" y="199"/>
                  </a:cxn>
                  <a:cxn ang="0">
                    <a:pos x="424" y="0"/>
                  </a:cxn>
                  <a:cxn ang="0">
                    <a:pos x="424" y="3630"/>
                  </a:cxn>
                  <a:cxn ang="0">
                    <a:pos x="385" y="3430"/>
                  </a:cxn>
                  <a:cxn ang="0">
                    <a:pos x="332" y="3243"/>
                  </a:cxn>
                  <a:cxn ang="0">
                    <a:pos x="266" y="3071"/>
                  </a:cxn>
                  <a:cxn ang="0">
                    <a:pos x="202" y="2949"/>
                  </a:cxn>
                  <a:cxn ang="0">
                    <a:pos x="135" y="2853"/>
                  </a:cxn>
                  <a:cxn ang="0">
                    <a:pos x="70" y="2812"/>
                  </a:cxn>
                  <a:cxn ang="0">
                    <a:pos x="0" y="2836"/>
                  </a:cxn>
                  <a:cxn ang="0">
                    <a:pos x="0" y="795"/>
                  </a:cxn>
                </a:cxnLst>
                <a:rect l="0" t="0" r="r" b="b"/>
                <a:pathLst>
                  <a:path w="424" h="3630">
                    <a:moveTo>
                      <a:pt x="0" y="795"/>
                    </a:moveTo>
                    <a:lnTo>
                      <a:pt x="70" y="820"/>
                    </a:lnTo>
                    <a:lnTo>
                      <a:pt x="135" y="776"/>
                    </a:lnTo>
                    <a:lnTo>
                      <a:pt x="202" y="682"/>
                    </a:lnTo>
                    <a:lnTo>
                      <a:pt x="266" y="561"/>
                    </a:lnTo>
                    <a:lnTo>
                      <a:pt x="332" y="387"/>
                    </a:lnTo>
                    <a:lnTo>
                      <a:pt x="385" y="199"/>
                    </a:lnTo>
                    <a:lnTo>
                      <a:pt x="424" y="0"/>
                    </a:lnTo>
                    <a:lnTo>
                      <a:pt x="424" y="3630"/>
                    </a:lnTo>
                    <a:lnTo>
                      <a:pt x="385" y="3430"/>
                    </a:lnTo>
                    <a:lnTo>
                      <a:pt x="332" y="3243"/>
                    </a:lnTo>
                    <a:lnTo>
                      <a:pt x="266" y="3071"/>
                    </a:lnTo>
                    <a:lnTo>
                      <a:pt x="202" y="2949"/>
                    </a:lnTo>
                    <a:lnTo>
                      <a:pt x="135" y="2853"/>
                    </a:lnTo>
                    <a:lnTo>
                      <a:pt x="70" y="2812"/>
                    </a:lnTo>
                    <a:lnTo>
                      <a:pt x="0" y="2836"/>
                    </a:lnTo>
                    <a:lnTo>
                      <a:pt x="0" y="79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9866" name="Freeform 26"/>
              <p:cNvSpPr>
                <a:spLocks/>
              </p:cNvSpPr>
              <p:nvPr/>
            </p:nvSpPr>
            <p:spPr bwMode="auto">
              <a:xfrm>
                <a:off x="5182" y="1440"/>
                <a:ext cx="116" cy="1210"/>
              </a:xfrm>
              <a:custGeom>
                <a:avLst/>
                <a:gdLst/>
                <a:ahLst/>
                <a:cxnLst>
                  <a:cxn ang="0">
                    <a:pos x="0" y="795"/>
                  </a:cxn>
                  <a:cxn ang="0">
                    <a:pos x="58" y="820"/>
                  </a:cxn>
                  <a:cxn ang="0">
                    <a:pos x="112" y="776"/>
                  </a:cxn>
                  <a:cxn ang="0">
                    <a:pos x="168" y="682"/>
                  </a:cxn>
                  <a:cxn ang="0">
                    <a:pos x="220" y="561"/>
                  </a:cxn>
                  <a:cxn ang="0">
                    <a:pos x="274" y="387"/>
                  </a:cxn>
                  <a:cxn ang="0">
                    <a:pos x="318" y="199"/>
                  </a:cxn>
                  <a:cxn ang="0">
                    <a:pos x="350" y="0"/>
                  </a:cxn>
                  <a:cxn ang="0">
                    <a:pos x="350" y="3630"/>
                  </a:cxn>
                  <a:cxn ang="0">
                    <a:pos x="318" y="3430"/>
                  </a:cxn>
                  <a:cxn ang="0">
                    <a:pos x="274" y="3243"/>
                  </a:cxn>
                  <a:cxn ang="0">
                    <a:pos x="220" y="3071"/>
                  </a:cxn>
                  <a:cxn ang="0">
                    <a:pos x="168" y="2949"/>
                  </a:cxn>
                  <a:cxn ang="0">
                    <a:pos x="112" y="2853"/>
                  </a:cxn>
                  <a:cxn ang="0">
                    <a:pos x="58" y="2812"/>
                  </a:cxn>
                  <a:cxn ang="0">
                    <a:pos x="0" y="2836"/>
                  </a:cxn>
                  <a:cxn ang="0">
                    <a:pos x="0" y="795"/>
                  </a:cxn>
                </a:cxnLst>
                <a:rect l="0" t="0" r="r" b="b"/>
                <a:pathLst>
                  <a:path w="350" h="3630">
                    <a:moveTo>
                      <a:pt x="0" y="795"/>
                    </a:moveTo>
                    <a:lnTo>
                      <a:pt x="58" y="820"/>
                    </a:lnTo>
                    <a:lnTo>
                      <a:pt x="112" y="776"/>
                    </a:lnTo>
                    <a:lnTo>
                      <a:pt x="168" y="682"/>
                    </a:lnTo>
                    <a:lnTo>
                      <a:pt x="220" y="561"/>
                    </a:lnTo>
                    <a:lnTo>
                      <a:pt x="274" y="387"/>
                    </a:lnTo>
                    <a:lnTo>
                      <a:pt x="318" y="199"/>
                    </a:lnTo>
                    <a:lnTo>
                      <a:pt x="350" y="0"/>
                    </a:lnTo>
                    <a:lnTo>
                      <a:pt x="350" y="3630"/>
                    </a:lnTo>
                    <a:lnTo>
                      <a:pt x="318" y="3430"/>
                    </a:lnTo>
                    <a:lnTo>
                      <a:pt x="274" y="3243"/>
                    </a:lnTo>
                    <a:lnTo>
                      <a:pt x="220" y="3071"/>
                    </a:lnTo>
                    <a:lnTo>
                      <a:pt x="168" y="2949"/>
                    </a:lnTo>
                    <a:lnTo>
                      <a:pt x="112" y="2853"/>
                    </a:lnTo>
                    <a:lnTo>
                      <a:pt x="58" y="2812"/>
                    </a:lnTo>
                    <a:lnTo>
                      <a:pt x="0" y="2836"/>
                    </a:lnTo>
                    <a:lnTo>
                      <a:pt x="0" y="79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9867" name="Freeform 27"/>
              <p:cNvSpPr>
                <a:spLocks/>
              </p:cNvSpPr>
              <p:nvPr/>
            </p:nvSpPr>
            <p:spPr bwMode="auto">
              <a:xfrm>
                <a:off x="5207" y="1440"/>
                <a:ext cx="91" cy="1210"/>
              </a:xfrm>
              <a:custGeom>
                <a:avLst/>
                <a:gdLst/>
                <a:ahLst/>
                <a:cxnLst>
                  <a:cxn ang="0">
                    <a:pos x="0" y="795"/>
                  </a:cxn>
                  <a:cxn ang="0">
                    <a:pos x="45" y="820"/>
                  </a:cxn>
                  <a:cxn ang="0">
                    <a:pos x="87" y="776"/>
                  </a:cxn>
                  <a:cxn ang="0">
                    <a:pos x="132" y="682"/>
                  </a:cxn>
                  <a:cxn ang="0">
                    <a:pos x="174" y="561"/>
                  </a:cxn>
                  <a:cxn ang="0">
                    <a:pos x="215" y="387"/>
                  </a:cxn>
                  <a:cxn ang="0">
                    <a:pos x="249" y="199"/>
                  </a:cxn>
                  <a:cxn ang="0">
                    <a:pos x="275" y="0"/>
                  </a:cxn>
                  <a:cxn ang="0">
                    <a:pos x="275" y="3630"/>
                  </a:cxn>
                  <a:cxn ang="0">
                    <a:pos x="249" y="3430"/>
                  </a:cxn>
                  <a:cxn ang="0">
                    <a:pos x="215" y="3243"/>
                  </a:cxn>
                  <a:cxn ang="0">
                    <a:pos x="174" y="3071"/>
                  </a:cxn>
                  <a:cxn ang="0">
                    <a:pos x="132" y="2949"/>
                  </a:cxn>
                  <a:cxn ang="0">
                    <a:pos x="87" y="2853"/>
                  </a:cxn>
                  <a:cxn ang="0">
                    <a:pos x="45" y="2812"/>
                  </a:cxn>
                  <a:cxn ang="0">
                    <a:pos x="0" y="2836"/>
                  </a:cxn>
                  <a:cxn ang="0">
                    <a:pos x="0" y="795"/>
                  </a:cxn>
                </a:cxnLst>
                <a:rect l="0" t="0" r="r" b="b"/>
                <a:pathLst>
                  <a:path w="275" h="3630">
                    <a:moveTo>
                      <a:pt x="0" y="795"/>
                    </a:moveTo>
                    <a:lnTo>
                      <a:pt x="45" y="820"/>
                    </a:lnTo>
                    <a:lnTo>
                      <a:pt x="87" y="776"/>
                    </a:lnTo>
                    <a:lnTo>
                      <a:pt x="132" y="682"/>
                    </a:lnTo>
                    <a:lnTo>
                      <a:pt x="174" y="561"/>
                    </a:lnTo>
                    <a:lnTo>
                      <a:pt x="215" y="387"/>
                    </a:lnTo>
                    <a:lnTo>
                      <a:pt x="249" y="199"/>
                    </a:lnTo>
                    <a:lnTo>
                      <a:pt x="275" y="0"/>
                    </a:lnTo>
                    <a:lnTo>
                      <a:pt x="275" y="3630"/>
                    </a:lnTo>
                    <a:lnTo>
                      <a:pt x="249" y="3430"/>
                    </a:lnTo>
                    <a:lnTo>
                      <a:pt x="215" y="3243"/>
                    </a:lnTo>
                    <a:lnTo>
                      <a:pt x="174" y="3071"/>
                    </a:lnTo>
                    <a:lnTo>
                      <a:pt x="132" y="2949"/>
                    </a:lnTo>
                    <a:lnTo>
                      <a:pt x="87" y="2853"/>
                    </a:lnTo>
                    <a:lnTo>
                      <a:pt x="45" y="2812"/>
                    </a:lnTo>
                    <a:lnTo>
                      <a:pt x="0" y="2836"/>
                    </a:lnTo>
                    <a:lnTo>
                      <a:pt x="0" y="79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9868" name="Freeform 28"/>
              <p:cNvSpPr>
                <a:spLocks/>
              </p:cNvSpPr>
              <p:nvPr/>
            </p:nvSpPr>
            <p:spPr bwMode="auto">
              <a:xfrm>
                <a:off x="5232" y="1440"/>
                <a:ext cx="66" cy="1210"/>
              </a:xfrm>
              <a:custGeom>
                <a:avLst/>
                <a:gdLst/>
                <a:ahLst/>
                <a:cxnLst>
                  <a:cxn ang="0">
                    <a:pos x="0" y="795"/>
                  </a:cxn>
                  <a:cxn ang="0">
                    <a:pos x="33" y="820"/>
                  </a:cxn>
                  <a:cxn ang="0">
                    <a:pos x="64" y="776"/>
                  </a:cxn>
                  <a:cxn ang="0">
                    <a:pos x="95" y="682"/>
                  </a:cxn>
                  <a:cxn ang="0">
                    <a:pos x="124" y="561"/>
                  </a:cxn>
                  <a:cxn ang="0">
                    <a:pos x="156" y="387"/>
                  </a:cxn>
                  <a:cxn ang="0">
                    <a:pos x="179" y="199"/>
                  </a:cxn>
                  <a:cxn ang="0">
                    <a:pos x="199" y="0"/>
                  </a:cxn>
                  <a:cxn ang="0">
                    <a:pos x="199" y="3630"/>
                  </a:cxn>
                  <a:cxn ang="0">
                    <a:pos x="179" y="3430"/>
                  </a:cxn>
                  <a:cxn ang="0">
                    <a:pos x="156" y="3243"/>
                  </a:cxn>
                  <a:cxn ang="0">
                    <a:pos x="124" y="3071"/>
                  </a:cxn>
                  <a:cxn ang="0">
                    <a:pos x="95" y="2949"/>
                  </a:cxn>
                  <a:cxn ang="0">
                    <a:pos x="64" y="2853"/>
                  </a:cxn>
                  <a:cxn ang="0">
                    <a:pos x="33" y="2812"/>
                  </a:cxn>
                  <a:cxn ang="0">
                    <a:pos x="0" y="2836"/>
                  </a:cxn>
                  <a:cxn ang="0">
                    <a:pos x="0" y="795"/>
                  </a:cxn>
                </a:cxnLst>
                <a:rect l="0" t="0" r="r" b="b"/>
                <a:pathLst>
                  <a:path w="199" h="3630">
                    <a:moveTo>
                      <a:pt x="0" y="795"/>
                    </a:moveTo>
                    <a:lnTo>
                      <a:pt x="33" y="820"/>
                    </a:lnTo>
                    <a:lnTo>
                      <a:pt x="64" y="776"/>
                    </a:lnTo>
                    <a:lnTo>
                      <a:pt x="95" y="682"/>
                    </a:lnTo>
                    <a:lnTo>
                      <a:pt x="124" y="561"/>
                    </a:lnTo>
                    <a:lnTo>
                      <a:pt x="156" y="387"/>
                    </a:lnTo>
                    <a:lnTo>
                      <a:pt x="179" y="199"/>
                    </a:lnTo>
                    <a:lnTo>
                      <a:pt x="199" y="0"/>
                    </a:lnTo>
                    <a:lnTo>
                      <a:pt x="199" y="3630"/>
                    </a:lnTo>
                    <a:lnTo>
                      <a:pt x="179" y="3430"/>
                    </a:lnTo>
                    <a:lnTo>
                      <a:pt x="156" y="3243"/>
                    </a:lnTo>
                    <a:lnTo>
                      <a:pt x="124" y="3071"/>
                    </a:lnTo>
                    <a:lnTo>
                      <a:pt x="95" y="2949"/>
                    </a:lnTo>
                    <a:lnTo>
                      <a:pt x="64" y="2853"/>
                    </a:lnTo>
                    <a:lnTo>
                      <a:pt x="33" y="2812"/>
                    </a:lnTo>
                    <a:lnTo>
                      <a:pt x="0" y="2836"/>
                    </a:lnTo>
                    <a:lnTo>
                      <a:pt x="0" y="79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9869" name="Freeform 29"/>
              <p:cNvSpPr>
                <a:spLocks/>
              </p:cNvSpPr>
              <p:nvPr/>
            </p:nvSpPr>
            <p:spPr bwMode="auto">
              <a:xfrm>
                <a:off x="5257" y="1440"/>
                <a:ext cx="41" cy="1210"/>
              </a:xfrm>
              <a:custGeom>
                <a:avLst/>
                <a:gdLst/>
                <a:ahLst/>
                <a:cxnLst>
                  <a:cxn ang="0">
                    <a:pos x="0" y="795"/>
                  </a:cxn>
                  <a:cxn ang="0">
                    <a:pos x="20" y="820"/>
                  </a:cxn>
                  <a:cxn ang="0">
                    <a:pos x="40" y="776"/>
                  </a:cxn>
                  <a:cxn ang="0">
                    <a:pos x="58" y="682"/>
                  </a:cxn>
                  <a:cxn ang="0">
                    <a:pos x="78" y="561"/>
                  </a:cxn>
                  <a:cxn ang="0">
                    <a:pos x="97" y="387"/>
                  </a:cxn>
                  <a:cxn ang="0">
                    <a:pos x="113" y="199"/>
                  </a:cxn>
                  <a:cxn ang="0">
                    <a:pos x="124" y="0"/>
                  </a:cxn>
                  <a:cxn ang="0">
                    <a:pos x="124" y="3630"/>
                  </a:cxn>
                  <a:cxn ang="0">
                    <a:pos x="113" y="3430"/>
                  </a:cxn>
                  <a:cxn ang="0">
                    <a:pos x="97" y="3243"/>
                  </a:cxn>
                  <a:cxn ang="0">
                    <a:pos x="78" y="3071"/>
                  </a:cxn>
                  <a:cxn ang="0">
                    <a:pos x="58" y="2949"/>
                  </a:cxn>
                  <a:cxn ang="0">
                    <a:pos x="40" y="2853"/>
                  </a:cxn>
                  <a:cxn ang="0">
                    <a:pos x="20" y="2812"/>
                  </a:cxn>
                  <a:cxn ang="0">
                    <a:pos x="0" y="2836"/>
                  </a:cxn>
                  <a:cxn ang="0">
                    <a:pos x="0" y="795"/>
                  </a:cxn>
                </a:cxnLst>
                <a:rect l="0" t="0" r="r" b="b"/>
                <a:pathLst>
                  <a:path w="124" h="3630">
                    <a:moveTo>
                      <a:pt x="0" y="795"/>
                    </a:moveTo>
                    <a:lnTo>
                      <a:pt x="20" y="820"/>
                    </a:lnTo>
                    <a:lnTo>
                      <a:pt x="40" y="776"/>
                    </a:lnTo>
                    <a:lnTo>
                      <a:pt x="58" y="682"/>
                    </a:lnTo>
                    <a:lnTo>
                      <a:pt x="78" y="561"/>
                    </a:lnTo>
                    <a:lnTo>
                      <a:pt x="97" y="387"/>
                    </a:lnTo>
                    <a:lnTo>
                      <a:pt x="113" y="199"/>
                    </a:lnTo>
                    <a:lnTo>
                      <a:pt x="124" y="0"/>
                    </a:lnTo>
                    <a:lnTo>
                      <a:pt x="124" y="3630"/>
                    </a:lnTo>
                    <a:lnTo>
                      <a:pt x="113" y="3430"/>
                    </a:lnTo>
                    <a:lnTo>
                      <a:pt x="97" y="3243"/>
                    </a:lnTo>
                    <a:lnTo>
                      <a:pt x="78" y="3071"/>
                    </a:lnTo>
                    <a:lnTo>
                      <a:pt x="58" y="2949"/>
                    </a:lnTo>
                    <a:lnTo>
                      <a:pt x="40" y="2853"/>
                    </a:lnTo>
                    <a:lnTo>
                      <a:pt x="20" y="2812"/>
                    </a:lnTo>
                    <a:lnTo>
                      <a:pt x="0" y="2836"/>
                    </a:lnTo>
                    <a:lnTo>
                      <a:pt x="0" y="79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9870" name="Freeform 30"/>
              <p:cNvSpPr>
                <a:spLocks/>
              </p:cNvSpPr>
              <p:nvPr/>
            </p:nvSpPr>
            <p:spPr bwMode="auto">
              <a:xfrm>
                <a:off x="5281" y="1440"/>
                <a:ext cx="17" cy="1210"/>
              </a:xfrm>
              <a:custGeom>
                <a:avLst/>
                <a:gdLst/>
                <a:ahLst/>
                <a:cxnLst>
                  <a:cxn ang="0">
                    <a:pos x="0" y="795"/>
                  </a:cxn>
                  <a:cxn ang="0">
                    <a:pos x="9" y="820"/>
                  </a:cxn>
                  <a:cxn ang="0">
                    <a:pos x="16" y="776"/>
                  </a:cxn>
                  <a:cxn ang="0">
                    <a:pos x="24" y="682"/>
                  </a:cxn>
                  <a:cxn ang="0">
                    <a:pos x="31" y="561"/>
                  </a:cxn>
                  <a:cxn ang="0">
                    <a:pos x="40" y="387"/>
                  </a:cxn>
                  <a:cxn ang="0">
                    <a:pos x="45" y="199"/>
                  </a:cxn>
                  <a:cxn ang="0">
                    <a:pos x="51" y="0"/>
                  </a:cxn>
                  <a:cxn ang="0">
                    <a:pos x="51" y="3630"/>
                  </a:cxn>
                  <a:cxn ang="0">
                    <a:pos x="45" y="3430"/>
                  </a:cxn>
                  <a:cxn ang="0">
                    <a:pos x="40" y="3243"/>
                  </a:cxn>
                  <a:cxn ang="0">
                    <a:pos x="31" y="3071"/>
                  </a:cxn>
                  <a:cxn ang="0">
                    <a:pos x="24" y="2949"/>
                  </a:cxn>
                  <a:cxn ang="0">
                    <a:pos x="16" y="2853"/>
                  </a:cxn>
                  <a:cxn ang="0">
                    <a:pos x="9" y="2812"/>
                  </a:cxn>
                  <a:cxn ang="0">
                    <a:pos x="0" y="2836"/>
                  </a:cxn>
                  <a:cxn ang="0">
                    <a:pos x="0" y="795"/>
                  </a:cxn>
                </a:cxnLst>
                <a:rect l="0" t="0" r="r" b="b"/>
                <a:pathLst>
                  <a:path w="51" h="3630">
                    <a:moveTo>
                      <a:pt x="0" y="795"/>
                    </a:moveTo>
                    <a:lnTo>
                      <a:pt x="9" y="820"/>
                    </a:lnTo>
                    <a:lnTo>
                      <a:pt x="16" y="776"/>
                    </a:lnTo>
                    <a:lnTo>
                      <a:pt x="24" y="682"/>
                    </a:lnTo>
                    <a:lnTo>
                      <a:pt x="31" y="561"/>
                    </a:lnTo>
                    <a:lnTo>
                      <a:pt x="40" y="387"/>
                    </a:lnTo>
                    <a:lnTo>
                      <a:pt x="45" y="199"/>
                    </a:lnTo>
                    <a:lnTo>
                      <a:pt x="51" y="0"/>
                    </a:lnTo>
                    <a:lnTo>
                      <a:pt x="51" y="3630"/>
                    </a:lnTo>
                    <a:lnTo>
                      <a:pt x="45" y="3430"/>
                    </a:lnTo>
                    <a:lnTo>
                      <a:pt x="40" y="3243"/>
                    </a:lnTo>
                    <a:lnTo>
                      <a:pt x="31" y="3071"/>
                    </a:lnTo>
                    <a:lnTo>
                      <a:pt x="24" y="2949"/>
                    </a:lnTo>
                    <a:lnTo>
                      <a:pt x="16" y="2853"/>
                    </a:lnTo>
                    <a:lnTo>
                      <a:pt x="9" y="2812"/>
                    </a:lnTo>
                    <a:lnTo>
                      <a:pt x="0" y="2836"/>
                    </a:lnTo>
                    <a:lnTo>
                      <a:pt x="0" y="79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7712" name="Group 31"/>
            <p:cNvGrpSpPr>
              <a:grpSpLocks/>
            </p:cNvGrpSpPr>
            <p:nvPr/>
          </p:nvGrpSpPr>
          <p:grpSpPr bwMode="auto">
            <a:xfrm>
              <a:off x="4464" y="1008"/>
              <a:ext cx="682" cy="2015"/>
              <a:chOff x="4464" y="1008"/>
              <a:chExt cx="682" cy="2015"/>
            </a:xfrm>
          </p:grpSpPr>
          <p:sp>
            <p:nvSpPr>
              <p:cNvPr id="419872" name="Freeform 32"/>
              <p:cNvSpPr>
                <a:spLocks/>
              </p:cNvSpPr>
              <p:nvPr/>
            </p:nvSpPr>
            <p:spPr bwMode="auto">
              <a:xfrm>
                <a:off x="4464" y="1008"/>
                <a:ext cx="672" cy="2007"/>
              </a:xfrm>
              <a:custGeom>
                <a:avLst/>
                <a:gdLst/>
                <a:ahLst/>
                <a:cxnLst>
                  <a:cxn ang="0">
                    <a:pos x="605" y="0"/>
                  </a:cxn>
                  <a:cxn ang="0">
                    <a:pos x="0" y="3012"/>
                  </a:cxn>
                  <a:cxn ang="0">
                    <a:pos x="605" y="6021"/>
                  </a:cxn>
                  <a:cxn ang="0">
                    <a:pos x="605" y="0"/>
                  </a:cxn>
                </a:cxnLst>
                <a:rect l="0" t="0" r="r" b="b"/>
                <a:pathLst>
                  <a:path w="605" h="6021">
                    <a:moveTo>
                      <a:pt x="605" y="0"/>
                    </a:moveTo>
                    <a:lnTo>
                      <a:pt x="0" y="3012"/>
                    </a:lnTo>
                    <a:lnTo>
                      <a:pt x="605" y="6021"/>
                    </a:lnTo>
                    <a:lnTo>
                      <a:pt x="60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rgbClr val="0000FF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7714" name="Freeform 33"/>
              <p:cNvSpPr>
                <a:spLocks/>
              </p:cNvSpPr>
              <p:nvPr/>
            </p:nvSpPr>
            <p:spPr bwMode="auto">
              <a:xfrm>
                <a:off x="4560" y="1008"/>
                <a:ext cx="576" cy="2007"/>
              </a:xfrm>
              <a:custGeom>
                <a:avLst/>
                <a:gdLst>
                  <a:gd name="T0" fmla="*/ 261 w 605"/>
                  <a:gd name="T1" fmla="*/ 0 h 6021"/>
                  <a:gd name="T2" fmla="*/ 0 w 605"/>
                  <a:gd name="T3" fmla="*/ 0 h 6021"/>
                  <a:gd name="T4" fmla="*/ 261 w 605"/>
                  <a:gd name="T5" fmla="*/ 0 h 6021"/>
                  <a:gd name="T6" fmla="*/ 261 w 605"/>
                  <a:gd name="T7" fmla="*/ 0 h 60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5"/>
                  <a:gd name="T13" fmla="*/ 0 h 6021"/>
                  <a:gd name="T14" fmla="*/ 605 w 605"/>
                  <a:gd name="T15" fmla="*/ 6021 h 60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5" h="6021">
                    <a:moveTo>
                      <a:pt x="605" y="0"/>
                    </a:moveTo>
                    <a:lnTo>
                      <a:pt x="0" y="3012"/>
                    </a:lnTo>
                    <a:lnTo>
                      <a:pt x="605" y="6021"/>
                    </a:lnTo>
                    <a:lnTo>
                      <a:pt x="60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74" name="Freeform 34"/>
              <p:cNvSpPr>
                <a:spLocks/>
              </p:cNvSpPr>
              <p:nvPr/>
            </p:nvSpPr>
            <p:spPr bwMode="auto">
              <a:xfrm>
                <a:off x="4656" y="1008"/>
                <a:ext cx="480" cy="2007"/>
              </a:xfrm>
              <a:custGeom>
                <a:avLst/>
                <a:gdLst/>
                <a:ahLst/>
                <a:cxnLst>
                  <a:cxn ang="0">
                    <a:pos x="605" y="0"/>
                  </a:cxn>
                  <a:cxn ang="0">
                    <a:pos x="0" y="3012"/>
                  </a:cxn>
                  <a:cxn ang="0">
                    <a:pos x="605" y="6021"/>
                  </a:cxn>
                  <a:cxn ang="0">
                    <a:pos x="605" y="0"/>
                  </a:cxn>
                </a:cxnLst>
                <a:rect l="0" t="0" r="r" b="b"/>
                <a:pathLst>
                  <a:path w="605" h="6021">
                    <a:moveTo>
                      <a:pt x="605" y="0"/>
                    </a:moveTo>
                    <a:lnTo>
                      <a:pt x="0" y="3012"/>
                    </a:lnTo>
                    <a:lnTo>
                      <a:pt x="605" y="6021"/>
                    </a:lnTo>
                    <a:lnTo>
                      <a:pt x="60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43922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9875" name="Freeform 35"/>
              <p:cNvSpPr>
                <a:spLocks/>
              </p:cNvSpPr>
              <p:nvPr/>
            </p:nvSpPr>
            <p:spPr bwMode="auto">
              <a:xfrm>
                <a:off x="4848" y="1008"/>
                <a:ext cx="298" cy="2007"/>
              </a:xfrm>
              <a:custGeom>
                <a:avLst/>
                <a:gdLst/>
                <a:ahLst/>
                <a:cxnLst>
                  <a:cxn ang="0">
                    <a:pos x="605" y="0"/>
                  </a:cxn>
                  <a:cxn ang="0">
                    <a:pos x="0" y="3012"/>
                  </a:cxn>
                  <a:cxn ang="0">
                    <a:pos x="605" y="6021"/>
                  </a:cxn>
                  <a:cxn ang="0">
                    <a:pos x="605" y="0"/>
                  </a:cxn>
                </a:cxnLst>
                <a:rect l="0" t="0" r="r" b="b"/>
                <a:pathLst>
                  <a:path w="605" h="6021">
                    <a:moveTo>
                      <a:pt x="605" y="0"/>
                    </a:moveTo>
                    <a:lnTo>
                      <a:pt x="0" y="3012"/>
                    </a:lnTo>
                    <a:lnTo>
                      <a:pt x="605" y="6021"/>
                    </a:lnTo>
                    <a:lnTo>
                      <a:pt x="60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7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9876" name="Freeform 36"/>
              <p:cNvSpPr>
                <a:spLocks/>
              </p:cNvSpPr>
              <p:nvPr/>
            </p:nvSpPr>
            <p:spPr bwMode="auto">
              <a:xfrm>
                <a:off x="4896" y="1016"/>
                <a:ext cx="250" cy="2007"/>
              </a:xfrm>
              <a:custGeom>
                <a:avLst/>
                <a:gdLst/>
                <a:ahLst/>
                <a:cxnLst>
                  <a:cxn ang="0">
                    <a:pos x="605" y="0"/>
                  </a:cxn>
                  <a:cxn ang="0">
                    <a:pos x="0" y="3012"/>
                  </a:cxn>
                  <a:cxn ang="0">
                    <a:pos x="605" y="6021"/>
                  </a:cxn>
                  <a:cxn ang="0">
                    <a:pos x="605" y="0"/>
                  </a:cxn>
                </a:cxnLst>
                <a:rect l="0" t="0" r="r" b="b"/>
                <a:pathLst>
                  <a:path w="605" h="6021">
                    <a:moveTo>
                      <a:pt x="605" y="0"/>
                    </a:moveTo>
                    <a:lnTo>
                      <a:pt x="0" y="3012"/>
                    </a:lnTo>
                    <a:lnTo>
                      <a:pt x="605" y="6021"/>
                    </a:lnTo>
                    <a:lnTo>
                      <a:pt x="60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83922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7718" name="Freeform 37"/>
              <p:cNvSpPr>
                <a:spLocks/>
              </p:cNvSpPr>
              <p:nvPr/>
            </p:nvSpPr>
            <p:spPr bwMode="auto">
              <a:xfrm>
                <a:off x="4944" y="1008"/>
                <a:ext cx="202" cy="2007"/>
              </a:xfrm>
              <a:custGeom>
                <a:avLst/>
                <a:gdLst>
                  <a:gd name="T0" fmla="*/ 0 w 605"/>
                  <a:gd name="T1" fmla="*/ 0 h 6021"/>
                  <a:gd name="T2" fmla="*/ 0 w 605"/>
                  <a:gd name="T3" fmla="*/ 0 h 6021"/>
                  <a:gd name="T4" fmla="*/ 0 w 605"/>
                  <a:gd name="T5" fmla="*/ 0 h 6021"/>
                  <a:gd name="T6" fmla="*/ 0 w 605"/>
                  <a:gd name="T7" fmla="*/ 0 h 60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5"/>
                  <a:gd name="T13" fmla="*/ 0 h 6021"/>
                  <a:gd name="T14" fmla="*/ 605 w 605"/>
                  <a:gd name="T15" fmla="*/ 6021 h 60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5" h="6021">
                    <a:moveTo>
                      <a:pt x="605" y="0"/>
                    </a:moveTo>
                    <a:lnTo>
                      <a:pt x="0" y="3012"/>
                    </a:lnTo>
                    <a:lnTo>
                      <a:pt x="605" y="6021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78" name="Freeform 38"/>
              <p:cNvSpPr>
                <a:spLocks/>
              </p:cNvSpPr>
              <p:nvPr/>
            </p:nvSpPr>
            <p:spPr bwMode="auto">
              <a:xfrm>
                <a:off x="4800" y="1008"/>
                <a:ext cx="336" cy="2007"/>
              </a:xfrm>
              <a:custGeom>
                <a:avLst/>
                <a:gdLst/>
                <a:ahLst/>
                <a:cxnLst>
                  <a:cxn ang="0">
                    <a:pos x="605" y="0"/>
                  </a:cxn>
                  <a:cxn ang="0">
                    <a:pos x="0" y="3012"/>
                  </a:cxn>
                  <a:cxn ang="0">
                    <a:pos x="605" y="6021"/>
                  </a:cxn>
                  <a:cxn ang="0">
                    <a:pos x="605" y="0"/>
                  </a:cxn>
                </a:cxnLst>
                <a:rect l="0" t="0" r="r" b="b"/>
                <a:pathLst>
                  <a:path w="605" h="6021">
                    <a:moveTo>
                      <a:pt x="605" y="0"/>
                    </a:moveTo>
                    <a:lnTo>
                      <a:pt x="0" y="3012"/>
                    </a:lnTo>
                    <a:lnTo>
                      <a:pt x="605" y="6021"/>
                    </a:lnTo>
                    <a:lnTo>
                      <a:pt x="60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63922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9879" name="Freeform 39"/>
              <p:cNvSpPr>
                <a:spLocks/>
              </p:cNvSpPr>
              <p:nvPr/>
            </p:nvSpPr>
            <p:spPr bwMode="auto">
              <a:xfrm>
                <a:off x="4752" y="1008"/>
                <a:ext cx="384" cy="2007"/>
              </a:xfrm>
              <a:custGeom>
                <a:avLst/>
                <a:gdLst/>
                <a:ahLst/>
                <a:cxnLst>
                  <a:cxn ang="0">
                    <a:pos x="605" y="0"/>
                  </a:cxn>
                  <a:cxn ang="0">
                    <a:pos x="0" y="3012"/>
                  </a:cxn>
                  <a:cxn ang="0">
                    <a:pos x="605" y="6021"/>
                  </a:cxn>
                  <a:cxn ang="0">
                    <a:pos x="605" y="0"/>
                  </a:cxn>
                </a:cxnLst>
                <a:rect l="0" t="0" r="r" b="b"/>
                <a:pathLst>
                  <a:path w="605" h="6021">
                    <a:moveTo>
                      <a:pt x="605" y="0"/>
                    </a:moveTo>
                    <a:lnTo>
                      <a:pt x="0" y="3012"/>
                    </a:lnTo>
                    <a:lnTo>
                      <a:pt x="605" y="6021"/>
                    </a:lnTo>
                    <a:lnTo>
                      <a:pt x="60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53725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dirty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9880" name="Text Box 40"/>
          <p:cNvSpPr txBox="1">
            <a:spLocks noChangeArrowheads="1"/>
          </p:cNvSpPr>
          <p:nvPr/>
        </p:nvSpPr>
        <p:spPr bwMode="auto">
          <a:xfrm>
            <a:off x="2136724" y="1816100"/>
            <a:ext cx="2144818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 dirty="0">
                <a:latin typeface="Times New Roman" charset="0"/>
              </a:rPr>
              <a:t>Enhanced</a:t>
            </a:r>
          </a:p>
          <a:p>
            <a:pPr>
              <a:lnSpc>
                <a:spcPct val="85000"/>
              </a:lnSpc>
            </a:pPr>
            <a:r>
              <a:rPr lang="en-US" sz="2400" dirty="0" smtClean="0">
                <a:latin typeface="Times New Roman" charset="0"/>
              </a:rPr>
              <a:t>Service Delivery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19881" name="Text Box 41"/>
          <p:cNvSpPr txBox="1">
            <a:spLocks noChangeArrowheads="1"/>
          </p:cNvSpPr>
          <p:nvPr/>
        </p:nvSpPr>
        <p:spPr bwMode="auto">
          <a:xfrm>
            <a:off x="1619250" y="2743200"/>
            <a:ext cx="3073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>
                <a:latin typeface="Times New Roman" charset="0"/>
              </a:rPr>
              <a:t>Improved Management</a:t>
            </a:r>
          </a:p>
        </p:txBody>
      </p:sp>
      <p:sp>
        <p:nvSpPr>
          <p:cNvPr id="419882" name="Text Box 42"/>
          <p:cNvSpPr txBox="1">
            <a:spLocks noChangeArrowheads="1"/>
          </p:cNvSpPr>
          <p:nvPr/>
        </p:nvSpPr>
        <p:spPr bwMode="auto">
          <a:xfrm>
            <a:off x="1524000" y="3505200"/>
            <a:ext cx="3527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>
                <a:latin typeface="Times New Roman" charset="0"/>
              </a:rPr>
              <a:t>Increased Pride in Services</a:t>
            </a:r>
          </a:p>
        </p:txBody>
      </p:sp>
      <p:sp>
        <p:nvSpPr>
          <p:cNvPr id="419883" name="Text Box 43"/>
          <p:cNvSpPr txBox="1">
            <a:spLocks noChangeArrowheads="1"/>
          </p:cNvSpPr>
          <p:nvPr/>
        </p:nvSpPr>
        <p:spPr bwMode="auto">
          <a:xfrm>
            <a:off x="1928846" y="4254500"/>
            <a:ext cx="2547873" cy="6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 dirty="0">
                <a:latin typeface="Times New Roman" charset="0"/>
              </a:rPr>
              <a:t>Enhanced </a:t>
            </a:r>
            <a:r>
              <a:rPr lang="en-US" sz="2400" dirty="0" smtClean="0">
                <a:latin typeface="Times New Roman" charset="0"/>
              </a:rPr>
              <a:t>Safety &amp;</a:t>
            </a:r>
          </a:p>
          <a:p>
            <a:pPr>
              <a:lnSpc>
                <a:spcPct val="85000"/>
              </a:lnSpc>
            </a:pPr>
            <a:r>
              <a:rPr lang="en-US" sz="2400" dirty="0" smtClean="0">
                <a:latin typeface="Times New Roman" charset="0"/>
              </a:rPr>
              <a:t>Training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19884" name="Text Box 44"/>
          <p:cNvSpPr txBox="1">
            <a:spLocks noChangeArrowheads="1"/>
          </p:cNvSpPr>
          <p:nvPr/>
        </p:nvSpPr>
        <p:spPr bwMode="auto">
          <a:xfrm>
            <a:off x="2362200" y="5181600"/>
            <a:ext cx="182101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 dirty="0" smtClean="0">
                <a:latin typeface="Times New Roman" charset="0"/>
              </a:rPr>
              <a:t>Reduced Cost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157709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0" grpId="0" autoUpdateAnimBg="0"/>
      <p:bldP spid="419881" grpId="0" autoUpdateAnimBg="0"/>
      <p:bldP spid="419882" grpId="0" autoUpdateAnimBg="0"/>
      <p:bldP spid="419883" grpId="0" autoUpdateAnimBg="0"/>
      <p:bldP spid="419884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ChangeArrowheads="1"/>
          </p:cNvSpPr>
          <p:nvPr/>
        </p:nvSpPr>
        <p:spPr bwMode="auto">
          <a:xfrm>
            <a:off x="1905000" y="4267200"/>
            <a:ext cx="990600" cy="7620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9746" name="Rectangle 3"/>
          <p:cNvSpPr>
            <a:spLocks noChangeArrowheads="1"/>
          </p:cNvSpPr>
          <p:nvPr/>
        </p:nvSpPr>
        <p:spPr bwMode="auto">
          <a:xfrm>
            <a:off x="2590800" y="4495800"/>
            <a:ext cx="990600" cy="7620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9747" name="Rectangle 4"/>
          <p:cNvSpPr>
            <a:spLocks noChangeArrowheads="1"/>
          </p:cNvSpPr>
          <p:nvPr/>
        </p:nvSpPr>
        <p:spPr bwMode="auto">
          <a:xfrm>
            <a:off x="3505200" y="4267200"/>
            <a:ext cx="838200" cy="11430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48" name="Rectangle 5"/>
          <p:cNvSpPr>
            <a:spLocks noChangeArrowheads="1"/>
          </p:cNvSpPr>
          <p:nvPr/>
        </p:nvSpPr>
        <p:spPr bwMode="auto">
          <a:xfrm>
            <a:off x="5105400" y="4267200"/>
            <a:ext cx="2133600" cy="762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9749" name="Rectangle 6"/>
          <p:cNvSpPr>
            <a:spLocks noChangeArrowheads="1"/>
          </p:cNvSpPr>
          <p:nvPr/>
        </p:nvSpPr>
        <p:spPr bwMode="auto">
          <a:xfrm>
            <a:off x="5410200" y="3124200"/>
            <a:ext cx="1219200" cy="1143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0" name="Rectangle 7"/>
          <p:cNvSpPr>
            <a:spLocks noChangeArrowheads="1"/>
          </p:cNvSpPr>
          <p:nvPr/>
        </p:nvSpPr>
        <p:spPr bwMode="auto">
          <a:xfrm>
            <a:off x="3733800" y="3276600"/>
            <a:ext cx="1752600" cy="9906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1" name="Rectangle 8"/>
          <p:cNvSpPr>
            <a:spLocks noChangeArrowheads="1"/>
          </p:cNvSpPr>
          <p:nvPr/>
        </p:nvSpPr>
        <p:spPr bwMode="auto">
          <a:xfrm>
            <a:off x="3200400" y="2895600"/>
            <a:ext cx="1905000" cy="8382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2" name="Rectangle 9"/>
          <p:cNvSpPr>
            <a:spLocks noChangeArrowheads="1"/>
          </p:cNvSpPr>
          <p:nvPr/>
        </p:nvSpPr>
        <p:spPr bwMode="auto">
          <a:xfrm>
            <a:off x="3276600" y="2438400"/>
            <a:ext cx="2438400" cy="91440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3" name="Rectangle 10"/>
          <p:cNvSpPr>
            <a:spLocks noChangeArrowheads="1"/>
          </p:cNvSpPr>
          <p:nvPr/>
        </p:nvSpPr>
        <p:spPr bwMode="auto">
          <a:xfrm>
            <a:off x="5181600" y="1981200"/>
            <a:ext cx="1981200" cy="1371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547" name="Text Box 12"/>
          <p:cNvSpPr txBox="1">
            <a:spLocks noChangeArrowheads="1"/>
          </p:cNvSpPr>
          <p:nvPr/>
        </p:nvSpPr>
        <p:spPr bwMode="auto">
          <a:xfrm>
            <a:off x="69850" y="120650"/>
            <a:ext cx="5304006" cy="64633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600" dirty="0" smtClean="0">
                <a:solidFill>
                  <a:srgbClr val="DEBA22"/>
                </a:solidFill>
                <a:latin typeface="Times New Roman" charset="0"/>
                <a:cs typeface="+mn-cs"/>
              </a:rPr>
              <a:t>Recommend Fire Services</a:t>
            </a:r>
          </a:p>
        </p:txBody>
      </p:sp>
      <p:sp>
        <p:nvSpPr>
          <p:cNvPr id="159755" name="Rectangle 13" descr="back1"/>
          <p:cNvSpPr>
            <a:spLocks noChangeArrowheads="1"/>
          </p:cNvSpPr>
          <p:nvPr/>
        </p:nvSpPr>
        <p:spPr bwMode="auto">
          <a:xfrm flipV="1">
            <a:off x="0" y="885825"/>
            <a:ext cx="6324600" cy="76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59756" name="Rectangle 14" descr="back1"/>
          <p:cNvSpPr>
            <a:spLocks noChangeArrowheads="1"/>
          </p:cNvSpPr>
          <p:nvPr/>
        </p:nvSpPr>
        <p:spPr bwMode="auto">
          <a:xfrm flipV="1">
            <a:off x="0" y="885825"/>
            <a:ext cx="6324600" cy="76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59757" name="Freeform 15"/>
          <p:cNvSpPr>
            <a:spLocks/>
          </p:cNvSpPr>
          <p:nvPr/>
        </p:nvSpPr>
        <p:spPr bwMode="auto">
          <a:xfrm>
            <a:off x="3265488" y="2652713"/>
            <a:ext cx="2800350" cy="1768475"/>
          </a:xfrm>
          <a:custGeom>
            <a:avLst/>
            <a:gdLst>
              <a:gd name="T0" fmla="*/ 2147483647 w 2256"/>
              <a:gd name="T1" fmla="*/ 2147483647 h 1424"/>
              <a:gd name="T2" fmla="*/ 2147483647 w 2256"/>
              <a:gd name="T3" fmla="*/ 2147483647 h 1424"/>
              <a:gd name="T4" fmla="*/ 2147483647 w 2256"/>
              <a:gd name="T5" fmla="*/ 2147483647 h 1424"/>
              <a:gd name="T6" fmla="*/ 2147483647 w 2256"/>
              <a:gd name="T7" fmla="*/ 2147483647 h 1424"/>
              <a:gd name="T8" fmla="*/ 2147483647 w 2256"/>
              <a:gd name="T9" fmla="*/ 2147483647 h 1424"/>
              <a:gd name="T10" fmla="*/ 2147483647 w 2256"/>
              <a:gd name="T11" fmla="*/ 2147483647 h 1424"/>
              <a:gd name="T12" fmla="*/ 2147483647 w 2256"/>
              <a:gd name="T13" fmla="*/ 2147483647 h 1424"/>
              <a:gd name="T14" fmla="*/ 2147483647 w 2256"/>
              <a:gd name="T15" fmla="*/ 2147483647 h 1424"/>
              <a:gd name="T16" fmla="*/ 2147483647 w 2256"/>
              <a:gd name="T17" fmla="*/ 2147483647 h 1424"/>
              <a:gd name="T18" fmla="*/ 2147483647 w 2256"/>
              <a:gd name="T19" fmla="*/ 2147483647 h 1424"/>
              <a:gd name="T20" fmla="*/ 2147483647 w 2256"/>
              <a:gd name="T21" fmla="*/ 2147483647 h 1424"/>
              <a:gd name="T22" fmla="*/ 2147483647 w 2256"/>
              <a:gd name="T23" fmla="*/ 2147483647 h 1424"/>
              <a:gd name="T24" fmla="*/ 2147483647 w 2256"/>
              <a:gd name="T25" fmla="*/ 2147483647 h 1424"/>
              <a:gd name="T26" fmla="*/ 2147483647 w 2256"/>
              <a:gd name="T27" fmla="*/ 2147483647 h 1424"/>
              <a:gd name="T28" fmla="*/ 2147483647 w 2256"/>
              <a:gd name="T29" fmla="*/ 2147483647 h 1424"/>
              <a:gd name="T30" fmla="*/ 2147483647 w 2256"/>
              <a:gd name="T31" fmla="*/ 2147483647 h 1424"/>
              <a:gd name="T32" fmla="*/ 2147483647 w 2256"/>
              <a:gd name="T33" fmla="*/ 2147483647 h 1424"/>
              <a:gd name="T34" fmla="*/ 2147483647 w 2256"/>
              <a:gd name="T35" fmla="*/ 2147483647 h 1424"/>
              <a:gd name="T36" fmla="*/ 2147483647 w 2256"/>
              <a:gd name="T37" fmla="*/ 2147483647 h 1424"/>
              <a:gd name="T38" fmla="*/ 2147483647 w 2256"/>
              <a:gd name="T39" fmla="*/ 2147483647 h 1424"/>
              <a:gd name="T40" fmla="*/ 2147483647 w 2256"/>
              <a:gd name="T41" fmla="*/ 2147483647 h 1424"/>
              <a:gd name="T42" fmla="*/ 2147483647 w 2256"/>
              <a:gd name="T43" fmla="*/ 2147483647 h 1424"/>
              <a:gd name="T44" fmla="*/ 2147483647 w 2256"/>
              <a:gd name="T45" fmla="*/ 2147483647 h 1424"/>
              <a:gd name="T46" fmla="*/ 2147483647 w 2256"/>
              <a:gd name="T47" fmla="*/ 2147483647 h 1424"/>
              <a:gd name="T48" fmla="*/ 2147483647 w 2256"/>
              <a:gd name="T49" fmla="*/ 2147483647 h 1424"/>
              <a:gd name="T50" fmla="*/ 2147483647 w 2256"/>
              <a:gd name="T51" fmla="*/ 2147483647 h 1424"/>
              <a:gd name="T52" fmla="*/ 2147483647 w 2256"/>
              <a:gd name="T53" fmla="*/ 2147483647 h 1424"/>
              <a:gd name="T54" fmla="*/ 2147483647 w 2256"/>
              <a:gd name="T55" fmla="*/ 2147483647 h 1424"/>
              <a:gd name="T56" fmla="*/ 2147483647 w 2256"/>
              <a:gd name="T57" fmla="*/ 2147483647 h 1424"/>
              <a:gd name="T58" fmla="*/ 2147483647 w 2256"/>
              <a:gd name="T59" fmla="*/ 2147483647 h 1424"/>
              <a:gd name="T60" fmla="*/ 2147483647 w 2256"/>
              <a:gd name="T61" fmla="*/ 2147483647 h 1424"/>
              <a:gd name="T62" fmla="*/ 2147483647 w 2256"/>
              <a:gd name="T63" fmla="*/ 2147483647 h 1424"/>
              <a:gd name="T64" fmla="*/ 2147483647 w 2256"/>
              <a:gd name="T65" fmla="*/ 2147483647 h 1424"/>
              <a:gd name="T66" fmla="*/ 2147483647 w 2256"/>
              <a:gd name="T67" fmla="*/ 2147483647 h 1424"/>
              <a:gd name="T68" fmla="*/ 2147483647 w 2256"/>
              <a:gd name="T69" fmla="*/ 2147483647 h 1424"/>
              <a:gd name="T70" fmla="*/ 2147483647 w 2256"/>
              <a:gd name="T71" fmla="*/ 2147483647 h 1424"/>
              <a:gd name="T72" fmla="*/ 2147483647 w 2256"/>
              <a:gd name="T73" fmla="*/ 2147483647 h 1424"/>
              <a:gd name="T74" fmla="*/ 2147483647 w 2256"/>
              <a:gd name="T75" fmla="*/ 2147483647 h 1424"/>
              <a:gd name="T76" fmla="*/ 2147483647 w 2256"/>
              <a:gd name="T77" fmla="*/ 2147483647 h 1424"/>
              <a:gd name="T78" fmla="*/ 2147483647 w 2256"/>
              <a:gd name="T79" fmla="*/ 2147483647 h 1424"/>
              <a:gd name="T80" fmla="*/ 2147483647 w 2256"/>
              <a:gd name="T81" fmla="*/ 2147483647 h 1424"/>
              <a:gd name="T82" fmla="*/ 2147483647 w 2256"/>
              <a:gd name="T83" fmla="*/ 2147483647 h 1424"/>
              <a:gd name="T84" fmla="*/ 2147483647 w 2256"/>
              <a:gd name="T85" fmla="*/ 2147483647 h 1424"/>
              <a:gd name="T86" fmla="*/ 2147483647 w 2256"/>
              <a:gd name="T87" fmla="*/ 2147483647 h 1424"/>
              <a:gd name="T88" fmla="*/ 2147483647 w 2256"/>
              <a:gd name="T89" fmla="*/ 2147483647 h 1424"/>
              <a:gd name="T90" fmla="*/ 2147483647 w 2256"/>
              <a:gd name="T91" fmla="*/ 0 h 1424"/>
              <a:gd name="T92" fmla="*/ 2147483647 w 2256"/>
              <a:gd name="T93" fmla="*/ 2147483647 h 1424"/>
              <a:gd name="T94" fmla="*/ 2147483647 w 2256"/>
              <a:gd name="T95" fmla="*/ 2147483647 h 1424"/>
              <a:gd name="T96" fmla="*/ 2147483647 w 2256"/>
              <a:gd name="T97" fmla="*/ 2147483647 h 1424"/>
              <a:gd name="T98" fmla="*/ 2147483647 w 2256"/>
              <a:gd name="T99" fmla="*/ 2147483647 h 1424"/>
              <a:gd name="T100" fmla="*/ 2147483647 w 2256"/>
              <a:gd name="T101" fmla="*/ 2147483647 h 1424"/>
              <a:gd name="T102" fmla="*/ 2147483647 w 2256"/>
              <a:gd name="T103" fmla="*/ 2147483647 h 142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56"/>
              <a:gd name="T157" fmla="*/ 0 h 1424"/>
              <a:gd name="T158" fmla="*/ 2256 w 2256"/>
              <a:gd name="T159" fmla="*/ 1424 h 142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56" h="1424">
                <a:moveTo>
                  <a:pt x="1855" y="282"/>
                </a:moveTo>
                <a:lnTo>
                  <a:pt x="1863" y="318"/>
                </a:lnTo>
                <a:lnTo>
                  <a:pt x="1869" y="346"/>
                </a:lnTo>
                <a:lnTo>
                  <a:pt x="1871" y="367"/>
                </a:lnTo>
                <a:lnTo>
                  <a:pt x="1865" y="391"/>
                </a:lnTo>
                <a:lnTo>
                  <a:pt x="1855" y="425"/>
                </a:lnTo>
                <a:lnTo>
                  <a:pt x="1843" y="459"/>
                </a:lnTo>
                <a:lnTo>
                  <a:pt x="1831" y="491"/>
                </a:lnTo>
                <a:lnTo>
                  <a:pt x="1819" y="520"/>
                </a:lnTo>
                <a:lnTo>
                  <a:pt x="1803" y="558"/>
                </a:lnTo>
                <a:lnTo>
                  <a:pt x="1789" y="588"/>
                </a:lnTo>
                <a:lnTo>
                  <a:pt x="1779" y="614"/>
                </a:lnTo>
                <a:lnTo>
                  <a:pt x="1769" y="649"/>
                </a:lnTo>
                <a:lnTo>
                  <a:pt x="1759" y="679"/>
                </a:lnTo>
                <a:lnTo>
                  <a:pt x="1757" y="709"/>
                </a:lnTo>
                <a:lnTo>
                  <a:pt x="1763" y="741"/>
                </a:lnTo>
                <a:lnTo>
                  <a:pt x="1773" y="769"/>
                </a:lnTo>
                <a:lnTo>
                  <a:pt x="1793" y="792"/>
                </a:lnTo>
                <a:lnTo>
                  <a:pt x="1813" y="806"/>
                </a:lnTo>
                <a:lnTo>
                  <a:pt x="1843" y="808"/>
                </a:lnTo>
                <a:lnTo>
                  <a:pt x="1877" y="806"/>
                </a:lnTo>
                <a:lnTo>
                  <a:pt x="1900" y="796"/>
                </a:lnTo>
                <a:lnTo>
                  <a:pt x="1928" y="785"/>
                </a:lnTo>
                <a:lnTo>
                  <a:pt x="1950" y="767"/>
                </a:lnTo>
                <a:lnTo>
                  <a:pt x="1968" y="743"/>
                </a:lnTo>
                <a:lnTo>
                  <a:pt x="1978" y="715"/>
                </a:lnTo>
                <a:lnTo>
                  <a:pt x="1982" y="685"/>
                </a:lnTo>
                <a:lnTo>
                  <a:pt x="1996" y="657"/>
                </a:lnTo>
                <a:lnTo>
                  <a:pt x="2014" y="634"/>
                </a:lnTo>
                <a:lnTo>
                  <a:pt x="2039" y="616"/>
                </a:lnTo>
                <a:lnTo>
                  <a:pt x="2065" y="606"/>
                </a:lnTo>
                <a:lnTo>
                  <a:pt x="2093" y="602"/>
                </a:lnTo>
                <a:lnTo>
                  <a:pt x="2115" y="600"/>
                </a:lnTo>
                <a:lnTo>
                  <a:pt x="2143" y="604"/>
                </a:lnTo>
                <a:lnTo>
                  <a:pt x="2171" y="612"/>
                </a:lnTo>
                <a:lnTo>
                  <a:pt x="2196" y="622"/>
                </a:lnTo>
                <a:lnTo>
                  <a:pt x="2214" y="642"/>
                </a:lnTo>
                <a:lnTo>
                  <a:pt x="2230" y="661"/>
                </a:lnTo>
                <a:lnTo>
                  <a:pt x="2246" y="679"/>
                </a:lnTo>
                <a:lnTo>
                  <a:pt x="2254" y="705"/>
                </a:lnTo>
                <a:lnTo>
                  <a:pt x="2256" y="729"/>
                </a:lnTo>
                <a:lnTo>
                  <a:pt x="2252" y="755"/>
                </a:lnTo>
                <a:lnTo>
                  <a:pt x="2244" y="777"/>
                </a:lnTo>
                <a:lnTo>
                  <a:pt x="2238" y="794"/>
                </a:lnTo>
                <a:lnTo>
                  <a:pt x="2228" y="818"/>
                </a:lnTo>
                <a:lnTo>
                  <a:pt x="2206" y="848"/>
                </a:lnTo>
                <a:lnTo>
                  <a:pt x="2186" y="872"/>
                </a:lnTo>
                <a:lnTo>
                  <a:pt x="2163" y="896"/>
                </a:lnTo>
                <a:lnTo>
                  <a:pt x="2137" y="918"/>
                </a:lnTo>
                <a:lnTo>
                  <a:pt x="2109" y="937"/>
                </a:lnTo>
                <a:lnTo>
                  <a:pt x="2085" y="947"/>
                </a:lnTo>
                <a:lnTo>
                  <a:pt x="2059" y="953"/>
                </a:lnTo>
                <a:lnTo>
                  <a:pt x="2026" y="959"/>
                </a:lnTo>
                <a:lnTo>
                  <a:pt x="2002" y="965"/>
                </a:lnTo>
                <a:lnTo>
                  <a:pt x="1972" y="975"/>
                </a:lnTo>
                <a:lnTo>
                  <a:pt x="1946" y="987"/>
                </a:lnTo>
                <a:lnTo>
                  <a:pt x="1922" y="1001"/>
                </a:lnTo>
                <a:lnTo>
                  <a:pt x="1904" y="1019"/>
                </a:lnTo>
                <a:lnTo>
                  <a:pt x="1884" y="1035"/>
                </a:lnTo>
                <a:lnTo>
                  <a:pt x="1867" y="1055"/>
                </a:lnTo>
                <a:lnTo>
                  <a:pt x="1849" y="1080"/>
                </a:lnTo>
                <a:lnTo>
                  <a:pt x="1835" y="1108"/>
                </a:lnTo>
                <a:lnTo>
                  <a:pt x="1825" y="1138"/>
                </a:lnTo>
                <a:lnTo>
                  <a:pt x="1819" y="1170"/>
                </a:lnTo>
                <a:lnTo>
                  <a:pt x="1819" y="1198"/>
                </a:lnTo>
                <a:lnTo>
                  <a:pt x="1825" y="1229"/>
                </a:lnTo>
                <a:lnTo>
                  <a:pt x="1831" y="1257"/>
                </a:lnTo>
                <a:lnTo>
                  <a:pt x="1835" y="1287"/>
                </a:lnTo>
                <a:lnTo>
                  <a:pt x="1821" y="1281"/>
                </a:lnTo>
                <a:lnTo>
                  <a:pt x="1799" y="1271"/>
                </a:lnTo>
                <a:lnTo>
                  <a:pt x="1777" y="1263"/>
                </a:lnTo>
                <a:lnTo>
                  <a:pt x="1753" y="1259"/>
                </a:lnTo>
                <a:lnTo>
                  <a:pt x="1728" y="1255"/>
                </a:lnTo>
                <a:lnTo>
                  <a:pt x="1698" y="1257"/>
                </a:lnTo>
                <a:lnTo>
                  <a:pt x="1664" y="1263"/>
                </a:lnTo>
                <a:lnTo>
                  <a:pt x="1634" y="1269"/>
                </a:lnTo>
                <a:lnTo>
                  <a:pt x="1595" y="1279"/>
                </a:lnTo>
                <a:lnTo>
                  <a:pt x="1555" y="1291"/>
                </a:lnTo>
                <a:lnTo>
                  <a:pt x="1517" y="1303"/>
                </a:lnTo>
                <a:lnTo>
                  <a:pt x="1479" y="1317"/>
                </a:lnTo>
                <a:lnTo>
                  <a:pt x="1448" y="1331"/>
                </a:lnTo>
                <a:lnTo>
                  <a:pt x="1414" y="1347"/>
                </a:lnTo>
                <a:lnTo>
                  <a:pt x="1376" y="1361"/>
                </a:lnTo>
                <a:lnTo>
                  <a:pt x="1340" y="1372"/>
                </a:lnTo>
                <a:lnTo>
                  <a:pt x="1295" y="1388"/>
                </a:lnTo>
                <a:lnTo>
                  <a:pt x="1249" y="1404"/>
                </a:lnTo>
                <a:lnTo>
                  <a:pt x="1215" y="1414"/>
                </a:lnTo>
                <a:lnTo>
                  <a:pt x="1171" y="1420"/>
                </a:lnTo>
                <a:lnTo>
                  <a:pt x="1134" y="1424"/>
                </a:lnTo>
                <a:lnTo>
                  <a:pt x="1088" y="1420"/>
                </a:lnTo>
                <a:lnTo>
                  <a:pt x="1054" y="1414"/>
                </a:lnTo>
                <a:lnTo>
                  <a:pt x="1022" y="1404"/>
                </a:lnTo>
                <a:lnTo>
                  <a:pt x="1001" y="1390"/>
                </a:lnTo>
                <a:lnTo>
                  <a:pt x="985" y="1370"/>
                </a:lnTo>
                <a:lnTo>
                  <a:pt x="975" y="1343"/>
                </a:lnTo>
                <a:lnTo>
                  <a:pt x="975" y="1319"/>
                </a:lnTo>
                <a:lnTo>
                  <a:pt x="983" y="1297"/>
                </a:lnTo>
                <a:lnTo>
                  <a:pt x="995" y="1275"/>
                </a:lnTo>
                <a:lnTo>
                  <a:pt x="1013" y="1253"/>
                </a:lnTo>
                <a:lnTo>
                  <a:pt x="1036" y="1231"/>
                </a:lnTo>
                <a:lnTo>
                  <a:pt x="1066" y="1210"/>
                </a:lnTo>
                <a:lnTo>
                  <a:pt x="1098" y="1196"/>
                </a:lnTo>
                <a:lnTo>
                  <a:pt x="1136" y="1184"/>
                </a:lnTo>
                <a:lnTo>
                  <a:pt x="1165" y="1176"/>
                </a:lnTo>
                <a:lnTo>
                  <a:pt x="1195" y="1166"/>
                </a:lnTo>
                <a:lnTo>
                  <a:pt x="1229" y="1154"/>
                </a:lnTo>
                <a:lnTo>
                  <a:pt x="1261" y="1138"/>
                </a:lnTo>
                <a:lnTo>
                  <a:pt x="1287" y="1124"/>
                </a:lnTo>
                <a:lnTo>
                  <a:pt x="1305" y="1108"/>
                </a:lnTo>
                <a:lnTo>
                  <a:pt x="1310" y="1090"/>
                </a:lnTo>
                <a:lnTo>
                  <a:pt x="1307" y="1071"/>
                </a:lnTo>
                <a:lnTo>
                  <a:pt x="1293" y="1051"/>
                </a:lnTo>
                <a:lnTo>
                  <a:pt x="1271" y="1035"/>
                </a:lnTo>
                <a:lnTo>
                  <a:pt x="1253" y="1025"/>
                </a:lnTo>
                <a:lnTo>
                  <a:pt x="1233" y="1019"/>
                </a:lnTo>
                <a:lnTo>
                  <a:pt x="1201" y="1015"/>
                </a:lnTo>
                <a:lnTo>
                  <a:pt x="1164" y="1015"/>
                </a:lnTo>
                <a:lnTo>
                  <a:pt x="1126" y="1017"/>
                </a:lnTo>
                <a:lnTo>
                  <a:pt x="1090" y="1021"/>
                </a:lnTo>
                <a:lnTo>
                  <a:pt x="1056" y="1027"/>
                </a:lnTo>
                <a:lnTo>
                  <a:pt x="1026" y="1035"/>
                </a:lnTo>
                <a:lnTo>
                  <a:pt x="995" y="1045"/>
                </a:lnTo>
                <a:lnTo>
                  <a:pt x="957" y="1059"/>
                </a:lnTo>
                <a:lnTo>
                  <a:pt x="923" y="1075"/>
                </a:lnTo>
                <a:lnTo>
                  <a:pt x="893" y="1088"/>
                </a:lnTo>
                <a:lnTo>
                  <a:pt x="854" y="1110"/>
                </a:lnTo>
                <a:lnTo>
                  <a:pt x="816" y="1134"/>
                </a:lnTo>
                <a:lnTo>
                  <a:pt x="780" y="1154"/>
                </a:lnTo>
                <a:lnTo>
                  <a:pt x="746" y="1176"/>
                </a:lnTo>
                <a:lnTo>
                  <a:pt x="707" y="1198"/>
                </a:lnTo>
                <a:lnTo>
                  <a:pt x="669" y="1216"/>
                </a:lnTo>
                <a:lnTo>
                  <a:pt x="627" y="1231"/>
                </a:lnTo>
                <a:lnTo>
                  <a:pt x="584" y="1245"/>
                </a:lnTo>
                <a:lnTo>
                  <a:pt x="540" y="1255"/>
                </a:lnTo>
                <a:lnTo>
                  <a:pt x="488" y="1263"/>
                </a:lnTo>
                <a:lnTo>
                  <a:pt x="446" y="1269"/>
                </a:lnTo>
                <a:lnTo>
                  <a:pt x="387" y="1275"/>
                </a:lnTo>
                <a:lnTo>
                  <a:pt x="343" y="1279"/>
                </a:lnTo>
                <a:lnTo>
                  <a:pt x="300" y="1277"/>
                </a:lnTo>
                <a:lnTo>
                  <a:pt x="272" y="1277"/>
                </a:lnTo>
                <a:lnTo>
                  <a:pt x="282" y="1255"/>
                </a:lnTo>
                <a:lnTo>
                  <a:pt x="300" y="1229"/>
                </a:lnTo>
                <a:lnTo>
                  <a:pt x="323" y="1206"/>
                </a:lnTo>
                <a:lnTo>
                  <a:pt x="347" y="1180"/>
                </a:lnTo>
                <a:lnTo>
                  <a:pt x="377" y="1148"/>
                </a:lnTo>
                <a:lnTo>
                  <a:pt x="401" y="1126"/>
                </a:lnTo>
                <a:lnTo>
                  <a:pt x="421" y="1102"/>
                </a:lnTo>
                <a:lnTo>
                  <a:pt x="439" y="1073"/>
                </a:lnTo>
                <a:lnTo>
                  <a:pt x="450" y="1043"/>
                </a:lnTo>
                <a:lnTo>
                  <a:pt x="458" y="1011"/>
                </a:lnTo>
                <a:lnTo>
                  <a:pt x="464" y="981"/>
                </a:lnTo>
                <a:lnTo>
                  <a:pt x="460" y="947"/>
                </a:lnTo>
                <a:lnTo>
                  <a:pt x="452" y="926"/>
                </a:lnTo>
                <a:lnTo>
                  <a:pt x="437" y="906"/>
                </a:lnTo>
                <a:lnTo>
                  <a:pt x="423" y="894"/>
                </a:lnTo>
                <a:lnTo>
                  <a:pt x="405" y="884"/>
                </a:lnTo>
                <a:lnTo>
                  <a:pt x="385" y="880"/>
                </a:lnTo>
                <a:lnTo>
                  <a:pt x="363" y="878"/>
                </a:lnTo>
                <a:lnTo>
                  <a:pt x="341" y="884"/>
                </a:lnTo>
                <a:lnTo>
                  <a:pt x="319" y="898"/>
                </a:lnTo>
                <a:lnTo>
                  <a:pt x="301" y="916"/>
                </a:lnTo>
                <a:lnTo>
                  <a:pt x="284" y="937"/>
                </a:lnTo>
                <a:lnTo>
                  <a:pt x="268" y="961"/>
                </a:lnTo>
                <a:lnTo>
                  <a:pt x="252" y="981"/>
                </a:lnTo>
                <a:lnTo>
                  <a:pt x="234" y="1001"/>
                </a:lnTo>
                <a:lnTo>
                  <a:pt x="214" y="1021"/>
                </a:lnTo>
                <a:lnTo>
                  <a:pt x="188" y="1035"/>
                </a:lnTo>
                <a:lnTo>
                  <a:pt x="162" y="1041"/>
                </a:lnTo>
                <a:lnTo>
                  <a:pt x="135" y="1045"/>
                </a:lnTo>
                <a:lnTo>
                  <a:pt x="107" y="1041"/>
                </a:lnTo>
                <a:lnTo>
                  <a:pt x="79" y="1033"/>
                </a:lnTo>
                <a:lnTo>
                  <a:pt x="53" y="1017"/>
                </a:lnTo>
                <a:lnTo>
                  <a:pt x="33" y="1001"/>
                </a:lnTo>
                <a:lnTo>
                  <a:pt x="17" y="977"/>
                </a:lnTo>
                <a:lnTo>
                  <a:pt x="8" y="949"/>
                </a:lnTo>
                <a:lnTo>
                  <a:pt x="2" y="924"/>
                </a:lnTo>
                <a:lnTo>
                  <a:pt x="0" y="896"/>
                </a:lnTo>
                <a:lnTo>
                  <a:pt x="4" y="872"/>
                </a:lnTo>
                <a:lnTo>
                  <a:pt x="13" y="850"/>
                </a:lnTo>
                <a:lnTo>
                  <a:pt x="31" y="824"/>
                </a:lnTo>
                <a:lnTo>
                  <a:pt x="55" y="802"/>
                </a:lnTo>
                <a:lnTo>
                  <a:pt x="83" y="785"/>
                </a:lnTo>
                <a:lnTo>
                  <a:pt x="107" y="773"/>
                </a:lnTo>
                <a:lnTo>
                  <a:pt x="139" y="757"/>
                </a:lnTo>
                <a:lnTo>
                  <a:pt x="166" y="741"/>
                </a:lnTo>
                <a:lnTo>
                  <a:pt x="194" y="721"/>
                </a:lnTo>
                <a:lnTo>
                  <a:pt x="220" y="697"/>
                </a:lnTo>
                <a:lnTo>
                  <a:pt x="240" y="671"/>
                </a:lnTo>
                <a:lnTo>
                  <a:pt x="250" y="638"/>
                </a:lnTo>
                <a:lnTo>
                  <a:pt x="254" y="606"/>
                </a:lnTo>
                <a:lnTo>
                  <a:pt x="252" y="576"/>
                </a:lnTo>
                <a:lnTo>
                  <a:pt x="246" y="542"/>
                </a:lnTo>
                <a:lnTo>
                  <a:pt x="234" y="508"/>
                </a:lnTo>
                <a:lnTo>
                  <a:pt x="216" y="469"/>
                </a:lnTo>
                <a:lnTo>
                  <a:pt x="200" y="433"/>
                </a:lnTo>
                <a:lnTo>
                  <a:pt x="182" y="395"/>
                </a:lnTo>
                <a:lnTo>
                  <a:pt x="174" y="354"/>
                </a:lnTo>
                <a:lnTo>
                  <a:pt x="174" y="324"/>
                </a:lnTo>
                <a:lnTo>
                  <a:pt x="178" y="290"/>
                </a:lnTo>
                <a:lnTo>
                  <a:pt x="180" y="266"/>
                </a:lnTo>
                <a:lnTo>
                  <a:pt x="204" y="270"/>
                </a:lnTo>
                <a:lnTo>
                  <a:pt x="238" y="274"/>
                </a:lnTo>
                <a:lnTo>
                  <a:pt x="274" y="278"/>
                </a:lnTo>
                <a:lnTo>
                  <a:pt x="313" y="284"/>
                </a:lnTo>
                <a:lnTo>
                  <a:pt x="353" y="288"/>
                </a:lnTo>
                <a:lnTo>
                  <a:pt x="397" y="294"/>
                </a:lnTo>
                <a:lnTo>
                  <a:pt x="443" y="298"/>
                </a:lnTo>
                <a:lnTo>
                  <a:pt x="492" y="300"/>
                </a:lnTo>
                <a:lnTo>
                  <a:pt x="589" y="300"/>
                </a:lnTo>
                <a:lnTo>
                  <a:pt x="623" y="298"/>
                </a:lnTo>
                <a:lnTo>
                  <a:pt x="657" y="296"/>
                </a:lnTo>
                <a:lnTo>
                  <a:pt x="695" y="290"/>
                </a:lnTo>
                <a:lnTo>
                  <a:pt x="727" y="280"/>
                </a:lnTo>
                <a:lnTo>
                  <a:pt x="750" y="268"/>
                </a:lnTo>
                <a:lnTo>
                  <a:pt x="770" y="254"/>
                </a:lnTo>
                <a:lnTo>
                  <a:pt x="784" y="240"/>
                </a:lnTo>
                <a:lnTo>
                  <a:pt x="790" y="224"/>
                </a:lnTo>
                <a:lnTo>
                  <a:pt x="790" y="201"/>
                </a:lnTo>
                <a:lnTo>
                  <a:pt x="784" y="173"/>
                </a:lnTo>
                <a:lnTo>
                  <a:pt x="774" y="145"/>
                </a:lnTo>
                <a:lnTo>
                  <a:pt x="764" y="119"/>
                </a:lnTo>
                <a:lnTo>
                  <a:pt x="764" y="95"/>
                </a:lnTo>
                <a:lnTo>
                  <a:pt x="776" y="73"/>
                </a:lnTo>
                <a:lnTo>
                  <a:pt x="794" y="54"/>
                </a:lnTo>
                <a:lnTo>
                  <a:pt x="820" y="38"/>
                </a:lnTo>
                <a:lnTo>
                  <a:pt x="850" y="26"/>
                </a:lnTo>
                <a:lnTo>
                  <a:pt x="883" y="16"/>
                </a:lnTo>
                <a:lnTo>
                  <a:pt x="917" y="10"/>
                </a:lnTo>
                <a:lnTo>
                  <a:pt x="959" y="4"/>
                </a:lnTo>
                <a:lnTo>
                  <a:pt x="993" y="0"/>
                </a:lnTo>
                <a:lnTo>
                  <a:pt x="1030" y="0"/>
                </a:lnTo>
                <a:lnTo>
                  <a:pt x="1062" y="2"/>
                </a:lnTo>
                <a:lnTo>
                  <a:pt x="1096" y="10"/>
                </a:lnTo>
                <a:lnTo>
                  <a:pt x="1128" y="20"/>
                </a:lnTo>
                <a:lnTo>
                  <a:pt x="1158" y="34"/>
                </a:lnTo>
                <a:lnTo>
                  <a:pt x="1181" y="50"/>
                </a:lnTo>
                <a:lnTo>
                  <a:pt x="1203" y="69"/>
                </a:lnTo>
                <a:lnTo>
                  <a:pt x="1213" y="89"/>
                </a:lnTo>
                <a:lnTo>
                  <a:pt x="1217" y="109"/>
                </a:lnTo>
                <a:lnTo>
                  <a:pt x="1211" y="133"/>
                </a:lnTo>
                <a:lnTo>
                  <a:pt x="1201" y="153"/>
                </a:lnTo>
                <a:lnTo>
                  <a:pt x="1183" y="185"/>
                </a:lnTo>
                <a:lnTo>
                  <a:pt x="1171" y="211"/>
                </a:lnTo>
                <a:lnTo>
                  <a:pt x="1162" y="238"/>
                </a:lnTo>
                <a:lnTo>
                  <a:pt x="1162" y="262"/>
                </a:lnTo>
                <a:lnTo>
                  <a:pt x="1171" y="286"/>
                </a:lnTo>
                <a:lnTo>
                  <a:pt x="1191" y="304"/>
                </a:lnTo>
                <a:lnTo>
                  <a:pt x="1209" y="314"/>
                </a:lnTo>
                <a:lnTo>
                  <a:pt x="1237" y="324"/>
                </a:lnTo>
                <a:lnTo>
                  <a:pt x="1271" y="332"/>
                </a:lnTo>
                <a:lnTo>
                  <a:pt x="1303" y="336"/>
                </a:lnTo>
                <a:lnTo>
                  <a:pt x="1344" y="340"/>
                </a:lnTo>
                <a:lnTo>
                  <a:pt x="1390" y="340"/>
                </a:lnTo>
                <a:lnTo>
                  <a:pt x="1428" y="334"/>
                </a:lnTo>
                <a:lnTo>
                  <a:pt x="1483" y="330"/>
                </a:lnTo>
                <a:lnTo>
                  <a:pt x="1539" y="322"/>
                </a:lnTo>
                <a:lnTo>
                  <a:pt x="1587" y="314"/>
                </a:lnTo>
                <a:lnTo>
                  <a:pt x="1634" y="306"/>
                </a:lnTo>
                <a:lnTo>
                  <a:pt x="1690" y="294"/>
                </a:lnTo>
                <a:lnTo>
                  <a:pt x="1755" y="280"/>
                </a:lnTo>
                <a:lnTo>
                  <a:pt x="1849" y="262"/>
                </a:lnTo>
                <a:lnTo>
                  <a:pt x="1855" y="282"/>
                </a:lnTo>
                <a:close/>
              </a:path>
            </a:pathLst>
          </a:custGeom>
          <a:gradFill rotWithShape="0">
            <a:gsLst>
              <a:gs pos="0">
                <a:srgbClr val="000099"/>
              </a:gs>
              <a:gs pos="100000">
                <a:srgbClr val="FFFF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8" name="Freeform 16"/>
          <p:cNvSpPr>
            <a:spLocks/>
          </p:cNvSpPr>
          <p:nvPr/>
        </p:nvSpPr>
        <p:spPr bwMode="auto">
          <a:xfrm>
            <a:off x="1619250" y="1768475"/>
            <a:ext cx="2060575" cy="1568450"/>
          </a:xfrm>
          <a:custGeom>
            <a:avLst/>
            <a:gdLst>
              <a:gd name="T0" fmla="*/ 2147483647 w 1660"/>
              <a:gd name="T1" fmla="*/ 0 h 1263"/>
              <a:gd name="T2" fmla="*/ 2147483647 w 1660"/>
              <a:gd name="T3" fmla="*/ 2147483647 h 1263"/>
              <a:gd name="T4" fmla="*/ 2147483647 w 1660"/>
              <a:gd name="T5" fmla="*/ 2147483647 h 1263"/>
              <a:gd name="T6" fmla="*/ 2147483647 w 1660"/>
              <a:gd name="T7" fmla="*/ 2147483647 h 1263"/>
              <a:gd name="T8" fmla="*/ 2147483647 w 1660"/>
              <a:gd name="T9" fmla="*/ 2147483647 h 1263"/>
              <a:gd name="T10" fmla="*/ 2147483647 w 1660"/>
              <a:gd name="T11" fmla="*/ 2147483647 h 1263"/>
              <a:gd name="T12" fmla="*/ 2147483647 w 1660"/>
              <a:gd name="T13" fmla="*/ 2147483647 h 1263"/>
              <a:gd name="T14" fmla="*/ 2147483647 w 1660"/>
              <a:gd name="T15" fmla="*/ 2147483647 h 1263"/>
              <a:gd name="T16" fmla="*/ 2147483647 w 1660"/>
              <a:gd name="T17" fmla="*/ 2147483647 h 1263"/>
              <a:gd name="T18" fmla="*/ 2147483647 w 1660"/>
              <a:gd name="T19" fmla="*/ 2147483647 h 1263"/>
              <a:gd name="T20" fmla="*/ 2147483647 w 1660"/>
              <a:gd name="T21" fmla="*/ 2147483647 h 1263"/>
              <a:gd name="T22" fmla="*/ 2147483647 w 1660"/>
              <a:gd name="T23" fmla="*/ 2147483647 h 1263"/>
              <a:gd name="T24" fmla="*/ 2147483647 w 1660"/>
              <a:gd name="T25" fmla="*/ 2147483647 h 1263"/>
              <a:gd name="T26" fmla="*/ 2147483647 w 1660"/>
              <a:gd name="T27" fmla="*/ 2147483647 h 1263"/>
              <a:gd name="T28" fmla="*/ 2147483647 w 1660"/>
              <a:gd name="T29" fmla="*/ 2147483647 h 1263"/>
              <a:gd name="T30" fmla="*/ 2147483647 w 1660"/>
              <a:gd name="T31" fmla="*/ 2147483647 h 1263"/>
              <a:gd name="T32" fmla="*/ 2147483647 w 1660"/>
              <a:gd name="T33" fmla="*/ 2147483647 h 1263"/>
              <a:gd name="T34" fmla="*/ 2147483647 w 1660"/>
              <a:gd name="T35" fmla="*/ 2147483647 h 1263"/>
              <a:gd name="T36" fmla="*/ 2147483647 w 1660"/>
              <a:gd name="T37" fmla="*/ 2147483647 h 1263"/>
              <a:gd name="T38" fmla="*/ 2147483647 w 1660"/>
              <a:gd name="T39" fmla="*/ 2147483647 h 1263"/>
              <a:gd name="T40" fmla="*/ 2147483647 w 1660"/>
              <a:gd name="T41" fmla="*/ 2147483647 h 1263"/>
              <a:gd name="T42" fmla="*/ 2147483647 w 1660"/>
              <a:gd name="T43" fmla="*/ 2147483647 h 1263"/>
              <a:gd name="T44" fmla="*/ 2147483647 w 1660"/>
              <a:gd name="T45" fmla="*/ 2147483647 h 1263"/>
              <a:gd name="T46" fmla="*/ 2147483647 w 1660"/>
              <a:gd name="T47" fmla="*/ 2147483647 h 1263"/>
              <a:gd name="T48" fmla="*/ 2147483647 w 1660"/>
              <a:gd name="T49" fmla="*/ 2147483647 h 1263"/>
              <a:gd name="T50" fmla="*/ 2147483647 w 1660"/>
              <a:gd name="T51" fmla="*/ 2147483647 h 1263"/>
              <a:gd name="T52" fmla="*/ 2147483647 w 1660"/>
              <a:gd name="T53" fmla="*/ 2147483647 h 1263"/>
              <a:gd name="T54" fmla="*/ 2147483647 w 1660"/>
              <a:gd name="T55" fmla="*/ 2147483647 h 1263"/>
              <a:gd name="T56" fmla="*/ 2147483647 w 1660"/>
              <a:gd name="T57" fmla="*/ 2147483647 h 1263"/>
              <a:gd name="T58" fmla="*/ 2147483647 w 1660"/>
              <a:gd name="T59" fmla="*/ 2147483647 h 1263"/>
              <a:gd name="T60" fmla="*/ 2147483647 w 1660"/>
              <a:gd name="T61" fmla="*/ 2147483647 h 1263"/>
              <a:gd name="T62" fmla="*/ 2147483647 w 1660"/>
              <a:gd name="T63" fmla="*/ 2147483647 h 1263"/>
              <a:gd name="T64" fmla="*/ 2147483647 w 1660"/>
              <a:gd name="T65" fmla="*/ 2147483647 h 1263"/>
              <a:gd name="T66" fmla="*/ 2147483647 w 1660"/>
              <a:gd name="T67" fmla="*/ 2147483647 h 1263"/>
              <a:gd name="T68" fmla="*/ 2147483647 w 1660"/>
              <a:gd name="T69" fmla="*/ 2147483647 h 1263"/>
              <a:gd name="T70" fmla="*/ 2147483647 w 1660"/>
              <a:gd name="T71" fmla="*/ 2147483647 h 1263"/>
              <a:gd name="T72" fmla="*/ 2147483647 w 1660"/>
              <a:gd name="T73" fmla="*/ 2147483647 h 1263"/>
              <a:gd name="T74" fmla="*/ 2147483647 w 1660"/>
              <a:gd name="T75" fmla="*/ 2147483647 h 1263"/>
              <a:gd name="T76" fmla="*/ 2147483647 w 1660"/>
              <a:gd name="T77" fmla="*/ 2147483647 h 1263"/>
              <a:gd name="T78" fmla="*/ 2147483647 w 1660"/>
              <a:gd name="T79" fmla="*/ 2147483647 h 1263"/>
              <a:gd name="T80" fmla="*/ 2147483647 w 1660"/>
              <a:gd name="T81" fmla="*/ 2147483647 h 1263"/>
              <a:gd name="T82" fmla="*/ 2147483647 w 1660"/>
              <a:gd name="T83" fmla="*/ 2147483647 h 1263"/>
              <a:gd name="T84" fmla="*/ 0 w 1660"/>
              <a:gd name="T85" fmla="*/ 2147483647 h 126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60"/>
              <a:gd name="T130" fmla="*/ 0 h 1263"/>
              <a:gd name="T131" fmla="*/ 1660 w 1660"/>
              <a:gd name="T132" fmla="*/ 1263 h 126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60" h="1263">
                <a:moveTo>
                  <a:pt x="0" y="1037"/>
                </a:moveTo>
                <a:lnTo>
                  <a:pt x="218" y="0"/>
                </a:lnTo>
                <a:lnTo>
                  <a:pt x="1587" y="0"/>
                </a:lnTo>
                <a:lnTo>
                  <a:pt x="1575" y="16"/>
                </a:lnTo>
                <a:lnTo>
                  <a:pt x="1569" y="40"/>
                </a:lnTo>
                <a:lnTo>
                  <a:pt x="1569" y="65"/>
                </a:lnTo>
                <a:lnTo>
                  <a:pt x="1575" y="87"/>
                </a:lnTo>
                <a:lnTo>
                  <a:pt x="1589" y="111"/>
                </a:lnTo>
                <a:lnTo>
                  <a:pt x="1603" y="133"/>
                </a:lnTo>
                <a:lnTo>
                  <a:pt x="1615" y="151"/>
                </a:lnTo>
                <a:lnTo>
                  <a:pt x="1629" y="171"/>
                </a:lnTo>
                <a:lnTo>
                  <a:pt x="1638" y="191"/>
                </a:lnTo>
                <a:lnTo>
                  <a:pt x="1650" y="214"/>
                </a:lnTo>
                <a:lnTo>
                  <a:pt x="1656" y="236"/>
                </a:lnTo>
                <a:lnTo>
                  <a:pt x="1660" y="258"/>
                </a:lnTo>
                <a:lnTo>
                  <a:pt x="1660" y="278"/>
                </a:lnTo>
                <a:lnTo>
                  <a:pt x="1658" y="300"/>
                </a:lnTo>
                <a:lnTo>
                  <a:pt x="1654" y="314"/>
                </a:lnTo>
                <a:lnTo>
                  <a:pt x="1648" y="336"/>
                </a:lnTo>
                <a:lnTo>
                  <a:pt x="1640" y="353"/>
                </a:lnTo>
                <a:lnTo>
                  <a:pt x="1629" y="367"/>
                </a:lnTo>
                <a:lnTo>
                  <a:pt x="1615" y="381"/>
                </a:lnTo>
                <a:lnTo>
                  <a:pt x="1597" y="391"/>
                </a:lnTo>
                <a:lnTo>
                  <a:pt x="1567" y="397"/>
                </a:lnTo>
                <a:lnTo>
                  <a:pt x="1543" y="395"/>
                </a:lnTo>
                <a:lnTo>
                  <a:pt x="1519" y="387"/>
                </a:lnTo>
                <a:lnTo>
                  <a:pt x="1491" y="375"/>
                </a:lnTo>
                <a:lnTo>
                  <a:pt x="1462" y="361"/>
                </a:lnTo>
                <a:lnTo>
                  <a:pt x="1442" y="347"/>
                </a:lnTo>
                <a:lnTo>
                  <a:pt x="1420" y="334"/>
                </a:lnTo>
                <a:lnTo>
                  <a:pt x="1400" y="322"/>
                </a:lnTo>
                <a:lnTo>
                  <a:pt x="1382" y="310"/>
                </a:lnTo>
                <a:lnTo>
                  <a:pt x="1362" y="300"/>
                </a:lnTo>
                <a:lnTo>
                  <a:pt x="1341" y="294"/>
                </a:lnTo>
                <a:lnTo>
                  <a:pt x="1317" y="292"/>
                </a:lnTo>
                <a:lnTo>
                  <a:pt x="1295" y="296"/>
                </a:lnTo>
                <a:lnTo>
                  <a:pt x="1271" y="304"/>
                </a:lnTo>
                <a:lnTo>
                  <a:pt x="1253" y="316"/>
                </a:lnTo>
                <a:lnTo>
                  <a:pt x="1233" y="330"/>
                </a:lnTo>
                <a:lnTo>
                  <a:pt x="1213" y="349"/>
                </a:lnTo>
                <a:lnTo>
                  <a:pt x="1197" y="371"/>
                </a:lnTo>
                <a:lnTo>
                  <a:pt x="1182" y="401"/>
                </a:lnTo>
                <a:lnTo>
                  <a:pt x="1174" y="427"/>
                </a:lnTo>
                <a:lnTo>
                  <a:pt x="1168" y="453"/>
                </a:lnTo>
                <a:lnTo>
                  <a:pt x="1170" y="483"/>
                </a:lnTo>
                <a:lnTo>
                  <a:pt x="1172" y="508"/>
                </a:lnTo>
                <a:lnTo>
                  <a:pt x="1180" y="538"/>
                </a:lnTo>
                <a:lnTo>
                  <a:pt x="1190" y="562"/>
                </a:lnTo>
                <a:lnTo>
                  <a:pt x="1203" y="588"/>
                </a:lnTo>
                <a:lnTo>
                  <a:pt x="1219" y="608"/>
                </a:lnTo>
                <a:lnTo>
                  <a:pt x="1239" y="626"/>
                </a:lnTo>
                <a:lnTo>
                  <a:pt x="1261" y="643"/>
                </a:lnTo>
                <a:lnTo>
                  <a:pt x="1293" y="659"/>
                </a:lnTo>
                <a:lnTo>
                  <a:pt x="1325" y="671"/>
                </a:lnTo>
                <a:lnTo>
                  <a:pt x="1360" y="679"/>
                </a:lnTo>
                <a:lnTo>
                  <a:pt x="1400" y="683"/>
                </a:lnTo>
                <a:lnTo>
                  <a:pt x="1448" y="681"/>
                </a:lnTo>
                <a:lnTo>
                  <a:pt x="1482" y="679"/>
                </a:lnTo>
                <a:lnTo>
                  <a:pt x="1515" y="677"/>
                </a:lnTo>
                <a:lnTo>
                  <a:pt x="1547" y="683"/>
                </a:lnTo>
                <a:lnTo>
                  <a:pt x="1569" y="695"/>
                </a:lnTo>
                <a:lnTo>
                  <a:pt x="1589" y="717"/>
                </a:lnTo>
                <a:lnTo>
                  <a:pt x="1601" y="743"/>
                </a:lnTo>
                <a:lnTo>
                  <a:pt x="1603" y="769"/>
                </a:lnTo>
                <a:lnTo>
                  <a:pt x="1601" y="790"/>
                </a:lnTo>
                <a:lnTo>
                  <a:pt x="1593" y="816"/>
                </a:lnTo>
                <a:lnTo>
                  <a:pt x="1579" y="848"/>
                </a:lnTo>
                <a:lnTo>
                  <a:pt x="1567" y="874"/>
                </a:lnTo>
                <a:lnTo>
                  <a:pt x="1551" y="904"/>
                </a:lnTo>
                <a:lnTo>
                  <a:pt x="1535" y="933"/>
                </a:lnTo>
                <a:lnTo>
                  <a:pt x="1517" y="965"/>
                </a:lnTo>
                <a:lnTo>
                  <a:pt x="1396" y="965"/>
                </a:lnTo>
                <a:lnTo>
                  <a:pt x="1350" y="961"/>
                </a:lnTo>
                <a:lnTo>
                  <a:pt x="1305" y="957"/>
                </a:lnTo>
                <a:lnTo>
                  <a:pt x="1251" y="953"/>
                </a:lnTo>
                <a:lnTo>
                  <a:pt x="1196" y="947"/>
                </a:lnTo>
                <a:lnTo>
                  <a:pt x="1130" y="941"/>
                </a:lnTo>
                <a:lnTo>
                  <a:pt x="1078" y="937"/>
                </a:lnTo>
                <a:lnTo>
                  <a:pt x="1041" y="939"/>
                </a:lnTo>
                <a:lnTo>
                  <a:pt x="1005" y="945"/>
                </a:lnTo>
                <a:lnTo>
                  <a:pt x="983" y="953"/>
                </a:lnTo>
                <a:lnTo>
                  <a:pt x="965" y="965"/>
                </a:lnTo>
                <a:lnTo>
                  <a:pt x="951" y="981"/>
                </a:lnTo>
                <a:lnTo>
                  <a:pt x="945" y="999"/>
                </a:lnTo>
                <a:lnTo>
                  <a:pt x="949" y="1017"/>
                </a:lnTo>
                <a:lnTo>
                  <a:pt x="957" y="1037"/>
                </a:lnTo>
                <a:lnTo>
                  <a:pt x="971" y="1060"/>
                </a:lnTo>
                <a:lnTo>
                  <a:pt x="983" y="1082"/>
                </a:lnTo>
                <a:lnTo>
                  <a:pt x="989" y="1106"/>
                </a:lnTo>
                <a:lnTo>
                  <a:pt x="989" y="1130"/>
                </a:lnTo>
                <a:lnTo>
                  <a:pt x="983" y="1154"/>
                </a:lnTo>
                <a:lnTo>
                  <a:pt x="969" y="1176"/>
                </a:lnTo>
                <a:lnTo>
                  <a:pt x="953" y="1196"/>
                </a:lnTo>
                <a:lnTo>
                  <a:pt x="931" y="1213"/>
                </a:lnTo>
                <a:lnTo>
                  <a:pt x="906" y="1229"/>
                </a:lnTo>
                <a:lnTo>
                  <a:pt x="878" y="1241"/>
                </a:lnTo>
                <a:lnTo>
                  <a:pt x="848" y="1249"/>
                </a:lnTo>
                <a:lnTo>
                  <a:pt x="820" y="1255"/>
                </a:lnTo>
                <a:lnTo>
                  <a:pt x="790" y="1259"/>
                </a:lnTo>
                <a:lnTo>
                  <a:pt x="763" y="1263"/>
                </a:lnTo>
                <a:lnTo>
                  <a:pt x="737" y="1263"/>
                </a:lnTo>
                <a:lnTo>
                  <a:pt x="711" y="1259"/>
                </a:lnTo>
                <a:lnTo>
                  <a:pt x="687" y="1255"/>
                </a:lnTo>
                <a:lnTo>
                  <a:pt x="665" y="1249"/>
                </a:lnTo>
                <a:lnTo>
                  <a:pt x="647" y="1243"/>
                </a:lnTo>
                <a:lnTo>
                  <a:pt x="627" y="1231"/>
                </a:lnTo>
                <a:lnTo>
                  <a:pt x="612" y="1219"/>
                </a:lnTo>
                <a:lnTo>
                  <a:pt x="598" y="1202"/>
                </a:lnTo>
                <a:lnTo>
                  <a:pt x="580" y="1182"/>
                </a:lnTo>
                <a:lnTo>
                  <a:pt x="566" y="1162"/>
                </a:lnTo>
                <a:lnTo>
                  <a:pt x="552" y="1144"/>
                </a:lnTo>
                <a:lnTo>
                  <a:pt x="536" y="1120"/>
                </a:lnTo>
                <a:lnTo>
                  <a:pt x="520" y="1098"/>
                </a:lnTo>
                <a:lnTo>
                  <a:pt x="500" y="1076"/>
                </a:lnTo>
                <a:lnTo>
                  <a:pt x="478" y="1055"/>
                </a:lnTo>
                <a:lnTo>
                  <a:pt x="457" y="1039"/>
                </a:lnTo>
                <a:lnTo>
                  <a:pt x="433" y="1025"/>
                </a:lnTo>
                <a:lnTo>
                  <a:pt x="407" y="1015"/>
                </a:lnTo>
                <a:lnTo>
                  <a:pt x="379" y="1007"/>
                </a:lnTo>
                <a:lnTo>
                  <a:pt x="343" y="1001"/>
                </a:lnTo>
                <a:lnTo>
                  <a:pt x="304" y="999"/>
                </a:lnTo>
                <a:lnTo>
                  <a:pt x="270" y="997"/>
                </a:lnTo>
                <a:lnTo>
                  <a:pt x="238" y="997"/>
                </a:lnTo>
                <a:lnTo>
                  <a:pt x="200" y="999"/>
                </a:lnTo>
                <a:lnTo>
                  <a:pt x="167" y="1005"/>
                </a:lnTo>
                <a:lnTo>
                  <a:pt x="131" y="1011"/>
                </a:lnTo>
                <a:lnTo>
                  <a:pt x="91" y="1019"/>
                </a:lnTo>
                <a:lnTo>
                  <a:pt x="51" y="1027"/>
                </a:lnTo>
                <a:lnTo>
                  <a:pt x="0" y="1037"/>
                </a:lnTo>
                <a:close/>
              </a:path>
            </a:pathLst>
          </a:custGeom>
          <a:gradFill rotWithShape="0">
            <a:gsLst>
              <a:gs pos="0">
                <a:srgbClr val="00FF00"/>
              </a:gs>
              <a:gs pos="100000">
                <a:srgbClr val="00666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9" name="Freeform 17"/>
          <p:cNvSpPr>
            <a:spLocks/>
          </p:cNvSpPr>
          <p:nvPr/>
        </p:nvSpPr>
        <p:spPr bwMode="auto">
          <a:xfrm>
            <a:off x="5453063" y="1768475"/>
            <a:ext cx="2036762" cy="1503363"/>
          </a:xfrm>
          <a:custGeom>
            <a:avLst/>
            <a:gdLst>
              <a:gd name="T0" fmla="*/ 2147483647 w 1641"/>
              <a:gd name="T1" fmla="*/ 0 h 1211"/>
              <a:gd name="T2" fmla="*/ 2147483647 w 1641"/>
              <a:gd name="T3" fmla="*/ 2147483647 h 1211"/>
              <a:gd name="T4" fmla="*/ 2147483647 w 1641"/>
              <a:gd name="T5" fmla="*/ 2147483647 h 1211"/>
              <a:gd name="T6" fmla="*/ 2147483647 w 1641"/>
              <a:gd name="T7" fmla="*/ 2147483647 h 1211"/>
              <a:gd name="T8" fmla="*/ 2147483647 w 1641"/>
              <a:gd name="T9" fmla="*/ 2147483647 h 1211"/>
              <a:gd name="T10" fmla="*/ 2147483647 w 1641"/>
              <a:gd name="T11" fmla="*/ 2147483647 h 1211"/>
              <a:gd name="T12" fmla="*/ 2147483647 w 1641"/>
              <a:gd name="T13" fmla="*/ 2147483647 h 1211"/>
              <a:gd name="T14" fmla="*/ 2147483647 w 1641"/>
              <a:gd name="T15" fmla="*/ 2147483647 h 1211"/>
              <a:gd name="T16" fmla="*/ 2147483647 w 1641"/>
              <a:gd name="T17" fmla="*/ 2147483647 h 1211"/>
              <a:gd name="T18" fmla="*/ 2147483647 w 1641"/>
              <a:gd name="T19" fmla="*/ 2147483647 h 1211"/>
              <a:gd name="T20" fmla="*/ 2147483647 w 1641"/>
              <a:gd name="T21" fmla="*/ 2147483647 h 1211"/>
              <a:gd name="T22" fmla="*/ 2147483647 w 1641"/>
              <a:gd name="T23" fmla="*/ 2147483647 h 1211"/>
              <a:gd name="T24" fmla="*/ 2147483647 w 1641"/>
              <a:gd name="T25" fmla="*/ 2147483647 h 1211"/>
              <a:gd name="T26" fmla="*/ 2147483647 w 1641"/>
              <a:gd name="T27" fmla="*/ 2147483647 h 1211"/>
              <a:gd name="T28" fmla="*/ 2147483647 w 1641"/>
              <a:gd name="T29" fmla="*/ 2147483647 h 1211"/>
              <a:gd name="T30" fmla="*/ 2147483647 w 1641"/>
              <a:gd name="T31" fmla="*/ 2147483647 h 1211"/>
              <a:gd name="T32" fmla="*/ 2147483647 w 1641"/>
              <a:gd name="T33" fmla="*/ 2147483647 h 1211"/>
              <a:gd name="T34" fmla="*/ 2147483647 w 1641"/>
              <a:gd name="T35" fmla="*/ 2147483647 h 1211"/>
              <a:gd name="T36" fmla="*/ 2147483647 w 1641"/>
              <a:gd name="T37" fmla="*/ 2147483647 h 1211"/>
              <a:gd name="T38" fmla="*/ 2147483647 w 1641"/>
              <a:gd name="T39" fmla="*/ 2147483647 h 1211"/>
              <a:gd name="T40" fmla="*/ 2147483647 w 1641"/>
              <a:gd name="T41" fmla="*/ 2147483647 h 1211"/>
              <a:gd name="T42" fmla="*/ 2147483647 w 1641"/>
              <a:gd name="T43" fmla="*/ 2147483647 h 1211"/>
              <a:gd name="T44" fmla="*/ 2147483647 w 1641"/>
              <a:gd name="T45" fmla="*/ 2147483647 h 1211"/>
              <a:gd name="T46" fmla="*/ 2147483647 w 1641"/>
              <a:gd name="T47" fmla="*/ 2147483647 h 1211"/>
              <a:gd name="T48" fmla="*/ 2147483647 w 1641"/>
              <a:gd name="T49" fmla="*/ 2147483647 h 1211"/>
              <a:gd name="T50" fmla="*/ 2147483647 w 1641"/>
              <a:gd name="T51" fmla="*/ 2147483647 h 1211"/>
              <a:gd name="T52" fmla="*/ 2147483647 w 1641"/>
              <a:gd name="T53" fmla="*/ 2147483647 h 1211"/>
              <a:gd name="T54" fmla="*/ 2147483647 w 1641"/>
              <a:gd name="T55" fmla="*/ 2147483647 h 1211"/>
              <a:gd name="T56" fmla="*/ 2147483647 w 1641"/>
              <a:gd name="T57" fmla="*/ 2147483647 h 1211"/>
              <a:gd name="T58" fmla="*/ 2147483647 w 1641"/>
              <a:gd name="T59" fmla="*/ 2147483647 h 1211"/>
              <a:gd name="T60" fmla="*/ 2147483647 w 1641"/>
              <a:gd name="T61" fmla="*/ 2147483647 h 1211"/>
              <a:gd name="T62" fmla="*/ 2147483647 w 1641"/>
              <a:gd name="T63" fmla="*/ 2147483647 h 1211"/>
              <a:gd name="T64" fmla="*/ 2147483647 w 1641"/>
              <a:gd name="T65" fmla="*/ 2147483647 h 1211"/>
              <a:gd name="T66" fmla="*/ 2147483647 w 1641"/>
              <a:gd name="T67" fmla="*/ 2147483647 h 1211"/>
              <a:gd name="T68" fmla="*/ 2147483647 w 1641"/>
              <a:gd name="T69" fmla="*/ 2147483647 h 1211"/>
              <a:gd name="T70" fmla="*/ 2147483647 w 1641"/>
              <a:gd name="T71" fmla="*/ 2147483647 h 1211"/>
              <a:gd name="T72" fmla="*/ 2147483647 w 1641"/>
              <a:gd name="T73" fmla="*/ 2147483647 h 1211"/>
              <a:gd name="T74" fmla="*/ 2147483647 w 1641"/>
              <a:gd name="T75" fmla="*/ 2147483647 h 1211"/>
              <a:gd name="T76" fmla="*/ 2147483647 w 1641"/>
              <a:gd name="T77" fmla="*/ 2147483647 h 1211"/>
              <a:gd name="T78" fmla="*/ 2147483647 w 1641"/>
              <a:gd name="T79" fmla="*/ 2147483647 h 1211"/>
              <a:gd name="T80" fmla="*/ 2147483647 w 1641"/>
              <a:gd name="T81" fmla="*/ 2147483647 h 1211"/>
              <a:gd name="T82" fmla="*/ 2147483647 w 1641"/>
              <a:gd name="T83" fmla="*/ 2147483647 h 1211"/>
              <a:gd name="T84" fmla="*/ 2147483647 w 1641"/>
              <a:gd name="T85" fmla="*/ 2147483647 h 1211"/>
              <a:gd name="T86" fmla="*/ 2147483647 w 1641"/>
              <a:gd name="T87" fmla="*/ 2147483647 h 1211"/>
              <a:gd name="T88" fmla="*/ 2147483647 w 1641"/>
              <a:gd name="T89" fmla="*/ 2147483647 h 1211"/>
              <a:gd name="T90" fmla="*/ 2147483647 w 1641"/>
              <a:gd name="T91" fmla="*/ 2147483647 h 1211"/>
              <a:gd name="T92" fmla="*/ 2147483647 w 1641"/>
              <a:gd name="T93" fmla="*/ 2147483647 h 1211"/>
              <a:gd name="T94" fmla="*/ 2147483647 w 1641"/>
              <a:gd name="T95" fmla="*/ 2147483647 h 1211"/>
              <a:gd name="T96" fmla="*/ 2147483647 w 1641"/>
              <a:gd name="T97" fmla="*/ 2147483647 h 1211"/>
              <a:gd name="T98" fmla="*/ 2147483647 w 1641"/>
              <a:gd name="T99" fmla="*/ 2147483647 h 1211"/>
              <a:gd name="T100" fmla="*/ 2147483647 w 1641"/>
              <a:gd name="T101" fmla="*/ 2147483647 h 1211"/>
              <a:gd name="T102" fmla="*/ 2147483647 w 1641"/>
              <a:gd name="T103" fmla="*/ 2147483647 h 1211"/>
              <a:gd name="T104" fmla="*/ 2147483647 w 1641"/>
              <a:gd name="T105" fmla="*/ 2147483647 h 1211"/>
              <a:gd name="T106" fmla="*/ 2147483647 w 1641"/>
              <a:gd name="T107" fmla="*/ 2147483647 h 1211"/>
              <a:gd name="T108" fmla="*/ 2147483647 w 1641"/>
              <a:gd name="T109" fmla="*/ 2147483647 h 1211"/>
              <a:gd name="T110" fmla="*/ 2147483647 w 1641"/>
              <a:gd name="T111" fmla="*/ 2147483647 h 1211"/>
              <a:gd name="T112" fmla="*/ 2147483647 w 1641"/>
              <a:gd name="T113" fmla="*/ 2147483647 h 1211"/>
              <a:gd name="T114" fmla="*/ 2147483647 w 1641"/>
              <a:gd name="T115" fmla="*/ 2147483647 h 1211"/>
              <a:gd name="T116" fmla="*/ 0 w 1641"/>
              <a:gd name="T117" fmla="*/ 2147483647 h 1211"/>
              <a:gd name="T118" fmla="*/ 2147483647 w 1641"/>
              <a:gd name="T119" fmla="*/ 2147483647 h 1211"/>
              <a:gd name="T120" fmla="*/ 2147483647 w 1641"/>
              <a:gd name="T121" fmla="*/ 2147483647 h 1211"/>
              <a:gd name="T122" fmla="*/ 2147483647 w 1641"/>
              <a:gd name="T123" fmla="*/ 2147483647 h 121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41"/>
              <a:gd name="T187" fmla="*/ 0 h 1211"/>
              <a:gd name="T188" fmla="*/ 1641 w 1641"/>
              <a:gd name="T189" fmla="*/ 1211 h 121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41" h="1211">
                <a:moveTo>
                  <a:pt x="50" y="28"/>
                </a:moveTo>
                <a:lnTo>
                  <a:pt x="70" y="0"/>
                </a:lnTo>
                <a:lnTo>
                  <a:pt x="1369" y="0"/>
                </a:lnTo>
                <a:lnTo>
                  <a:pt x="1641" y="987"/>
                </a:lnTo>
                <a:lnTo>
                  <a:pt x="1607" y="969"/>
                </a:lnTo>
                <a:lnTo>
                  <a:pt x="1583" y="955"/>
                </a:lnTo>
                <a:lnTo>
                  <a:pt x="1556" y="943"/>
                </a:lnTo>
                <a:lnTo>
                  <a:pt x="1522" y="931"/>
                </a:lnTo>
                <a:lnTo>
                  <a:pt x="1486" y="923"/>
                </a:lnTo>
                <a:lnTo>
                  <a:pt x="1448" y="917"/>
                </a:lnTo>
                <a:lnTo>
                  <a:pt x="1403" y="912"/>
                </a:lnTo>
                <a:lnTo>
                  <a:pt x="1361" y="910"/>
                </a:lnTo>
                <a:lnTo>
                  <a:pt x="1319" y="908"/>
                </a:lnTo>
                <a:lnTo>
                  <a:pt x="1271" y="908"/>
                </a:lnTo>
                <a:lnTo>
                  <a:pt x="1216" y="908"/>
                </a:lnTo>
                <a:lnTo>
                  <a:pt x="1172" y="912"/>
                </a:lnTo>
                <a:lnTo>
                  <a:pt x="1128" y="916"/>
                </a:lnTo>
                <a:lnTo>
                  <a:pt x="1091" y="919"/>
                </a:lnTo>
                <a:lnTo>
                  <a:pt x="1055" y="927"/>
                </a:lnTo>
                <a:lnTo>
                  <a:pt x="1027" y="935"/>
                </a:lnTo>
                <a:lnTo>
                  <a:pt x="1003" y="945"/>
                </a:lnTo>
                <a:lnTo>
                  <a:pt x="983" y="957"/>
                </a:lnTo>
                <a:lnTo>
                  <a:pt x="970" y="969"/>
                </a:lnTo>
                <a:lnTo>
                  <a:pt x="962" y="987"/>
                </a:lnTo>
                <a:lnTo>
                  <a:pt x="962" y="1005"/>
                </a:lnTo>
                <a:lnTo>
                  <a:pt x="972" y="1023"/>
                </a:lnTo>
                <a:lnTo>
                  <a:pt x="983" y="1039"/>
                </a:lnTo>
                <a:lnTo>
                  <a:pt x="991" y="1055"/>
                </a:lnTo>
                <a:lnTo>
                  <a:pt x="991" y="1078"/>
                </a:lnTo>
                <a:lnTo>
                  <a:pt x="980" y="1098"/>
                </a:lnTo>
                <a:lnTo>
                  <a:pt x="964" y="1118"/>
                </a:lnTo>
                <a:lnTo>
                  <a:pt x="940" y="1138"/>
                </a:lnTo>
                <a:lnTo>
                  <a:pt x="916" y="1156"/>
                </a:lnTo>
                <a:lnTo>
                  <a:pt x="892" y="1168"/>
                </a:lnTo>
                <a:lnTo>
                  <a:pt x="868" y="1178"/>
                </a:lnTo>
                <a:lnTo>
                  <a:pt x="842" y="1190"/>
                </a:lnTo>
                <a:lnTo>
                  <a:pt x="815" y="1198"/>
                </a:lnTo>
                <a:lnTo>
                  <a:pt x="787" y="1204"/>
                </a:lnTo>
                <a:lnTo>
                  <a:pt x="759" y="1207"/>
                </a:lnTo>
                <a:lnTo>
                  <a:pt x="735" y="1211"/>
                </a:lnTo>
                <a:lnTo>
                  <a:pt x="703" y="1211"/>
                </a:lnTo>
                <a:lnTo>
                  <a:pt x="676" y="1207"/>
                </a:lnTo>
                <a:lnTo>
                  <a:pt x="650" y="1204"/>
                </a:lnTo>
                <a:lnTo>
                  <a:pt x="626" y="1196"/>
                </a:lnTo>
                <a:lnTo>
                  <a:pt x="600" y="1186"/>
                </a:lnTo>
                <a:lnTo>
                  <a:pt x="578" y="1174"/>
                </a:lnTo>
                <a:lnTo>
                  <a:pt x="564" y="1160"/>
                </a:lnTo>
                <a:lnTo>
                  <a:pt x="558" y="1146"/>
                </a:lnTo>
                <a:lnTo>
                  <a:pt x="556" y="1132"/>
                </a:lnTo>
                <a:lnTo>
                  <a:pt x="558" y="1112"/>
                </a:lnTo>
                <a:lnTo>
                  <a:pt x="564" y="1092"/>
                </a:lnTo>
                <a:lnTo>
                  <a:pt x="578" y="1068"/>
                </a:lnTo>
                <a:lnTo>
                  <a:pt x="596" y="1047"/>
                </a:lnTo>
                <a:lnTo>
                  <a:pt x="610" y="1029"/>
                </a:lnTo>
                <a:lnTo>
                  <a:pt x="620" y="1015"/>
                </a:lnTo>
                <a:lnTo>
                  <a:pt x="628" y="993"/>
                </a:lnTo>
                <a:lnTo>
                  <a:pt x="634" y="971"/>
                </a:lnTo>
                <a:lnTo>
                  <a:pt x="628" y="953"/>
                </a:lnTo>
                <a:lnTo>
                  <a:pt x="616" y="937"/>
                </a:lnTo>
                <a:lnTo>
                  <a:pt x="594" y="923"/>
                </a:lnTo>
                <a:lnTo>
                  <a:pt x="570" y="917"/>
                </a:lnTo>
                <a:lnTo>
                  <a:pt x="547" y="912"/>
                </a:lnTo>
                <a:lnTo>
                  <a:pt x="513" y="908"/>
                </a:lnTo>
                <a:lnTo>
                  <a:pt x="445" y="908"/>
                </a:lnTo>
                <a:lnTo>
                  <a:pt x="396" y="912"/>
                </a:lnTo>
                <a:lnTo>
                  <a:pt x="350" y="917"/>
                </a:lnTo>
                <a:lnTo>
                  <a:pt x="290" y="925"/>
                </a:lnTo>
                <a:lnTo>
                  <a:pt x="237" y="935"/>
                </a:lnTo>
                <a:lnTo>
                  <a:pt x="177" y="945"/>
                </a:lnTo>
                <a:lnTo>
                  <a:pt x="133" y="953"/>
                </a:lnTo>
                <a:lnTo>
                  <a:pt x="104" y="959"/>
                </a:lnTo>
                <a:lnTo>
                  <a:pt x="86" y="969"/>
                </a:lnTo>
                <a:lnTo>
                  <a:pt x="74" y="947"/>
                </a:lnTo>
                <a:lnTo>
                  <a:pt x="62" y="923"/>
                </a:lnTo>
                <a:lnTo>
                  <a:pt x="50" y="898"/>
                </a:lnTo>
                <a:lnTo>
                  <a:pt x="40" y="872"/>
                </a:lnTo>
                <a:lnTo>
                  <a:pt x="32" y="840"/>
                </a:lnTo>
                <a:lnTo>
                  <a:pt x="26" y="804"/>
                </a:lnTo>
                <a:lnTo>
                  <a:pt x="28" y="771"/>
                </a:lnTo>
                <a:lnTo>
                  <a:pt x="34" y="737"/>
                </a:lnTo>
                <a:lnTo>
                  <a:pt x="48" y="701"/>
                </a:lnTo>
                <a:lnTo>
                  <a:pt x="68" y="665"/>
                </a:lnTo>
                <a:lnTo>
                  <a:pt x="90" y="633"/>
                </a:lnTo>
                <a:lnTo>
                  <a:pt x="117" y="608"/>
                </a:lnTo>
                <a:lnTo>
                  <a:pt x="147" y="588"/>
                </a:lnTo>
                <a:lnTo>
                  <a:pt x="179" y="572"/>
                </a:lnTo>
                <a:lnTo>
                  <a:pt x="211" y="556"/>
                </a:lnTo>
                <a:lnTo>
                  <a:pt x="243" y="544"/>
                </a:lnTo>
                <a:lnTo>
                  <a:pt x="274" y="530"/>
                </a:lnTo>
                <a:lnTo>
                  <a:pt x="314" y="510"/>
                </a:lnTo>
                <a:lnTo>
                  <a:pt x="340" y="498"/>
                </a:lnTo>
                <a:lnTo>
                  <a:pt x="364" y="481"/>
                </a:lnTo>
                <a:lnTo>
                  <a:pt x="386" y="461"/>
                </a:lnTo>
                <a:lnTo>
                  <a:pt x="405" y="439"/>
                </a:lnTo>
                <a:lnTo>
                  <a:pt x="419" y="413"/>
                </a:lnTo>
                <a:lnTo>
                  <a:pt x="429" y="385"/>
                </a:lnTo>
                <a:lnTo>
                  <a:pt x="433" y="353"/>
                </a:lnTo>
                <a:lnTo>
                  <a:pt x="427" y="324"/>
                </a:lnTo>
                <a:lnTo>
                  <a:pt x="413" y="292"/>
                </a:lnTo>
                <a:lnTo>
                  <a:pt x="394" y="268"/>
                </a:lnTo>
                <a:lnTo>
                  <a:pt x="368" y="250"/>
                </a:lnTo>
                <a:lnTo>
                  <a:pt x="338" y="240"/>
                </a:lnTo>
                <a:lnTo>
                  <a:pt x="310" y="240"/>
                </a:lnTo>
                <a:lnTo>
                  <a:pt x="282" y="250"/>
                </a:lnTo>
                <a:lnTo>
                  <a:pt x="255" y="268"/>
                </a:lnTo>
                <a:lnTo>
                  <a:pt x="235" y="290"/>
                </a:lnTo>
                <a:lnTo>
                  <a:pt x="213" y="314"/>
                </a:lnTo>
                <a:lnTo>
                  <a:pt x="193" y="336"/>
                </a:lnTo>
                <a:lnTo>
                  <a:pt x="171" y="349"/>
                </a:lnTo>
                <a:lnTo>
                  <a:pt x="143" y="355"/>
                </a:lnTo>
                <a:lnTo>
                  <a:pt x="108" y="355"/>
                </a:lnTo>
                <a:lnTo>
                  <a:pt x="78" y="349"/>
                </a:lnTo>
                <a:lnTo>
                  <a:pt x="56" y="332"/>
                </a:lnTo>
                <a:lnTo>
                  <a:pt x="36" y="314"/>
                </a:lnTo>
                <a:lnTo>
                  <a:pt x="20" y="292"/>
                </a:lnTo>
                <a:lnTo>
                  <a:pt x="8" y="264"/>
                </a:lnTo>
                <a:lnTo>
                  <a:pt x="2" y="238"/>
                </a:lnTo>
                <a:lnTo>
                  <a:pt x="0" y="208"/>
                </a:lnTo>
                <a:lnTo>
                  <a:pt x="2" y="177"/>
                </a:lnTo>
                <a:lnTo>
                  <a:pt x="8" y="147"/>
                </a:lnTo>
                <a:lnTo>
                  <a:pt x="18" y="107"/>
                </a:lnTo>
                <a:lnTo>
                  <a:pt x="30" y="73"/>
                </a:lnTo>
                <a:lnTo>
                  <a:pt x="38" y="51"/>
                </a:lnTo>
                <a:lnTo>
                  <a:pt x="50" y="2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0" name="Rectangle 18"/>
          <p:cNvSpPr>
            <a:spLocks noChangeArrowheads="1"/>
          </p:cNvSpPr>
          <p:nvPr/>
        </p:nvSpPr>
        <p:spPr bwMode="auto">
          <a:xfrm>
            <a:off x="3506788" y="5392738"/>
            <a:ext cx="1984375" cy="230187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1" name="Freeform 19"/>
          <p:cNvSpPr>
            <a:spLocks/>
          </p:cNvSpPr>
          <p:nvPr/>
        </p:nvSpPr>
        <p:spPr bwMode="auto">
          <a:xfrm>
            <a:off x="3268663" y="3871913"/>
            <a:ext cx="2424112" cy="1527175"/>
          </a:xfrm>
          <a:custGeom>
            <a:avLst/>
            <a:gdLst>
              <a:gd name="T0" fmla="*/ 2147483647 w 1954"/>
              <a:gd name="T1" fmla="*/ 2147483647 h 1231"/>
              <a:gd name="T2" fmla="*/ 2147483647 w 1954"/>
              <a:gd name="T3" fmla="*/ 2147483647 h 1231"/>
              <a:gd name="T4" fmla="*/ 2147483647 w 1954"/>
              <a:gd name="T5" fmla="*/ 2147483647 h 1231"/>
              <a:gd name="T6" fmla="*/ 2147483647 w 1954"/>
              <a:gd name="T7" fmla="*/ 2147483647 h 1231"/>
              <a:gd name="T8" fmla="*/ 2147483647 w 1954"/>
              <a:gd name="T9" fmla="*/ 2147483647 h 1231"/>
              <a:gd name="T10" fmla="*/ 2147483647 w 1954"/>
              <a:gd name="T11" fmla="*/ 2147483647 h 1231"/>
              <a:gd name="T12" fmla="*/ 2147483647 w 1954"/>
              <a:gd name="T13" fmla="*/ 2147483647 h 1231"/>
              <a:gd name="T14" fmla="*/ 2147483647 w 1954"/>
              <a:gd name="T15" fmla="*/ 2147483647 h 1231"/>
              <a:gd name="T16" fmla="*/ 2147483647 w 1954"/>
              <a:gd name="T17" fmla="*/ 2147483647 h 1231"/>
              <a:gd name="T18" fmla="*/ 2147483647 w 1954"/>
              <a:gd name="T19" fmla="*/ 2147483647 h 1231"/>
              <a:gd name="T20" fmla="*/ 2147483647 w 1954"/>
              <a:gd name="T21" fmla="*/ 2147483647 h 1231"/>
              <a:gd name="T22" fmla="*/ 2147483647 w 1954"/>
              <a:gd name="T23" fmla="*/ 2147483647 h 1231"/>
              <a:gd name="T24" fmla="*/ 2147483647 w 1954"/>
              <a:gd name="T25" fmla="*/ 2147483647 h 1231"/>
              <a:gd name="T26" fmla="*/ 2147483647 w 1954"/>
              <a:gd name="T27" fmla="*/ 2147483647 h 1231"/>
              <a:gd name="T28" fmla="*/ 2147483647 w 1954"/>
              <a:gd name="T29" fmla="*/ 2147483647 h 1231"/>
              <a:gd name="T30" fmla="*/ 2147483647 w 1954"/>
              <a:gd name="T31" fmla="*/ 2147483647 h 1231"/>
              <a:gd name="T32" fmla="*/ 2147483647 w 1954"/>
              <a:gd name="T33" fmla="*/ 2147483647 h 1231"/>
              <a:gd name="T34" fmla="*/ 2147483647 w 1954"/>
              <a:gd name="T35" fmla="*/ 2147483647 h 1231"/>
              <a:gd name="T36" fmla="*/ 2147483647 w 1954"/>
              <a:gd name="T37" fmla="*/ 2147483647 h 1231"/>
              <a:gd name="T38" fmla="*/ 2147483647 w 1954"/>
              <a:gd name="T39" fmla="*/ 2147483647 h 1231"/>
              <a:gd name="T40" fmla="*/ 2147483647 w 1954"/>
              <a:gd name="T41" fmla="*/ 2147483647 h 1231"/>
              <a:gd name="T42" fmla="*/ 2147483647 w 1954"/>
              <a:gd name="T43" fmla="*/ 2147483647 h 1231"/>
              <a:gd name="T44" fmla="*/ 2147483647 w 1954"/>
              <a:gd name="T45" fmla="*/ 2147483647 h 1231"/>
              <a:gd name="T46" fmla="*/ 2147483647 w 1954"/>
              <a:gd name="T47" fmla="*/ 2147483647 h 1231"/>
              <a:gd name="T48" fmla="*/ 2147483647 w 1954"/>
              <a:gd name="T49" fmla="*/ 2147483647 h 1231"/>
              <a:gd name="T50" fmla="*/ 2147483647 w 1954"/>
              <a:gd name="T51" fmla="*/ 2147483647 h 1231"/>
              <a:gd name="T52" fmla="*/ 2147483647 w 1954"/>
              <a:gd name="T53" fmla="*/ 2147483647 h 1231"/>
              <a:gd name="T54" fmla="*/ 2147483647 w 1954"/>
              <a:gd name="T55" fmla="*/ 2147483647 h 1231"/>
              <a:gd name="T56" fmla="*/ 2147483647 w 1954"/>
              <a:gd name="T57" fmla="*/ 2147483647 h 1231"/>
              <a:gd name="T58" fmla="*/ 2147483647 w 1954"/>
              <a:gd name="T59" fmla="*/ 2147483647 h 1231"/>
              <a:gd name="T60" fmla="*/ 2147483647 w 1954"/>
              <a:gd name="T61" fmla="*/ 2147483647 h 1231"/>
              <a:gd name="T62" fmla="*/ 2147483647 w 1954"/>
              <a:gd name="T63" fmla="*/ 2147483647 h 1231"/>
              <a:gd name="T64" fmla="*/ 2147483647 w 1954"/>
              <a:gd name="T65" fmla="*/ 2147483647 h 1231"/>
              <a:gd name="T66" fmla="*/ 2147483647 w 1954"/>
              <a:gd name="T67" fmla="*/ 2147483647 h 1231"/>
              <a:gd name="T68" fmla="*/ 2147483647 w 1954"/>
              <a:gd name="T69" fmla="*/ 2147483647 h 1231"/>
              <a:gd name="T70" fmla="*/ 2147483647 w 1954"/>
              <a:gd name="T71" fmla="*/ 2147483647 h 1231"/>
              <a:gd name="T72" fmla="*/ 2147483647 w 1954"/>
              <a:gd name="T73" fmla="*/ 2147483647 h 1231"/>
              <a:gd name="T74" fmla="*/ 2147483647 w 1954"/>
              <a:gd name="T75" fmla="*/ 2147483647 h 1231"/>
              <a:gd name="T76" fmla="*/ 2147483647 w 1954"/>
              <a:gd name="T77" fmla="*/ 2147483647 h 1231"/>
              <a:gd name="T78" fmla="*/ 2147483647 w 1954"/>
              <a:gd name="T79" fmla="*/ 2147483647 h 1231"/>
              <a:gd name="T80" fmla="*/ 2147483647 w 1954"/>
              <a:gd name="T81" fmla="*/ 2147483647 h 1231"/>
              <a:gd name="T82" fmla="*/ 2147483647 w 1954"/>
              <a:gd name="T83" fmla="*/ 2147483647 h 1231"/>
              <a:gd name="T84" fmla="*/ 2147483647 w 1954"/>
              <a:gd name="T85" fmla="*/ 2147483647 h 1231"/>
              <a:gd name="T86" fmla="*/ 2147483647 w 1954"/>
              <a:gd name="T87" fmla="*/ 2147483647 h 1231"/>
              <a:gd name="T88" fmla="*/ 2147483647 w 1954"/>
              <a:gd name="T89" fmla="*/ 2147483647 h 1231"/>
              <a:gd name="T90" fmla="*/ 2147483647 w 1954"/>
              <a:gd name="T91" fmla="*/ 2147483647 h 1231"/>
              <a:gd name="T92" fmla="*/ 2147483647 w 1954"/>
              <a:gd name="T93" fmla="*/ 2147483647 h 1231"/>
              <a:gd name="T94" fmla="*/ 2147483647 w 1954"/>
              <a:gd name="T95" fmla="*/ 2147483647 h 123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54"/>
              <a:gd name="T145" fmla="*/ 0 h 1231"/>
              <a:gd name="T146" fmla="*/ 1954 w 1954"/>
              <a:gd name="T147" fmla="*/ 1231 h 123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54" h="1231">
                <a:moveTo>
                  <a:pt x="1815" y="260"/>
                </a:moveTo>
                <a:lnTo>
                  <a:pt x="1799" y="252"/>
                </a:lnTo>
                <a:lnTo>
                  <a:pt x="1767" y="244"/>
                </a:lnTo>
                <a:lnTo>
                  <a:pt x="1738" y="240"/>
                </a:lnTo>
                <a:lnTo>
                  <a:pt x="1706" y="244"/>
                </a:lnTo>
                <a:lnTo>
                  <a:pt x="1666" y="250"/>
                </a:lnTo>
                <a:lnTo>
                  <a:pt x="1636" y="254"/>
                </a:lnTo>
                <a:lnTo>
                  <a:pt x="1599" y="264"/>
                </a:lnTo>
                <a:lnTo>
                  <a:pt x="1565" y="274"/>
                </a:lnTo>
                <a:lnTo>
                  <a:pt x="1521" y="288"/>
                </a:lnTo>
                <a:lnTo>
                  <a:pt x="1481" y="302"/>
                </a:lnTo>
                <a:lnTo>
                  <a:pt x="1444" y="320"/>
                </a:lnTo>
                <a:lnTo>
                  <a:pt x="1406" y="336"/>
                </a:lnTo>
                <a:lnTo>
                  <a:pt x="1360" y="353"/>
                </a:lnTo>
                <a:lnTo>
                  <a:pt x="1316" y="367"/>
                </a:lnTo>
                <a:lnTo>
                  <a:pt x="1267" y="383"/>
                </a:lnTo>
                <a:lnTo>
                  <a:pt x="1217" y="397"/>
                </a:lnTo>
                <a:lnTo>
                  <a:pt x="1185" y="405"/>
                </a:lnTo>
                <a:lnTo>
                  <a:pt x="1152" y="409"/>
                </a:lnTo>
                <a:lnTo>
                  <a:pt x="1114" y="409"/>
                </a:lnTo>
                <a:lnTo>
                  <a:pt x="1074" y="403"/>
                </a:lnTo>
                <a:lnTo>
                  <a:pt x="1048" y="397"/>
                </a:lnTo>
                <a:lnTo>
                  <a:pt x="1026" y="387"/>
                </a:lnTo>
                <a:lnTo>
                  <a:pt x="1007" y="375"/>
                </a:lnTo>
                <a:lnTo>
                  <a:pt x="993" y="363"/>
                </a:lnTo>
                <a:lnTo>
                  <a:pt x="985" y="348"/>
                </a:lnTo>
                <a:lnTo>
                  <a:pt x="977" y="330"/>
                </a:lnTo>
                <a:lnTo>
                  <a:pt x="977" y="312"/>
                </a:lnTo>
                <a:lnTo>
                  <a:pt x="983" y="290"/>
                </a:lnTo>
                <a:lnTo>
                  <a:pt x="993" y="268"/>
                </a:lnTo>
                <a:lnTo>
                  <a:pt x="1007" y="250"/>
                </a:lnTo>
                <a:lnTo>
                  <a:pt x="1024" y="228"/>
                </a:lnTo>
                <a:lnTo>
                  <a:pt x="1042" y="216"/>
                </a:lnTo>
                <a:lnTo>
                  <a:pt x="1066" y="199"/>
                </a:lnTo>
                <a:lnTo>
                  <a:pt x="1100" y="181"/>
                </a:lnTo>
                <a:lnTo>
                  <a:pt x="1134" y="169"/>
                </a:lnTo>
                <a:lnTo>
                  <a:pt x="1168" y="161"/>
                </a:lnTo>
                <a:lnTo>
                  <a:pt x="1197" y="151"/>
                </a:lnTo>
                <a:lnTo>
                  <a:pt x="1231" y="139"/>
                </a:lnTo>
                <a:lnTo>
                  <a:pt x="1259" y="125"/>
                </a:lnTo>
                <a:lnTo>
                  <a:pt x="1285" y="111"/>
                </a:lnTo>
                <a:lnTo>
                  <a:pt x="1305" y="95"/>
                </a:lnTo>
                <a:lnTo>
                  <a:pt x="1312" y="75"/>
                </a:lnTo>
                <a:lnTo>
                  <a:pt x="1309" y="54"/>
                </a:lnTo>
                <a:lnTo>
                  <a:pt x="1295" y="34"/>
                </a:lnTo>
                <a:lnTo>
                  <a:pt x="1281" y="20"/>
                </a:lnTo>
                <a:lnTo>
                  <a:pt x="1261" y="10"/>
                </a:lnTo>
                <a:lnTo>
                  <a:pt x="1237" y="2"/>
                </a:lnTo>
                <a:lnTo>
                  <a:pt x="1205" y="0"/>
                </a:lnTo>
                <a:lnTo>
                  <a:pt x="1173" y="0"/>
                </a:lnTo>
                <a:lnTo>
                  <a:pt x="1128" y="2"/>
                </a:lnTo>
                <a:lnTo>
                  <a:pt x="1082" y="6"/>
                </a:lnTo>
                <a:lnTo>
                  <a:pt x="1052" y="14"/>
                </a:lnTo>
                <a:lnTo>
                  <a:pt x="1009" y="26"/>
                </a:lnTo>
                <a:lnTo>
                  <a:pt x="963" y="42"/>
                </a:lnTo>
                <a:lnTo>
                  <a:pt x="931" y="58"/>
                </a:lnTo>
                <a:lnTo>
                  <a:pt x="893" y="77"/>
                </a:lnTo>
                <a:lnTo>
                  <a:pt x="858" y="95"/>
                </a:lnTo>
                <a:lnTo>
                  <a:pt x="820" y="119"/>
                </a:lnTo>
                <a:lnTo>
                  <a:pt x="764" y="151"/>
                </a:lnTo>
                <a:lnTo>
                  <a:pt x="727" y="175"/>
                </a:lnTo>
                <a:lnTo>
                  <a:pt x="693" y="195"/>
                </a:lnTo>
                <a:lnTo>
                  <a:pt x="645" y="212"/>
                </a:lnTo>
                <a:lnTo>
                  <a:pt x="601" y="226"/>
                </a:lnTo>
                <a:lnTo>
                  <a:pt x="556" y="238"/>
                </a:lnTo>
                <a:lnTo>
                  <a:pt x="508" y="246"/>
                </a:lnTo>
                <a:lnTo>
                  <a:pt x="460" y="254"/>
                </a:lnTo>
                <a:lnTo>
                  <a:pt x="423" y="258"/>
                </a:lnTo>
                <a:lnTo>
                  <a:pt x="381" y="262"/>
                </a:lnTo>
                <a:lnTo>
                  <a:pt x="341" y="262"/>
                </a:lnTo>
                <a:lnTo>
                  <a:pt x="302" y="264"/>
                </a:lnTo>
                <a:lnTo>
                  <a:pt x="270" y="262"/>
                </a:lnTo>
                <a:lnTo>
                  <a:pt x="274" y="294"/>
                </a:lnTo>
                <a:lnTo>
                  <a:pt x="284" y="336"/>
                </a:lnTo>
                <a:lnTo>
                  <a:pt x="296" y="377"/>
                </a:lnTo>
                <a:lnTo>
                  <a:pt x="313" y="427"/>
                </a:lnTo>
                <a:lnTo>
                  <a:pt x="327" y="467"/>
                </a:lnTo>
                <a:lnTo>
                  <a:pt x="345" y="500"/>
                </a:lnTo>
                <a:lnTo>
                  <a:pt x="355" y="532"/>
                </a:lnTo>
                <a:lnTo>
                  <a:pt x="357" y="564"/>
                </a:lnTo>
                <a:lnTo>
                  <a:pt x="355" y="592"/>
                </a:lnTo>
                <a:lnTo>
                  <a:pt x="345" y="614"/>
                </a:lnTo>
                <a:lnTo>
                  <a:pt x="333" y="632"/>
                </a:lnTo>
                <a:lnTo>
                  <a:pt x="321" y="647"/>
                </a:lnTo>
                <a:lnTo>
                  <a:pt x="304" y="659"/>
                </a:lnTo>
                <a:lnTo>
                  <a:pt x="288" y="665"/>
                </a:lnTo>
                <a:lnTo>
                  <a:pt x="272" y="669"/>
                </a:lnTo>
                <a:lnTo>
                  <a:pt x="248" y="667"/>
                </a:lnTo>
                <a:lnTo>
                  <a:pt x="230" y="661"/>
                </a:lnTo>
                <a:lnTo>
                  <a:pt x="208" y="655"/>
                </a:lnTo>
                <a:lnTo>
                  <a:pt x="192" y="647"/>
                </a:lnTo>
                <a:lnTo>
                  <a:pt x="168" y="636"/>
                </a:lnTo>
                <a:lnTo>
                  <a:pt x="151" y="626"/>
                </a:lnTo>
                <a:lnTo>
                  <a:pt x="133" y="618"/>
                </a:lnTo>
                <a:lnTo>
                  <a:pt x="113" y="610"/>
                </a:lnTo>
                <a:lnTo>
                  <a:pt x="75" y="610"/>
                </a:lnTo>
                <a:lnTo>
                  <a:pt x="55" y="618"/>
                </a:lnTo>
                <a:lnTo>
                  <a:pt x="37" y="630"/>
                </a:lnTo>
                <a:lnTo>
                  <a:pt x="25" y="647"/>
                </a:lnTo>
                <a:lnTo>
                  <a:pt x="14" y="669"/>
                </a:lnTo>
                <a:lnTo>
                  <a:pt x="6" y="691"/>
                </a:lnTo>
                <a:lnTo>
                  <a:pt x="0" y="715"/>
                </a:lnTo>
                <a:lnTo>
                  <a:pt x="0" y="743"/>
                </a:lnTo>
                <a:lnTo>
                  <a:pt x="4" y="767"/>
                </a:lnTo>
                <a:lnTo>
                  <a:pt x="10" y="794"/>
                </a:lnTo>
                <a:lnTo>
                  <a:pt x="23" y="820"/>
                </a:lnTo>
                <a:lnTo>
                  <a:pt x="37" y="848"/>
                </a:lnTo>
                <a:lnTo>
                  <a:pt x="57" y="876"/>
                </a:lnTo>
                <a:lnTo>
                  <a:pt x="79" y="892"/>
                </a:lnTo>
                <a:lnTo>
                  <a:pt x="107" y="910"/>
                </a:lnTo>
                <a:lnTo>
                  <a:pt x="133" y="922"/>
                </a:lnTo>
                <a:lnTo>
                  <a:pt x="162" y="928"/>
                </a:lnTo>
                <a:lnTo>
                  <a:pt x="188" y="933"/>
                </a:lnTo>
                <a:lnTo>
                  <a:pt x="228" y="933"/>
                </a:lnTo>
                <a:lnTo>
                  <a:pt x="260" y="929"/>
                </a:lnTo>
                <a:lnTo>
                  <a:pt x="298" y="928"/>
                </a:lnTo>
                <a:lnTo>
                  <a:pt x="325" y="928"/>
                </a:lnTo>
                <a:lnTo>
                  <a:pt x="343" y="939"/>
                </a:lnTo>
                <a:lnTo>
                  <a:pt x="349" y="959"/>
                </a:lnTo>
                <a:lnTo>
                  <a:pt x="349" y="981"/>
                </a:lnTo>
                <a:lnTo>
                  <a:pt x="339" y="1011"/>
                </a:lnTo>
                <a:lnTo>
                  <a:pt x="329" y="1041"/>
                </a:lnTo>
                <a:lnTo>
                  <a:pt x="317" y="1067"/>
                </a:lnTo>
                <a:lnTo>
                  <a:pt x="302" y="1100"/>
                </a:lnTo>
                <a:lnTo>
                  <a:pt x="284" y="1130"/>
                </a:lnTo>
                <a:lnTo>
                  <a:pt x="266" y="1158"/>
                </a:lnTo>
                <a:lnTo>
                  <a:pt x="244" y="1186"/>
                </a:lnTo>
                <a:lnTo>
                  <a:pt x="228" y="1208"/>
                </a:lnTo>
                <a:lnTo>
                  <a:pt x="194" y="1231"/>
                </a:lnTo>
                <a:lnTo>
                  <a:pt x="1805" y="1229"/>
                </a:lnTo>
                <a:lnTo>
                  <a:pt x="1807" y="1204"/>
                </a:lnTo>
                <a:lnTo>
                  <a:pt x="1813" y="1180"/>
                </a:lnTo>
                <a:lnTo>
                  <a:pt x="1821" y="1158"/>
                </a:lnTo>
                <a:lnTo>
                  <a:pt x="1829" y="1140"/>
                </a:lnTo>
                <a:lnTo>
                  <a:pt x="1841" y="1120"/>
                </a:lnTo>
                <a:lnTo>
                  <a:pt x="1857" y="1098"/>
                </a:lnTo>
                <a:lnTo>
                  <a:pt x="1875" y="1078"/>
                </a:lnTo>
                <a:lnTo>
                  <a:pt x="1890" y="1063"/>
                </a:lnTo>
                <a:lnTo>
                  <a:pt x="1910" y="1043"/>
                </a:lnTo>
                <a:lnTo>
                  <a:pt x="1926" y="1027"/>
                </a:lnTo>
                <a:lnTo>
                  <a:pt x="1938" y="1007"/>
                </a:lnTo>
                <a:lnTo>
                  <a:pt x="1948" y="987"/>
                </a:lnTo>
                <a:lnTo>
                  <a:pt x="1954" y="957"/>
                </a:lnTo>
                <a:lnTo>
                  <a:pt x="1952" y="929"/>
                </a:lnTo>
                <a:lnTo>
                  <a:pt x="1946" y="912"/>
                </a:lnTo>
                <a:lnTo>
                  <a:pt x="1936" y="894"/>
                </a:lnTo>
                <a:lnTo>
                  <a:pt x="1922" y="878"/>
                </a:lnTo>
                <a:lnTo>
                  <a:pt x="1904" y="864"/>
                </a:lnTo>
                <a:lnTo>
                  <a:pt x="1885" y="856"/>
                </a:lnTo>
                <a:lnTo>
                  <a:pt x="1859" y="850"/>
                </a:lnTo>
                <a:lnTo>
                  <a:pt x="1831" y="848"/>
                </a:lnTo>
                <a:lnTo>
                  <a:pt x="1801" y="850"/>
                </a:lnTo>
                <a:lnTo>
                  <a:pt x="1773" y="854"/>
                </a:lnTo>
                <a:lnTo>
                  <a:pt x="1745" y="860"/>
                </a:lnTo>
                <a:lnTo>
                  <a:pt x="1710" y="870"/>
                </a:lnTo>
                <a:lnTo>
                  <a:pt x="1680" y="878"/>
                </a:lnTo>
                <a:lnTo>
                  <a:pt x="1648" y="884"/>
                </a:lnTo>
                <a:lnTo>
                  <a:pt x="1610" y="888"/>
                </a:lnTo>
                <a:lnTo>
                  <a:pt x="1581" y="888"/>
                </a:lnTo>
                <a:lnTo>
                  <a:pt x="1555" y="882"/>
                </a:lnTo>
                <a:lnTo>
                  <a:pt x="1527" y="874"/>
                </a:lnTo>
                <a:lnTo>
                  <a:pt x="1505" y="862"/>
                </a:lnTo>
                <a:lnTo>
                  <a:pt x="1485" y="846"/>
                </a:lnTo>
                <a:lnTo>
                  <a:pt x="1471" y="822"/>
                </a:lnTo>
                <a:lnTo>
                  <a:pt x="1465" y="796"/>
                </a:lnTo>
                <a:lnTo>
                  <a:pt x="1469" y="771"/>
                </a:lnTo>
                <a:lnTo>
                  <a:pt x="1479" y="745"/>
                </a:lnTo>
                <a:lnTo>
                  <a:pt x="1489" y="725"/>
                </a:lnTo>
                <a:lnTo>
                  <a:pt x="1507" y="705"/>
                </a:lnTo>
                <a:lnTo>
                  <a:pt x="1527" y="687"/>
                </a:lnTo>
                <a:lnTo>
                  <a:pt x="1547" y="675"/>
                </a:lnTo>
                <a:lnTo>
                  <a:pt x="1571" y="661"/>
                </a:lnTo>
                <a:lnTo>
                  <a:pt x="1595" y="653"/>
                </a:lnTo>
                <a:lnTo>
                  <a:pt x="1620" y="647"/>
                </a:lnTo>
                <a:lnTo>
                  <a:pt x="1648" y="643"/>
                </a:lnTo>
                <a:lnTo>
                  <a:pt x="1682" y="638"/>
                </a:lnTo>
                <a:lnTo>
                  <a:pt x="1718" y="634"/>
                </a:lnTo>
                <a:lnTo>
                  <a:pt x="1747" y="628"/>
                </a:lnTo>
                <a:lnTo>
                  <a:pt x="1777" y="616"/>
                </a:lnTo>
                <a:lnTo>
                  <a:pt x="1797" y="602"/>
                </a:lnTo>
                <a:lnTo>
                  <a:pt x="1815" y="584"/>
                </a:lnTo>
                <a:lnTo>
                  <a:pt x="1829" y="564"/>
                </a:lnTo>
                <a:lnTo>
                  <a:pt x="1837" y="544"/>
                </a:lnTo>
                <a:lnTo>
                  <a:pt x="1843" y="518"/>
                </a:lnTo>
                <a:lnTo>
                  <a:pt x="1845" y="485"/>
                </a:lnTo>
                <a:lnTo>
                  <a:pt x="1841" y="459"/>
                </a:lnTo>
                <a:lnTo>
                  <a:pt x="1839" y="427"/>
                </a:lnTo>
                <a:lnTo>
                  <a:pt x="1837" y="389"/>
                </a:lnTo>
                <a:lnTo>
                  <a:pt x="1835" y="344"/>
                </a:lnTo>
                <a:lnTo>
                  <a:pt x="1835" y="300"/>
                </a:lnTo>
                <a:lnTo>
                  <a:pt x="1837" y="274"/>
                </a:lnTo>
                <a:lnTo>
                  <a:pt x="1815" y="260"/>
                </a:lnTo>
                <a:close/>
              </a:path>
            </a:pathLst>
          </a:custGeom>
          <a:gradFill rotWithShape="0">
            <a:gsLst>
              <a:gs pos="0">
                <a:srgbClr val="000099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2" name="Freeform 20"/>
          <p:cNvSpPr>
            <a:spLocks/>
          </p:cNvSpPr>
          <p:nvPr/>
        </p:nvSpPr>
        <p:spPr bwMode="auto">
          <a:xfrm>
            <a:off x="3065463" y="1768475"/>
            <a:ext cx="2930525" cy="1300163"/>
          </a:xfrm>
          <a:custGeom>
            <a:avLst/>
            <a:gdLst>
              <a:gd name="T0" fmla="*/ 2147483647 w 2361"/>
              <a:gd name="T1" fmla="*/ 0 h 1047"/>
              <a:gd name="T2" fmla="*/ 2147483647 w 2361"/>
              <a:gd name="T3" fmla="*/ 2147483647 h 1047"/>
              <a:gd name="T4" fmla="*/ 2147483647 w 2361"/>
              <a:gd name="T5" fmla="*/ 2147483647 h 1047"/>
              <a:gd name="T6" fmla="*/ 2147483647 w 2361"/>
              <a:gd name="T7" fmla="*/ 2147483647 h 1047"/>
              <a:gd name="T8" fmla="*/ 2147483647 w 2361"/>
              <a:gd name="T9" fmla="*/ 2147483647 h 1047"/>
              <a:gd name="T10" fmla="*/ 2147483647 w 2361"/>
              <a:gd name="T11" fmla="*/ 2147483647 h 1047"/>
              <a:gd name="T12" fmla="*/ 2147483647 w 2361"/>
              <a:gd name="T13" fmla="*/ 2147483647 h 1047"/>
              <a:gd name="T14" fmla="*/ 2147483647 w 2361"/>
              <a:gd name="T15" fmla="*/ 2147483647 h 1047"/>
              <a:gd name="T16" fmla="*/ 2147483647 w 2361"/>
              <a:gd name="T17" fmla="*/ 2147483647 h 1047"/>
              <a:gd name="T18" fmla="*/ 2147483647 w 2361"/>
              <a:gd name="T19" fmla="*/ 2147483647 h 1047"/>
              <a:gd name="T20" fmla="*/ 2147483647 w 2361"/>
              <a:gd name="T21" fmla="*/ 2147483647 h 1047"/>
              <a:gd name="T22" fmla="*/ 2147483647 w 2361"/>
              <a:gd name="T23" fmla="*/ 2147483647 h 1047"/>
              <a:gd name="T24" fmla="*/ 2147483647 w 2361"/>
              <a:gd name="T25" fmla="*/ 2147483647 h 1047"/>
              <a:gd name="T26" fmla="*/ 2147483647 w 2361"/>
              <a:gd name="T27" fmla="*/ 2147483647 h 1047"/>
              <a:gd name="T28" fmla="*/ 2147483647 w 2361"/>
              <a:gd name="T29" fmla="*/ 2147483647 h 1047"/>
              <a:gd name="T30" fmla="*/ 2147483647 w 2361"/>
              <a:gd name="T31" fmla="*/ 2147483647 h 1047"/>
              <a:gd name="T32" fmla="*/ 2147483647 w 2361"/>
              <a:gd name="T33" fmla="*/ 2147483647 h 1047"/>
              <a:gd name="T34" fmla="*/ 2147483647 w 2361"/>
              <a:gd name="T35" fmla="*/ 2147483647 h 1047"/>
              <a:gd name="T36" fmla="*/ 2147483647 w 2361"/>
              <a:gd name="T37" fmla="*/ 2147483647 h 1047"/>
              <a:gd name="T38" fmla="*/ 2147483647 w 2361"/>
              <a:gd name="T39" fmla="*/ 2147483647 h 1047"/>
              <a:gd name="T40" fmla="*/ 2147483647 w 2361"/>
              <a:gd name="T41" fmla="*/ 2147483647 h 1047"/>
              <a:gd name="T42" fmla="*/ 2147483647 w 2361"/>
              <a:gd name="T43" fmla="*/ 2147483647 h 1047"/>
              <a:gd name="T44" fmla="*/ 2147483647 w 2361"/>
              <a:gd name="T45" fmla="*/ 2147483647 h 1047"/>
              <a:gd name="T46" fmla="*/ 2147483647 w 2361"/>
              <a:gd name="T47" fmla="*/ 2147483647 h 1047"/>
              <a:gd name="T48" fmla="*/ 2147483647 w 2361"/>
              <a:gd name="T49" fmla="*/ 2147483647 h 1047"/>
              <a:gd name="T50" fmla="*/ 2147483647 w 2361"/>
              <a:gd name="T51" fmla="*/ 2147483647 h 1047"/>
              <a:gd name="T52" fmla="*/ 2147483647 w 2361"/>
              <a:gd name="T53" fmla="*/ 2147483647 h 1047"/>
              <a:gd name="T54" fmla="*/ 2147483647 w 2361"/>
              <a:gd name="T55" fmla="*/ 2147483647 h 1047"/>
              <a:gd name="T56" fmla="*/ 2147483647 w 2361"/>
              <a:gd name="T57" fmla="*/ 2147483647 h 1047"/>
              <a:gd name="T58" fmla="*/ 2147483647 w 2361"/>
              <a:gd name="T59" fmla="*/ 2147483647 h 1047"/>
              <a:gd name="T60" fmla="*/ 2147483647 w 2361"/>
              <a:gd name="T61" fmla="*/ 2147483647 h 1047"/>
              <a:gd name="T62" fmla="*/ 2147483647 w 2361"/>
              <a:gd name="T63" fmla="*/ 2147483647 h 1047"/>
              <a:gd name="T64" fmla="*/ 2147483647 w 2361"/>
              <a:gd name="T65" fmla="*/ 2147483647 h 1047"/>
              <a:gd name="T66" fmla="*/ 2147483647 w 2361"/>
              <a:gd name="T67" fmla="*/ 2147483647 h 1047"/>
              <a:gd name="T68" fmla="*/ 2147483647 w 2361"/>
              <a:gd name="T69" fmla="*/ 2147483647 h 1047"/>
              <a:gd name="T70" fmla="*/ 2147483647 w 2361"/>
              <a:gd name="T71" fmla="*/ 2147483647 h 1047"/>
              <a:gd name="T72" fmla="*/ 2147483647 w 2361"/>
              <a:gd name="T73" fmla="*/ 2147483647 h 1047"/>
              <a:gd name="T74" fmla="*/ 2147483647 w 2361"/>
              <a:gd name="T75" fmla="*/ 2147483647 h 1047"/>
              <a:gd name="T76" fmla="*/ 2147483647 w 2361"/>
              <a:gd name="T77" fmla="*/ 2147483647 h 1047"/>
              <a:gd name="T78" fmla="*/ 2147483647 w 2361"/>
              <a:gd name="T79" fmla="*/ 2147483647 h 1047"/>
              <a:gd name="T80" fmla="*/ 2147483647 w 2361"/>
              <a:gd name="T81" fmla="*/ 2147483647 h 1047"/>
              <a:gd name="T82" fmla="*/ 2147483647 w 2361"/>
              <a:gd name="T83" fmla="*/ 2147483647 h 1047"/>
              <a:gd name="T84" fmla="*/ 2147483647 w 2361"/>
              <a:gd name="T85" fmla="*/ 2147483647 h 1047"/>
              <a:gd name="T86" fmla="*/ 2147483647 w 2361"/>
              <a:gd name="T87" fmla="*/ 2147483647 h 1047"/>
              <a:gd name="T88" fmla="*/ 2147483647 w 2361"/>
              <a:gd name="T89" fmla="*/ 2147483647 h 1047"/>
              <a:gd name="T90" fmla="*/ 2147483647 w 2361"/>
              <a:gd name="T91" fmla="*/ 2147483647 h 1047"/>
              <a:gd name="T92" fmla="*/ 2147483647 w 2361"/>
              <a:gd name="T93" fmla="*/ 2147483647 h 1047"/>
              <a:gd name="T94" fmla="*/ 2147483647 w 2361"/>
              <a:gd name="T95" fmla="*/ 2147483647 h 1047"/>
              <a:gd name="T96" fmla="*/ 2147483647 w 2361"/>
              <a:gd name="T97" fmla="*/ 2147483647 h 1047"/>
              <a:gd name="T98" fmla="*/ 2147483647 w 2361"/>
              <a:gd name="T99" fmla="*/ 2147483647 h 1047"/>
              <a:gd name="T100" fmla="*/ 2147483647 w 2361"/>
              <a:gd name="T101" fmla="*/ 2147483647 h 1047"/>
              <a:gd name="T102" fmla="*/ 2147483647 w 2361"/>
              <a:gd name="T103" fmla="*/ 2147483647 h 1047"/>
              <a:gd name="T104" fmla="*/ 2147483647 w 2361"/>
              <a:gd name="T105" fmla="*/ 2147483647 h 1047"/>
              <a:gd name="T106" fmla="*/ 2147483647 w 2361"/>
              <a:gd name="T107" fmla="*/ 2147483647 h 1047"/>
              <a:gd name="T108" fmla="*/ 2147483647 w 2361"/>
              <a:gd name="T109" fmla="*/ 2147483647 h 1047"/>
              <a:gd name="T110" fmla="*/ 2147483647 w 2361"/>
              <a:gd name="T111" fmla="*/ 2147483647 h 1047"/>
              <a:gd name="T112" fmla="*/ 2147483647 w 2361"/>
              <a:gd name="T113" fmla="*/ 2147483647 h 1047"/>
              <a:gd name="T114" fmla="*/ 2147483647 w 2361"/>
              <a:gd name="T115" fmla="*/ 2147483647 h 1047"/>
              <a:gd name="T116" fmla="*/ 2147483647 w 2361"/>
              <a:gd name="T117" fmla="*/ 2147483647 h 1047"/>
              <a:gd name="T118" fmla="*/ 2147483647 w 2361"/>
              <a:gd name="T119" fmla="*/ 2147483647 h 1047"/>
              <a:gd name="T120" fmla="*/ 2147483647 w 2361"/>
              <a:gd name="T121" fmla="*/ 2147483647 h 10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61"/>
              <a:gd name="T184" fmla="*/ 0 h 1047"/>
              <a:gd name="T185" fmla="*/ 2361 w 2361"/>
              <a:gd name="T186" fmla="*/ 1047 h 10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61" h="1047">
                <a:moveTo>
                  <a:pt x="1978" y="28"/>
                </a:moveTo>
                <a:lnTo>
                  <a:pt x="1998" y="0"/>
                </a:lnTo>
                <a:lnTo>
                  <a:pt x="419" y="0"/>
                </a:lnTo>
                <a:lnTo>
                  <a:pt x="407" y="16"/>
                </a:lnTo>
                <a:lnTo>
                  <a:pt x="401" y="40"/>
                </a:lnTo>
                <a:lnTo>
                  <a:pt x="401" y="65"/>
                </a:lnTo>
                <a:lnTo>
                  <a:pt x="407" y="87"/>
                </a:lnTo>
                <a:lnTo>
                  <a:pt x="421" y="111"/>
                </a:lnTo>
                <a:lnTo>
                  <a:pt x="435" y="133"/>
                </a:lnTo>
                <a:lnTo>
                  <a:pt x="447" y="151"/>
                </a:lnTo>
                <a:lnTo>
                  <a:pt x="461" y="171"/>
                </a:lnTo>
                <a:lnTo>
                  <a:pt x="470" y="191"/>
                </a:lnTo>
                <a:lnTo>
                  <a:pt x="482" y="214"/>
                </a:lnTo>
                <a:lnTo>
                  <a:pt x="488" y="236"/>
                </a:lnTo>
                <a:lnTo>
                  <a:pt x="492" y="258"/>
                </a:lnTo>
                <a:lnTo>
                  <a:pt x="492" y="278"/>
                </a:lnTo>
                <a:lnTo>
                  <a:pt x="490" y="300"/>
                </a:lnTo>
                <a:lnTo>
                  <a:pt x="486" y="314"/>
                </a:lnTo>
                <a:lnTo>
                  <a:pt x="480" y="336"/>
                </a:lnTo>
                <a:lnTo>
                  <a:pt x="472" y="353"/>
                </a:lnTo>
                <a:lnTo>
                  <a:pt x="461" y="367"/>
                </a:lnTo>
                <a:lnTo>
                  <a:pt x="447" y="381"/>
                </a:lnTo>
                <a:lnTo>
                  <a:pt x="429" y="391"/>
                </a:lnTo>
                <a:lnTo>
                  <a:pt x="399" y="397"/>
                </a:lnTo>
                <a:lnTo>
                  <a:pt x="375" y="395"/>
                </a:lnTo>
                <a:lnTo>
                  <a:pt x="351" y="387"/>
                </a:lnTo>
                <a:lnTo>
                  <a:pt x="323" y="375"/>
                </a:lnTo>
                <a:lnTo>
                  <a:pt x="294" y="361"/>
                </a:lnTo>
                <a:lnTo>
                  <a:pt x="274" y="347"/>
                </a:lnTo>
                <a:lnTo>
                  <a:pt x="252" y="334"/>
                </a:lnTo>
                <a:lnTo>
                  <a:pt x="232" y="322"/>
                </a:lnTo>
                <a:lnTo>
                  <a:pt x="214" y="310"/>
                </a:lnTo>
                <a:lnTo>
                  <a:pt x="194" y="300"/>
                </a:lnTo>
                <a:lnTo>
                  <a:pt x="173" y="294"/>
                </a:lnTo>
                <a:lnTo>
                  <a:pt x="149" y="292"/>
                </a:lnTo>
                <a:lnTo>
                  <a:pt x="127" y="296"/>
                </a:lnTo>
                <a:lnTo>
                  <a:pt x="103" y="304"/>
                </a:lnTo>
                <a:lnTo>
                  <a:pt x="85" y="316"/>
                </a:lnTo>
                <a:lnTo>
                  <a:pt x="65" y="330"/>
                </a:lnTo>
                <a:lnTo>
                  <a:pt x="45" y="349"/>
                </a:lnTo>
                <a:lnTo>
                  <a:pt x="29" y="371"/>
                </a:lnTo>
                <a:lnTo>
                  <a:pt x="14" y="401"/>
                </a:lnTo>
                <a:lnTo>
                  <a:pt x="6" y="427"/>
                </a:lnTo>
                <a:lnTo>
                  <a:pt x="0" y="453"/>
                </a:lnTo>
                <a:lnTo>
                  <a:pt x="2" y="483"/>
                </a:lnTo>
                <a:lnTo>
                  <a:pt x="4" y="508"/>
                </a:lnTo>
                <a:lnTo>
                  <a:pt x="12" y="538"/>
                </a:lnTo>
                <a:lnTo>
                  <a:pt x="22" y="562"/>
                </a:lnTo>
                <a:lnTo>
                  <a:pt x="35" y="588"/>
                </a:lnTo>
                <a:lnTo>
                  <a:pt x="51" y="608"/>
                </a:lnTo>
                <a:lnTo>
                  <a:pt x="71" y="626"/>
                </a:lnTo>
                <a:lnTo>
                  <a:pt x="93" y="643"/>
                </a:lnTo>
                <a:lnTo>
                  <a:pt x="125" y="659"/>
                </a:lnTo>
                <a:lnTo>
                  <a:pt x="157" y="671"/>
                </a:lnTo>
                <a:lnTo>
                  <a:pt x="192" y="679"/>
                </a:lnTo>
                <a:lnTo>
                  <a:pt x="232" y="683"/>
                </a:lnTo>
                <a:lnTo>
                  <a:pt x="280" y="681"/>
                </a:lnTo>
                <a:lnTo>
                  <a:pt x="314" y="679"/>
                </a:lnTo>
                <a:lnTo>
                  <a:pt x="347" y="677"/>
                </a:lnTo>
                <a:lnTo>
                  <a:pt x="379" y="683"/>
                </a:lnTo>
                <a:lnTo>
                  <a:pt x="401" y="695"/>
                </a:lnTo>
                <a:lnTo>
                  <a:pt x="421" y="717"/>
                </a:lnTo>
                <a:lnTo>
                  <a:pt x="433" y="743"/>
                </a:lnTo>
                <a:lnTo>
                  <a:pt x="435" y="769"/>
                </a:lnTo>
                <a:lnTo>
                  <a:pt x="433" y="790"/>
                </a:lnTo>
                <a:lnTo>
                  <a:pt x="425" y="816"/>
                </a:lnTo>
                <a:lnTo>
                  <a:pt x="411" y="848"/>
                </a:lnTo>
                <a:lnTo>
                  <a:pt x="399" y="874"/>
                </a:lnTo>
                <a:lnTo>
                  <a:pt x="383" y="904"/>
                </a:lnTo>
                <a:lnTo>
                  <a:pt x="367" y="933"/>
                </a:lnTo>
                <a:lnTo>
                  <a:pt x="345" y="973"/>
                </a:lnTo>
                <a:lnTo>
                  <a:pt x="369" y="977"/>
                </a:lnTo>
                <a:lnTo>
                  <a:pt x="403" y="981"/>
                </a:lnTo>
                <a:lnTo>
                  <a:pt x="439" y="985"/>
                </a:lnTo>
                <a:lnTo>
                  <a:pt x="478" y="991"/>
                </a:lnTo>
                <a:lnTo>
                  <a:pt x="518" y="995"/>
                </a:lnTo>
                <a:lnTo>
                  <a:pt x="562" y="1001"/>
                </a:lnTo>
                <a:lnTo>
                  <a:pt x="607" y="1005"/>
                </a:lnTo>
                <a:lnTo>
                  <a:pt x="657" y="1007"/>
                </a:lnTo>
                <a:lnTo>
                  <a:pt x="754" y="1007"/>
                </a:lnTo>
                <a:lnTo>
                  <a:pt x="788" y="1005"/>
                </a:lnTo>
                <a:lnTo>
                  <a:pt x="822" y="1003"/>
                </a:lnTo>
                <a:lnTo>
                  <a:pt x="860" y="997"/>
                </a:lnTo>
                <a:lnTo>
                  <a:pt x="892" y="987"/>
                </a:lnTo>
                <a:lnTo>
                  <a:pt x="915" y="975"/>
                </a:lnTo>
                <a:lnTo>
                  <a:pt x="935" y="961"/>
                </a:lnTo>
                <a:lnTo>
                  <a:pt x="949" y="947"/>
                </a:lnTo>
                <a:lnTo>
                  <a:pt x="955" y="931"/>
                </a:lnTo>
                <a:lnTo>
                  <a:pt x="955" y="908"/>
                </a:lnTo>
                <a:lnTo>
                  <a:pt x="949" y="880"/>
                </a:lnTo>
                <a:lnTo>
                  <a:pt x="939" y="852"/>
                </a:lnTo>
                <a:lnTo>
                  <a:pt x="929" y="826"/>
                </a:lnTo>
                <a:lnTo>
                  <a:pt x="929" y="802"/>
                </a:lnTo>
                <a:lnTo>
                  <a:pt x="941" y="780"/>
                </a:lnTo>
                <a:lnTo>
                  <a:pt x="959" y="761"/>
                </a:lnTo>
                <a:lnTo>
                  <a:pt x="985" y="745"/>
                </a:lnTo>
                <a:lnTo>
                  <a:pt x="1015" y="733"/>
                </a:lnTo>
                <a:lnTo>
                  <a:pt x="1048" y="723"/>
                </a:lnTo>
                <a:lnTo>
                  <a:pt x="1082" y="717"/>
                </a:lnTo>
                <a:lnTo>
                  <a:pt x="1124" y="711"/>
                </a:lnTo>
                <a:lnTo>
                  <a:pt x="1158" y="707"/>
                </a:lnTo>
                <a:lnTo>
                  <a:pt x="1195" y="707"/>
                </a:lnTo>
                <a:lnTo>
                  <a:pt x="1227" y="709"/>
                </a:lnTo>
                <a:lnTo>
                  <a:pt x="1261" y="717"/>
                </a:lnTo>
                <a:lnTo>
                  <a:pt x="1293" y="727"/>
                </a:lnTo>
                <a:lnTo>
                  <a:pt x="1323" y="741"/>
                </a:lnTo>
                <a:lnTo>
                  <a:pt x="1346" y="757"/>
                </a:lnTo>
                <a:lnTo>
                  <a:pt x="1368" y="776"/>
                </a:lnTo>
                <a:lnTo>
                  <a:pt x="1378" y="796"/>
                </a:lnTo>
                <a:lnTo>
                  <a:pt x="1382" y="816"/>
                </a:lnTo>
                <a:lnTo>
                  <a:pt x="1376" y="840"/>
                </a:lnTo>
                <a:lnTo>
                  <a:pt x="1366" y="860"/>
                </a:lnTo>
                <a:lnTo>
                  <a:pt x="1348" y="892"/>
                </a:lnTo>
                <a:lnTo>
                  <a:pt x="1336" y="917"/>
                </a:lnTo>
                <a:lnTo>
                  <a:pt x="1326" y="945"/>
                </a:lnTo>
                <a:lnTo>
                  <a:pt x="1326" y="969"/>
                </a:lnTo>
                <a:lnTo>
                  <a:pt x="1336" y="993"/>
                </a:lnTo>
                <a:lnTo>
                  <a:pt x="1356" y="1011"/>
                </a:lnTo>
                <a:lnTo>
                  <a:pt x="1374" y="1021"/>
                </a:lnTo>
                <a:lnTo>
                  <a:pt x="1402" y="1031"/>
                </a:lnTo>
                <a:lnTo>
                  <a:pt x="1436" y="1039"/>
                </a:lnTo>
                <a:lnTo>
                  <a:pt x="1468" y="1043"/>
                </a:lnTo>
                <a:lnTo>
                  <a:pt x="1509" y="1047"/>
                </a:lnTo>
                <a:lnTo>
                  <a:pt x="1555" y="1047"/>
                </a:lnTo>
                <a:lnTo>
                  <a:pt x="1593" y="1041"/>
                </a:lnTo>
                <a:lnTo>
                  <a:pt x="1648" y="1037"/>
                </a:lnTo>
                <a:lnTo>
                  <a:pt x="1704" y="1029"/>
                </a:lnTo>
                <a:lnTo>
                  <a:pt x="1752" y="1021"/>
                </a:lnTo>
                <a:lnTo>
                  <a:pt x="1799" y="1013"/>
                </a:lnTo>
                <a:lnTo>
                  <a:pt x="1855" y="1001"/>
                </a:lnTo>
                <a:lnTo>
                  <a:pt x="1920" y="987"/>
                </a:lnTo>
                <a:lnTo>
                  <a:pt x="2014" y="969"/>
                </a:lnTo>
                <a:lnTo>
                  <a:pt x="2002" y="947"/>
                </a:lnTo>
                <a:lnTo>
                  <a:pt x="1990" y="923"/>
                </a:lnTo>
                <a:lnTo>
                  <a:pt x="1978" y="898"/>
                </a:lnTo>
                <a:lnTo>
                  <a:pt x="1968" y="872"/>
                </a:lnTo>
                <a:lnTo>
                  <a:pt x="1960" y="840"/>
                </a:lnTo>
                <a:lnTo>
                  <a:pt x="1954" y="804"/>
                </a:lnTo>
                <a:lnTo>
                  <a:pt x="1956" y="771"/>
                </a:lnTo>
                <a:lnTo>
                  <a:pt x="1962" y="737"/>
                </a:lnTo>
                <a:lnTo>
                  <a:pt x="1976" y="701"/>
                </a:lnTo>
                <a:lnTo>
                  <a:pt x="1996" y="665"/>
                </a:lnTo>
                <a:lnTo>
                  <a:pt x="2018" y="633"/>
                </a:lnTo>
                <a:lnTo>
                  <a:pt x="2045" y="608"/>
                </a:lnTo>
                <a:lnTo>
                  <a:pt x="2075" y="588"/>
                </a:lnTo>
                <a:lnTo>
                  <a:pt x="2107" y="572"/>
                </a:lnTo>
                <a:lnTo>
                  <a:pt x="2139" y="556"/>
                </a:lnTo>
                <a:lnTo>
                  <a:pt x="2171" y="544"/>
                </a:lnTo>
                <a:lnTo>
                  <a:pt x="2202" y="530"/>
                </a:lnTo>
                <a:lnTo>
                  <a:pt x="2242" y="510"/>
                </a:lnTo>
                <a:lnTo>
                  <a:pt x="2268" y="498"/>
                </a:lnTo>
                <a:lnTo>
                  <a:pt x="2292" y="481"/>
                </a:lnTo>
                <a:lnTo>
                  <a:pt x="2314" y="461"/>
                </a:lnTo>
                <a:lnTo>
                  <a:pt x="2333" y="439"/>
                </a:lnTo>
                <a:lnTo>
                  <a:pt x="2347" y="413"/>
                </a:lnTo>
                <a:lnTo>
                  <a:pt x="2357" y="385"/>
                </a:lnTo>
                <a:lnTo>
                  <a:pt x="2361" y="353"/>
                </a:lnTo>
                <a:lnTo>
                  <a:pt x="2355" y="324"/>
                </a:lnTo>
                <a:lnTo>
                  <a:pt x="2341" y="292"/>
                </a:lnTo>
                <a:lnTo>
                  <a:pt x="2322" y="268"/>
                </a:lnTo>
                <a:lnTo>
                  <a:pt x="2296" y="250"/>
                </a:lnTo>
                <a:lnTo>
                  <a:pt x="2266" y="240"/>
                </a:lnTo>
                <a:lnTo>
                  <a:pt x="2238" y="240"/>
                </a:lnTo>
                <a:lnTo>
                  <a:pt x="2210" y="250"/>
                </a:lnTo>
                <a:lnTo>
                  <a:pt x="2183" y="268"/>
                </a:lnTo>
                <a:lnTo>
                  <a:pt x="2163" y="290"/>
                </a:lnTo>
                <a:lnTo>
                  <a:pt x="2141" y="314"/>
                </a:lnTo>
                <a:lnTo>
                  <a:pt x="2121" y="336"/>
                </a:lnTo>
                <a:lnTo>
                  <a:pt x="2099" y="349"/>
                </a:lnTo>
                <a:lnTo>
                  <a:pt x="2071" y="355"/>
                </a:lnTo>
                <a:lnTo>
                  <a:pt x="2036" y="355"/>
                </a:lnTo>
                <a:lnTo>
                  <a:pt x="2006" y="349"/>
                </a:lnTo>
                <a:lnTo>
                  <a:pt x="1984" y="332"/>
                </a:lnTo>
                <a:lnTo>
                  <a:pt x="1964" y="314"/>
                </a:lnTo>
                <a:lnTo>
                  <a:pt x="1948" y="292"/>
                </a:lnTo>
                <a:lnTo>
                  <a:pt x="1936" y="264"/>
                </a:lnTo>
                <a:lnTo>
                  <a:pt x="1930" y="238"/>
                </a:lnTo>
                <a:lnTo>
                  <a:pt x="1928" y="208"/>
                </a:lnTo>
                <a:lnTo>
                  <a:pt x="1930" y="177"/>
                </a:lnTo>
                <a:lnTo>
                  <a:pt x="1936" y="147"/>
                </a:lnTo>
                <a:lnTo>
                  <a:pt x="1946" y="107"/>
                </a:lnTo>
                <a:lnTo>
                  <a:pt x="1958" y="73"/>
                </a:lnTo>
                <a:lnTo>
                  <a:pt x="1966" y="51"/>
                </a:lnTo>
                <a:lnTo>
                  <a:pt x="1978" y="28"/>
                </a:lnTo>
                <a:close/>
              </a:path>
            </a:pathLst>
          </a:custGeom>
          <a:gradFill rotWithShape="0">
            <a:gsLst>
              <a:gs pos="0">
                <a:srgbClr val="006666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3" name="Freeform 21"/>
          <p:cNvSpPr>
            <a:spLocks/>
          </p:cNvSpPr>
          <p:nvPr/>
        </p:nvSpPr>
        <p:spPr bwMode="auto">
          <a:xfrm>
            <a:off x="1325563" y="2928938"/>
            <a:ext cx="2520950" cy="1704975"/>
          </a:xfrm>
          <a:custGeom>
            <a:avLst/>
            <a:gdLst>
              <a:gd name="T0" fmla="*/ 2147483647 w 2032"/>
              <a:gd name="T1" fmla="*/ 2147483647 h 1375"/>
              <a:gd name="T2" fmla="*/ 2147483647 w 2032"/>
              <a:gd name="T3" fmla="*/ 2147483647 h 1375"/>
              <a:gd name="T4" fmla="*/ 2147483647 w 2032"/>
              <a:gd name="T5" fmla="*/ 2147483647 h 1375"/>
              <a:gd name="T6" fmla="*/ 2147483647 w 2032"/>
              <a:gd name="T7" fmla="*/ 2147483647 h 1375"/>
              <a:gd name="T8" fmla="*/ 2147483647 w 2032"/>
              <a:gd name="T9" fmla="*/ 2147483647 h 1375"/>
              <a:gd name="T10" fmla="*/ 2147483647 w 2032"/>
              <a:gd name="T11" fmla="*/ 2147483647 h 1375"/>
              <a:gd name="T12" fmla="*/ 2147483647 w 2032"/>
              <a:gd name="T13" fmla="*/ 2147483647 h 1375"/>
              <a:gd name="T14" fmla="*/ 2147483647 w 2032"/>
              <a:gd name="T15" fmla="*/ 2147483647 h 1375"/>
              <a:gd name="T16" fmla="*/ 2147483647 w 2032"/>
              <a:gd name="T17" fmla="*/ 2147483647 h 1375"/>
              <a:gd name="T18" fmla="*/ 2147483647 w 2032"/>
              <a:gd name="T19" fmla="*/ 2147483647 h 1375"/>
              <a:gd name="T20" fmla="*/ 2147483647 w 2032"/>
              <a:gd name="T21" fmla="*/ 2147483647 h 1375"/>
              <a:gd name="T22" fmla="*/ 2147483647 w 2032"/>
              <a:gd name="T23" fmla="*/ 2147483647 h 1375"/>
              <a:gd name="T24" fmla="*/ 2147483647 w 2032"/>
              <a:gd name="T25" fmla="*/ 2147483647 h 1375"/>
              <a:gd name="T26" fmla="*/ 2147483647 w 2032"/>
              <a:gd name="T27" fmla="*/ 2147483647 h 1375"/>
              <a:gd name="T28" fmla="*/ 2147483647 w 2032"/>
              <a:gd name="T29" fmla="*/ 2147483647 h 1375"/>
              <a:gd name="T30" fmla="*/ 2147483647 w 2032"/>
              <a:gd name="T31" fmla="*/ 2147483647 h 1375"/>
              <a:gd name="T32" fmla="*/ 2147483647 w 2032"/>
              <a:gd name="T33" fmla="*/ 2147483647 h 1375"/>
              <a:gd name="T34" fmla="*/ 2147483647 w 2032"/>
              <a:gd name="T35" fmla="*/ 2147483647 h 1375"/>
              <a:gd name="T36" fmla="*/ 2147483647 w 2032"/>
              <a:gd name="T37" fmla="*/ 2147483647 h 1375"/>
              <a:gd name="T38" fmla="*/ 2147483647 w 2032"/>
              <a:gd name="T39" fmla="*/ 2147483647 h 1375"/>
              <a:gd name="T40" fmla="*/ 2147483647 w 2032"/>
              <a:gd name="T41" fmla="*/ 2147483647 h 1375"/>
              <a:gd name="T42" fmla="*/ 2147483647 w 2032"/>
              <a:gd name="T43" fmla="*/ 2147483647 h 1375"/>
              <a:gd name="T44" fmla="*/ 2147483647 w 2032"/>
              <a:gd name="T45" fmla="*/ 2147483647 h 1375"/>
              <a:gd name="T46" fmla="*/ 2147483647 w 2032"/>
              <a:gd name="T47" fmla="*/ 2147483647 h 1375"/>
              <a:gd name="T48" fmla="*/ 2147483647 w 2032"/>
              <a:gd name="T49" fmla="*/ 2147483647 h 1375"/>
              <a:gd name="T50" fmla="*/ 2147483647 w 2032"/>
              <a:gd name="T51" fmla="*/ 2147483647 h 1375"/>
              <a:gd name="T52" fmla="*/ 2147483647 w 2032"/>
              <a:gd name="T53" fmla="*/ 2147483647 h 1375"/>
              <a:gd name="T54" fmla="*/ 2147483647 w 2032"/>
              <a:gd name="T55" fmla="*/ 2147483647 h 1375"/>
              <a:gd name="T56" fmla="*/ 2147483647 w 2032"/>
              <a:gd name="T57" fmla="*/ 2147483647 h 1375"/>
              <a:gd name="T58" fmla="*/ 2147483647 w 2032"/>
              <a:gd name="T59" fmla="*/ 2147483647 h 1375"/>
              <a:gd name="T60" fmla="*/ 2147483647 w 2032"/>
              <a:gd name="T61" fmla="*/ 2147483647 h 1375"/>
              <a:gd name="T62" fmla="*/ 2147483647 w 2032"/>
              <a:gd name="T63" fmla="*/ 2147483647 h 1375"/>
              <a:gd name="T64" fmla="*/ 2147483647 w 2032"/>
              <a:gd name="T65" fmla="*/ 2147483647 h 1375"/>
              <a:gd name="T66" fmla="*/ 2147483647 w 2032"/>
              <a:gd name="T67" fmla="*/ 2147483647 h 1375"/>
              <a:gd name="T68" fmla="*/ 2147483647 w 2032"/>
              <a:gd name="T69" fmla="*/ 2147483647 h 1375"/>
              <a:gd name="T70" fmla="*/ 2147483647 w 2032"/>
              <a:gd name="T71" fmla="*/ 2147483647 h 1375"/>
              <a:gd name="T72" fmla="*/ 2147483647 w 2032"/>
              <a:gd name="T73" fmla="*/ 2147483647 h 1375"/>
              <a:gd name="T74" fmla="*/ 2147483647 w 2032"/>
              <a:gd name="T75" fmla="*/ 2147483647 h 1375"/>
              <a:gd name="T76" fmla="*/ 2147483647 w 2032"/>
              <a:gd name="T77" fmla="*/ 2147483647 h 1375"/>
              <a:gd name="T78" fmla="*/ 2147483647 w 2032"/>
              <a:gd name="T79" fmla="*/ 2147483647 h 1375"/>
              <a:gd name="T80" fmla="*/ 2147483647 w 2032"/>
              <a:gd name="T81" fmla="*/ 2147483647 h 1375"/>
              <a:gd name="T82" fmla="*/ 2147483647 w 2032"/>
              <a:gd name="T83" fmla="*/ 2147483647 h 1375"/>
              <a:gd name="T84" fmla="*/ 2147483647 w 2032"/>
              <a:gd name="T85" fmla="*/ 2147483647 h 1375"/>
              <a:gd name="T86" fmla="*/ 2147483647 w 2032"/>
              <a:gd name="T87" fmla="*/ 0 h 1375"/>
              <a:gd name="T88" fmla="*/ 2147483647 w 2032"/>
              <a:gd name="T89" fmla="*/ 2147483647 h 1375"/>
              <a:gd name="T90" fmla="*/ 2147483647 w 2032"/>
              <a:gd name="T91" fmla="*/ 2147483647 h 1375"/>
              <a:gd name="T92" fmla="*/ 2147483647 w 2032"/>
              <a:gd name="T93" fmla="*/ 2147483647 h 1375"/>
              <a:gd name="T94" fmla="*/ 2147483647 w 2032"/>
              <a:gd name="T95" fmla="*/ 2147483647 h 1375"/>
              <a:gd name="T96" fmla="*/ 2147483647 w 2032"/>
              <a:gd name="T97" fmla="*/ 2147483647 h 1375"/>
              <a:gd name="T98" fmla="*/ 2147483647 w 2032"/>
              <a:gd name="T99" fmla="*/ 2147483647 h 1375"/>
              <a:gd name="T100" fmla="*/ 2147483647 w 2032"/>
              <a:gd name="T101" fmla="*/ 2147483647 h 1375"/>
              <a:gd name="T102" fmla="*/ 2147483647 w 2032"/>
              <a:gd name="T103" fmla="*/ 2147483647 h 1375"/>
              <a:gd name="T104" fmla="*/ 2147483647 w 2032"/>
              <a:gd name="T105" fmla="*/ 2147483647 h 1375"/>
              <a:gd name="T106" fmla="*/ 2147483647 w 2032"/>
              <a:gd name="T107" fmla="*/ 2147483647 h 1375"/>
              <a:gd name="T108" fmla="*/ 2147483647 w 2032"/>
              <a:gd name="T109" fmla="*/ 2147483647 h 1375"/>
              <a:gd name="T110" fmla="*/ 2147483647 w 2032"/>
              <a:gd name="T111" fmla="*/ 2147483647 h 1375"/>
              <a:gd name="T112" fmla="*/ 2147483647 w 2032"/>
              <a:gd name="T113" fmla="*/ 2147483647 h 1375"/>
              <a:gd name="T114" fmla="*/ 2147483647 w 2032"/>
              <a:gd name="T115" fmla="*/ 2147483647 h 1375"/>
              <a:gd name="T116" fmla="*/ 2147483647 w 2032"/>
              <a:gd name="T117" fmla="*/ 2147483647 h 1375"/>
              <a:gd name="T118" fmla="*/ 2147483647 w 2032"/>
              <a:gd name="T119" fmla="*/ 2147483647 h 1375"/>
              <a:gd name="T120" fmla="*/ 2147483647 w 2032"/>
              <a:gd name="T121" fmla="*/ 2147483647 h 13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32"/>
              <a:gd name="T184" fmla="*/ 0 h 1375"/>
              <a:gd name="T185" fmla="*/ 2032 w 2032"/>
              <a:gd name="T186" fmla="*/ 1375 h 137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32" h="1375">
                <a:moveTo>
                  <a:pt x="239" y="100"/>
                </a:moveTo>
                <a:lnTo>
                  <a:pt x="0" y="1123"/>
                </a:lnTo>
                <a:lnTo>
                  <a:pt x="30" y="1121"/>
                </a:lnTo>
                <a:lnTo>
                  <a:pt x="64" y="1117"/>
                </a:lnTo>
                <a:lnTo>
                  <a:pt x="126" y="1105"/>
                </a:lnTo>
                <a:lnTo>
                  <a:pt x="171" y="1095"/>
                </a:lnTo>
                <a:lnTo>
                  <a:pt x="229" y="1083"/>
                </a:lnTo>
                <a:lnTo>
                  <a:pt x="292" y="1067"/>
                </a:lnTo>
                <a:lnTo>
                  <a:pt x="352" y="1049"/>
                </a:lnTo>
                <a:lnTo>
                  <a:pt x="408" y="1029"/>
                </a:lnTo>
                <a:lnTo>
                  <a:pt x="471" y="1007"/>
                </a:lnTo>
                <a:lnTo>
                  <a:pt x="513" y="997"/>
                </a:lnTo>
                <a:lnTo>
                  <a:pt x="549" y="991"/>
                </a:lnTo>
                <a:lnTo>
                  <a:pt x="580" y="989"/>
                </a:lnTo>
                <a:lnTo>
                  <a:pt x="610" y="989"/>
                </a:lnTo>
                <a:lnTo>
                  <a:pt x="654" y="995"/>
                </a:lnTo>
                <a:lnTo>
                  <a:pt x="684" y="1001"/>
                </a:lnTo>
                <a:lnTo>
                  <a:pt x="716" y="1011"/>
                </a:lnTo>
                <a:lnTo>
                  <a:pt x="737" y="1023"/>
                </a:lnTo>
                <a:lnTo>
                  <a:pt x="753" y="1037"/>
                </a:lnTo>
                <a:lnTo>
                  <a:pt x="765" y="1059"/>
                </a:lnTo>
                <a:lnTo>
                  <a:pt x="769" y="1075"/>
                </a:lnTo>
                <a:lnTo>
                  <a:pt x="767" y="1097"/>
                </a:lnTo>
                <a:lnTo>
                  <a:pt x="759" y="1119"/>
                </a:lnTo>
                <a:lnTo>
                  <a:pt x="739" y="1146"/>
                </a:lnTo>
                <a:lnTo>
                  <a:pt x="719" y="1178"/>
                </a:lnTo>
                <a:lnTo>
                  <a:pt x="708" y="1208"/>
                </a:lnTo>
                <a:lnTo>
                  <a:pt x="702" y="1230"/>
                </a:lnTo>
                <a:lnTo>
                  <a:pt x="700" y="1254"/>
                </a:lnTo>
                <a:lnTo>
                  <a:pt x="702" y="1272"/>
                </a:lnTo>
                <a:lnTo>
                  <a:pt x="712" y="1295"/>
                </a:lnTo>
                <a:lnTo>
                  <a:pt x="729" y="1319"/>
                </a:lnTo>
                <a:lnTo>
                  <a:pt x="753" y="1339"/>
                </a:lnTo>
                <a:lnTo>
                  <a:pt x="777" y="1353"/>
                </a:lnTo>
                <a:lnTo>
                  <a:pt x="807" y="1363"/>
                </a:lnTo>
                <a:lnTo>
                  <a:pt x="841" y="1371"/>
                </a:lnTo>
                <a:lnTo>
                  <a:pt x="866" y="1375"/>
                </a:lnTo>
                <a:lnTo>
                  <a:pt x="894" y="1371"/>
                </a:lnTo>
                <a:lnTo>
                  <a:pt x="924" y="1365"/>
                </a:lnTo>
                <a:lnTo>
                  <a:pt x="952" y="1355"/>
                </a:lnTo>
                <a:lnTo>
                  <a:pt x="982" y="1341"/>
                </a:lnTo>
                <a:lnTo>
                  <a:pt x="1013" y="1323"/>
                </a:lnTo>
                <a:lnTo>
                  <a:pt x="1039" y="1305"/>
                </a:lnTo>
                <a:lnTo>
                  <a:pt x="1061" y="1287"/>
                </a:lnTo>
                <a:lnTo>
                  <a:pt x="1079" y="1266"/>
                </a:lnTo>
                <a:lnTo>
                  <a:pt x="1093" y="1240"/>
                </a:lnTo>
                <a:lnTo>
                  <a:pt x="1101" y="1212"/>
                </a:lnTo>
                <a:lnTo>
                  <a:pt x="1105" y="1178"/>
                </a:lnTo>
                <a:lnTo>
                  <a:pt x="1115" y="1152"/>
                </a:lnTo>
                <a:lnTo>
                  <a:pt x="1123" y="1140"/>
                </a:lnTo>
                <a:lnTo>
                  <a:pt x="1141" y="1127"/>
                </a:lnTo>
                <a:lnTo>
                  <a:pt x="1170" y="1113"/>
                </a:lnTo>
                <a:lnTo>
                  <a:pt x="1210" y="1099"/>
                </a:lnTo>
                <a:lnTo>
                  <a:pt x="1252" y="1087"/>
                </a:lnTo>
                <a:lnTo>
                  <a:pt x="1290" y="1075"/>
                </a:lnTo>
                <a:lnTo>
                  <a:pt x="1329" y="1065"/>
                </a:lnTo>
                <a:lnTo>
                  <a:pt x="1387" y="1055"/>
                </a:lnTo>
                <a:lnTo>
                  <a:pt x="1466" y="1041"/>
                </a:lnTo>
                <a:lnTo>
                  <a:pt x="1556" y="1033"/>
                </a:lnTo>
                <a:lnTo>
                  <a:pt x="1653" y="1033"/>
                </a:lnTo>
                <a:lnTo>
                  <a:pt x="1748" y="1033"/>
                </a:lnTo>
                <a:lnTo>
                  <a:pt x="1836" y="1043"/>
                </a:lnTo>
                <a:lnTo>
                  <a:pt x="1848" y="1025"/>
                </a:lnTo>
                <a:lnTo>
                  <a:pt x="1860" y="1005"/>
                </a:lnTo>
                <a:lnTo>
                  <a:pt x="1875" y="988"/>
                </a:lnTo>
                <a:lnTo>
                  <a:pt x="1897" y="966"/>
                </a:lnTo>
                <a:lnTo>
                  <a:pt x="1913" y="950"/>
                </a:lnTo>
                <a:lnTo>
                  <a:pt x="1937" y="924"/>
                </a:lnTo>
                <a:lnTo>
                  <a:pt x="1957" y="902"/>
                </a:lnTo>
                <a:lnTo>
                  <a:pt x="1975" y="884"/>
                </a:lnTo>
                <a:lnTo>
                  <a:pt x="1993" y="862"/>
                </a:lnTo>
                <a:lnTo>
                  <a:pt x="2009" y="835"/>
                </a:lnTo>
                <a:lnTo>
                  <a:pt x="2014" y="817"/>
                </a:lnTo>
                <a:lnTo>
                  <a:pt x="2022" y="787"/>
                </a:lnTo>
                <a:lnTo>
                  <a:pt x="2030" y="763"/>
                </a:lnTo>
                <a:lnTo>
                  <a:pt x="2032" y="731"/>
                </a:lnTo>
                <a:lnTo>
                  <a:pt x="2024" y="705"/>
                </a:lnTo>
                <a:lnTo>
                  <a:pt x="2012" y="680"/>
                </a:lnTo>
                <a:lnTo>
                  <a:pt x="1999" y="664"/>
                </a:lnTo>
                <a:lnTo>
                  <a:pt x="1979" y="654"/>
                </a:lnTo>
                <a:lnTo>
                  <a:pt x="1959" y="646"/>
                </a:lnTo>
                <a:lnTo>
                  <a:pt x="1937" y="646"/>
                </a:lnTo>
                <a:lnTo>
                  <a:pt x="1915" y="646"/>
                </a:lnTo>
                <a:lnTo>
                  <a:pt x="1889" y="662"/>
                </a:lnTo>
                <a:lnTo>
                  <a:pt x="1869" y="684"/>
                </a:lnTo>
                <a:lnTo>
                  <a:pt x="1850" y="709"/>
                </a:lnTo>
                <a:lnTo>
                  <a:pt x="1828" y="741"/>
                </a:lnTo>
                <a:lnTo>
                  <a:pt x="1804" y="767"/>
                </a:lnTo>
                <a:lnTo>
                  <a:pt x="1780" y="787"/>
                </a:lnTo>
                <a:lnTo>
                  <a:pt x="1750" y="801"/>
                </a:lnTo>
                <a:lnTo>
                  <a:pt x="1717" y="811"/>
                </a:lnTo>
                <a:lnTo>
                  <a:pt x="1695" y="811"/>
                </a:lnTo>
                <a:lnTo>
                  <a:pt x="1669" y="805"/>
                </a:lnTo>
                <a:lnTo>
                  <a:pt x="1649" y="799"/>
                </a:lnTo>
                <a:lnTo>
                  <a:pt x="1629" y="791"/>
                </a:lnTo>
                <a:lnTo>
                  <a:pt x="1607" y="773"/>
                </a:lnTo>
                <a:lnTo>
                  <a:pt x="1593" y="757"/>
                </a:lnTo>
                <a:lnTo>
                  <a:pt x="1581" y="737"/>
                </a:lnTo>
                <a:lnTo>
                  <a:pt x="1576" y="717"/>
                </a:lnTo>
                <a:lnTo>
                  <a:pt x="1568" y="686"/>
                </a:lnTo>
                <a:lnTo>
                  <a:pt x="1566" y="658"/>
                </a:lnTo>
                <a:lnTo>
                  <a:pt x="1572" y="636"/>
                </a:lnTo>
                <a:lnTo>
                  <a:pt x="1585" y="612"/>
                </a:lnTo>
                <a:lnTo>
                  <a:pt x="1597" y="592"/>
                </a:lnTo>
                <a:lnTo>
                  <a:pt x="1619" y="568"/>
                </a:lnTo>
                <a:lnTo>
                  <a:pt x="1649" y="553"/>
                </a:lnTo>
                <a:lnTo>
                  <a:pt x="1671" y="541"/>
                </a:lnTo>
                <a:lnTo>
                  <a:pt x="1709" y="521"/>
                </a:lnTo>
                <a:lnTo>
                  <a:pt x="1744" y="501"/>
                </a:lnTo>
                <a:lnTo>
                  <a:pt x="1766" y="483"/>
                </a:lnTo>
                <a:lnTo>
                  <a:pt x="1786" y="467"/>
                </a:lnTo>
                <a:lnTo>
                  <a:pt x="1808" y="437"/>
                </a:lnTo>
                <a:lnTo>
                  <a:pt x="1816" y="406"/>
                </a:lnTo>
                <a:lnTo>
                  <a:pt x="1820" y="374"/>
                </a:lnTo>
                <a:lnTo>
                  <a:pt x="1822" y="348"/>
                </a:lnTo>
                <a:lnTo>
                  <a:pt x="1814" y="310"/>
                </a:lnTo>
                <a:lnTo>
                  <a:pt x="1804" y="282"/>
                </a:lnTo>
                <a:lnTo>
                  <a:pt x="1790" y="251"/>
                </a:lnTo>
                <a:lnTo>
                  <a:pt x="1776" y="221"/>
                </a:lnTo>
                <a:lnTo>
                  <a:pt x="1760" y="183"/>
                </a:lnTo>
                <a:lnTo>
                  <a:pt x="1746" y="151"/>
                </a:lnTo>
                <a:lnTo>
                  <a:pt x="1742" y="122"/>
                </a:lnTo>
                <a:lnTo>
                  <a:pt x="1740" y="92"/>
                </a:lnTo>
                <a:lnTo>
                  <a:pt x="1744" y="62"/>
                </a:lnTo>
                <a:lnTo>
                  <a:pt x="1744" y="30"/>
                </a:lnTo>
                <a:lnTo>
                  <a:pt x="1689" y="26"/>
                </a:lnTo>
                <a:lnTo>
                  <a:pt x="1613" y="26"/>
                </a:lnTo>
                <a:lnTo>
                  <a:pt x="1544" y="20"/>
                </a:lnTo>
                <a:lnTo>
                  <a:pt x="1490" y="16"/>
                </a:lnTo>
                <a:lnTo>
                  <a:pt x="1435" y="10"/>
                </a:lnTo>
                <a:lnTo>
                  <a:pt x="1369" y="4"/>
                </a:lnTo>
                <a:lnTo>
                  <a:pt x="1317" y="0"/>
                </a:lnTo>
                <a:lnTo>
                  <a:pt x="1280" y="2"/>
                </a:lnTo>
                <a:lnTo>
                  <a:pt x="1244" y="8"/>
                </a:lnTo>
                <a:lnTo>
                  <a:pt x="1222" y="16"/>
                </a:lnTo>
                <a:lnTo>
                  <a:pt x="1204" y="28"/>
                </a:lnTo>
                <a:lnTo>
                  <a:pt x="1190" y="44"/>
                </a:lnTo>
                <a:lnTo>
                  <a:pt x="1184" y="62"/>
                </a:lnTo>
                <a:lnTo>
                  <a:pt x="1188" y="80"/>
                </a:lnTo>
                <a:lnTo>
                  <a:pt x="1196" y="100"/>
                </a:lnTo>
                <a:lnTo>
                  <a:pt x="1210" y="123"/>
                </a:lnTo>
                <a:lnTo>
                  <a:pt x="1222" y="145"/>
                </a:lnTo>
                <a:lnTo>
                  <a:pt x="1228" y="169"/>
                </a:lnTo>
                <a:lnTo>
                  <a:pt x="1228" y="193"/>
                </a:lnTo>
                <a:lnTo>
                  <a:pt x="1222" y="217"/>
                </a:lnTo>
                <a:lnTo>
                  <a:pt x="1208" y="239"/>
                </a:lnTo>
                <a:lnTo>
                  <a:pt x="1192" y="259"/>
                </a:lnTo>
                <a:lnTo>
                  <a:pt x="1170" y="276"/>
                </a:lnTo>
                <a:lnTo>
                  <a:pt x="1145" y="292"/>
                </a:lnTo>
                <a:lnTo>
                  <a:pt x="1117" y="304"/>
                </a:lnTo>
                <a:lnTo>
                  <a:pt x="1087" y="312"/>
                </a:lnTo>
                <a:lnTo>
                  <a:pt x="1059" y="318"/>
                </a:lnTo>
                <a:lnTo>
                  <a:pt x="1029" y="322"/>
                </a:lnTo>
                <a:lnTo>
                  <a:pt x="1002" y="326"/>
                </a:lnTo>
                <a:lnTo>
                  <a:pt x="976" y="326"/>
                </a:lnTo>
                <a:lnTo>
                  <a:pt x="950" y="322"/>
                </a:lnTo>
                <a:lnTo>
                  <a:pt x="926" y="318"/>
                </a:lnTo>
                <a:lnTo>
                  <a:pt x="904" y="312"/>
                </a:lnTo>
                <a:lnTo>
                  <a:pt x="886" y="306"/>
                </a:lnTo>
                <a:lnTo>
                  <a:pt x="866" y="294"/>
                </a:lnTo>
                <a:lnTo>
                  <a:pt x="851" y="282"/>
                </a:lnTo>
                <a:lnTo>
                  <a:pt x="837" y="265"/>
                </a:lnTo>
                <a:lnTo>
                  <a:pt x="819" y="245"/>
                </a:lnTo>
                <a:lnTo>
                  <a:pt x="805" y="225"/>
                </a:lnTo>
                <a:lnTo>
                  <a:pt x="791" y="207"/>
                </a:lnTo>
                <a:lnTo>
                  <a:pt x="775" y="183"/>
                </a:lnTo>
                <a:lnTo>
                  <a:pt x="759" y="161"/>
                </a:lnTo>
                <a:lnTo>
                  <a:pt x="739" y="139"/>
                </a:lnTo>
                <a:lnTo>
                  <a:pt x="717" y="118"/>
                </a:lnTo>
                <a:lnTo>
                  <a:pt x="696" y="102"/>
                </a:lnTo>
                <a:lnTo>
                  <a:pt x="672" y="88"/>
                </a:lnTo>
                <a:lnTo>
                  <a:pt x="646" y="78"/>
                </a:lnTo>
                <a:lnTo>
                  <a:pt x="618" y="70"/>
                </a:lnTo>
                <a:lnTo>
                  <a:pt x="582" y="64"/>
                </a:lnTo>
                <a:lnTo>
                  <a:pt x="543" y="62"/>
                </a:lnTo>
                <a:lnTo>
                  <a:pt x="509" y="60"/>
                </a:lnTo>
                <a:lnTo>
                  <a:pt x="477" y="60"/>
                </a:lnTo>
                <a:lnTo>
                  <a:pt x="439" y="62"/>
                </a:lnTo>
                <a:lnTo>
                  <a:pt x="406" y="68"/>
                </a:lnTo>
                <a:lnTo>
                  <a:pt x="370" y="74"/>
                </a:lnTo>
                <a:lnTo>
                  <a:pt x="330" y="82"/>
                </a:lnTo>
                <a:lnTo>
                  <a:pt x="290" y="90"/>
                </a:lnTo>
                <a:lnTo>
                  <a:pt x="239" y="100"/>
                </a:lnTo>
                <a:close/>
              </a:path>
            </a:pathLst>
          </a:custGeom>
          <a:gradFill rotWithShape="0">
            <a:gsLst>
              <a:gs pos="0">
                <a:srgbClr val="006666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4" name="Freeform 22"/>
          <p:cNvSpPr>
            <a:spLocks/>
          </p:cNvSpPr>
          <p:nvPr/>
        </p:nvSpPr>
        <p:spPr bwMode="auto">
          <a:xfrm>
            <a:off x="5449888" y="2897188"/>
            <a:ext cx="2343150" cy="1660525"/>
          </a:xfrm>
          <a:custGeom>
            <a:avLst/>
            <a:gdLst>
              <a:gd name="T0" fmla="*/ 2147483647 w 1889"/>
              <a:gd name="T1" fmla="*/ 2147483647 h 1338"/>
              <a:gd name="T2" fmla="*/ 2147483647 w 1889"/>
              <a:gd name="T3" fmla="*/ 2147483647 h 1338"/>
              <a:gd name="T4" fmla="*/ 2147483647 w 1889"/>
              <a:gd name="T5" fmla="*/ 2147483647 h 1338"/>
              <a:gd name="T6" fmla="*/ 2147483647 w 1889"/>
              <a:gd name="T7" fmla="*/ 2147483647 h 1338"/>
              <a:gd name="T8" fmla="*/ 2147483647 w 1889"/>
              <a:gd name="T9" fmla="*/ 2147483647 h 1338"/>
              <a:gd name="T10" fmla="*/ 2147483647 w 1889"/>
              <a:gd name="T11" fmla="*/ 2147483647 h 1338"/>
              <a:gd name="T12" fmla="*/ 2147483647 w 1889"/>
              <a:gd name="T13" fmla="*/ 2147483647 h 1338"/>
              <a:gd name="T14" fmla="*/ 2147483647 w 1889"/>
              <a:gd name="T15" fmla="*/ 2147483647 h 1338"/>
              <a:gd name="T16" fmla="*/ 2147483647 w 1889"/>
              <a:gd name="T17" fmla="*/ 2147483647 h 1338"/>
              <a:gd name="T18" fmla="*/ 2147483647 w 1889"/>
              <a:gd name="T19" fmla="*/ 2147483647 h 1338"/>
              <a:gd name="T20" fmla="*/ 2147483647 w 1889"/>
              <a:gd name="T21" fmla="*/ 2147483647 h 1338"/>
              <a:gd name="T22" fmla="*/ 2147483647 w 1889"/>
              <a:gd name="T23" fmla="*/ 2147483647 h 1338"/>
              <a:gd name="T24" fmla="*/ 2147483647 w 1889"/>
              <a:gd name="T25" fmla="*/ 2147483647 h 1338"/>
              <a:gd name="T26" fmla="*/ 2147483647 w 1889"/>
              <a:gd name="T27" fmla="*/ 2147483647 h 1338"/>
              <a:gd name="T28" fmla="*/ 2147483647 w 1889"/>
              <a:gd name="T29" fmla="*/ 2147483647 h 1338"/>
              <a:gd name="T30" fmla="*/ 2147483647 w 1889"/>
              <a:gd name="T31" fmla="*/ 2147483647 h 1338"/>
              <a:gd name="T32" fmla="*/ 2147483647 w 1889"/>
              <a:gd name="T33" fmla="*/ 2147483647 h 1338"/>
              <a:gd name="T34" fmla="*/ 2147483647 w 1889"/>
              <a:gd name="T35" fmla="*/ 2147483647 h 1338"/>
              <a:gd name="T36" fmla="*/ 2147483647 w 1889"/>
              <a:gd name="T37" fmla="*/ 2147483647 h 1338"/>
              <a:gd name="T38" fmla="*/ 2147483647 w 1889"/>
              <a:gd name="T39" fmla="*/ 2147483647 h 1338"/>
              <a:gd name="T40" fmla="*/ 2147483647 w 1889"/>
              <a:gd name="T41" fmla="*/ 2147483647 h 1338"/>
              <a:gd name="T42" fmla="*/ 2147483647 w 1889"/>
              <a:gd name="T43" fmla="*/ 2147483647 h 1338"/>
              <a:gd name="T44" fmla="*/ 2147483647 w 1889"/>
              <a:gd name="T45" fmla="*/ 2147483647 h 1338"/>
              <a:gd name="T46" fmla="*/ 2147483647 w 1889"/>
              <a:gd name="T47" fmla="*/ 2147483647 h 1338"/>
              <a:gd name="T48" fmla="*/ 2147483647 w 1889"/>
              <a:gd name="T49" fmla="*/ 2147483647 h 1338"/>
              <a:gd name="T50" fmla="*/ 2147483647 w 1889"/>
              <a:gd name="T51" fmla="*/ 2147483647 h 1338"/>
              <a:gd name="T52" fmla="*/ 2147483647 w 1889"/>
              <a:gd name="T53" fmla="*/ 2147483647 h 1338"/>
              <a:gd name="T54" fmla="*/ 2147483647 w 1889"/>
              <a:gd name="T55" fmla="*/ 2147483647 h 1338"/>
              <a:gd name="T56" fmla="*/ 2147483647 w 1889"/>
              <a:gd name="T57" fmla="*/ 2147483647 h 1338"/>
              <a:gd name="T58" fmla="*/ 2147483647 w 1889"/>
              <a:gd name="T59" fmla="*/ 2147483647 h 1338"/>
              <a:gd name="T60" fmla="*/ 2147483647 w 1889"/>
              <a:gd name="T61" fmla="*/ 2147483647 h 1338"/>
              <a:gd name="T62" fmla="*/ 2147483647 w 1889"/>
              <a:gd name="T63" fmla="*/ 0 h 1338"/>
              <a:gd name="T64" fmla="*/ 2147483647 w 1889"/>
              <a:gd name="T65" fmla="*/ 2147483647 h 1338"/>
              <a:gd name="T66" fmla="*/ 2147483647 w 1889"/>
              <a:gd name="T67" fmla="*/ 2147483647 h 1338"/>
              <a:gd name="T68" fmla="*/ 2147483647 w 1889"/>
              <a:gd name="T69" fmla="*/ 2147483647 h 1338"/>
              <a:gd name="T70" fmla="*/ 2147483647 w 1889"/>
              <a:gd name="T71" fmla="*/ 2147483647 h 1338"/>
              <a:gd name="T72" fmla="*/ 2147483647 w 1889"/>
              <a:gd name="T73" fmla="*/ 2147483647 h 1338"/>
              <a:gd name="T74" fmla="*/ 2147483647 w 1889"/>
              <a:gd name="T75" fmla="*/ 2147483647 h 1338"/>
              <a:gd name="T76" fmla="*/ 2147483647 w 1889"/>
              <a:gd name="T77" fmla="*/ 2147483647 h 1338"/>
              <a:gd name="T78" fmla="*/ 2147483647 w 1889"/>
              <a:gd name="T79" fmla="*/ 2147483647 h 1338"/>
              <a:gd name="T80" fmla="*/ 2147483647 w 1889"/>
              <a:gd name="T81" fmla="*/ 2147483647 h 1338"/>
              <a:gd name="T82" fmla="*/ 2147483647 w 1889"/>
              <a:gd name="T83" fmla="*/ 2147483647 h 1338"/>
              <a:gd name="T84" fmla="*/ 2147483647 w 1889"/>
              <a:gd name="T85" fmla="*/ 2147483647 h 1338"/>
              <a:gd name="T86" fmla="*/ 2147483647 w 1889"/>
              <a:gd name="T87" fmla="*/ 2147483647 h 1338"/>
              <a:gd name="T88" fmla="*/ 2147483647 w 1889"/>
              <a:gd name="T89" fmla="*/ 2147483647 h 1338"/>
              <a:gd name="T90" fmla="*/ 2147483647 w 1889"/>
              <a:gd name="T91" fmla="*/ 2147483647 h 1338"/>
              <a:gd name="T92" fmla="*/ 2147483647 w 1889"/>
              <a:gd name="T93" fmla="*/ 2147483647 h 1338"/>
              <a:gd name="T94" fmla="*/ 2147483647 w 1889"/>
              <a:gd name="T95" fmla="*/ 2147483647 h 1338"/>
              <a:gd name="T96" fmla="*/ 2147483647 w 1889"/>
              <a:gd name="T97" fmla="*/ 2147483647 h 1338"/>
              <a:gd name="T98" fmla="*/ 2147483647 w 1889"/>
              <a:gd name="T99" fmla="*/ 2147483647 h 1338"/>
              <a:gd name="T100" fmla="*/ 2147483647 w 1889"/>
              <a:gd name="T101" fmla="*/ 2147483647 h 133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889"/>
              <a:gd name="T154" fmla="*/ 0 h 1338"/>
              <a:gd name="T155" fmla="*/ 1889 w 1889"/>
              <a:gd name="T156" fmla="*/ 1338 h 133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889" h="1338">
                <a:moveTo>
                  <a:pt x="76" y="1090"/>
                </a:moveTo>
                <a:lnTo>
                  <a:pt x="100" y="1084"/>
                </a:lnTo>
                <a:lnTo>
                  <a:pt x="131" y="1078"/>
                </a:lnTo>
                <a:lnTo>
                  <a:pt x="157" y="1082"/>
                </a:lnTo>
                <a:lnTo>
                  <a:pt x="185" y="1086"/>
                </a:lnTo>
                <a:lnTo>
                  <a:pt x="211" y="1092"/>
                </a:lnTo>
                <a:lnTo>
                  <a:pt x="239" y="1098"/>
                </a:lnTo>
                <a:lnTo>
                  <a:pt x="270" y="1104"/>
                </a:lnTo>
                <a:lnTo>
                  <a:pt x="294" y="1108"/>
                </a:lnTo>
                <a:lnTo>
                  <a:pt x="326" y="1110"/>
                </a:lnTo>
                <a:lnTo>
                  <a:pt x="356" y="1108"/>
                </a:lnTo>
                <a:lnTo>
                  <a:pt x="382" y="1102"/>
                </a:lnTo>
                <a:lnTo>
                  <a:pt x="411" y="1094"/>
                </a:lnTo>
                <a:lnTo>
                  <a:pt x="439" y="1084"/>
                </a:lnTo>
                <a:lnTo>
                  <a:pt x="465" y="1072"/>
                </a:lnTo>
                <a:lnTo>
                  <a:pt x="493" y="1060"/>
                </a:lnTo>
                <a:lnTo>
                  <a:pt x="519" y="1048"/>
                </a:lnTo>
                <a:lnTo>
                  <a:pt x="551" y="1038"/>
                </a:lnTo>
                <a:lnTo>
                  <a:pt x="576" y="1032"/>
                </a:lnTo>
                <a:lnTo>
                  <a:pt x="606" y="1030"/>
                </a:lnTo>
                <a:lnTo>
                  <a:pt x="634" y="1034"/>
                </a:lnTo>
                <a:lnTo>
                  <a:pt x="660" y="1042"/>
                </a:lnTo>
                <a:lnTo>
                  <a:pt x="686" y="1058"/>
                </a:lnTo>
                <a:lnTo>
                  <a:pt x="701" y="1072"/>
                </a:lnTo>
                <a:lnTo>
                  <a:pt x="709" y="1098"/>
                </a:lnTo>
                <a:lnTo>
                  <a:pt x="705" y="1126"/>
                </a:lnTo>
                <a:lnTo>
                  <a:pt x="698" y="1158"/>
                </a:lnTo>
                <a:lnTo>
                  <a:pt x="686" y="1191"/>
                </a:lnTo>
                <a:lnTo>
                  <a:pt x="676" y="1219"/>
                </a:lnTo>
                <a:lnTo>
                  <a:pt x="678" y="1247"/>
                </a:lnTo>
                <a:lnTo>
                  <a:pt x="690" y="1275"/>
                </a:lnTo>
                <a:lnTo>
                  <a:pt x="709" y="1297"/>
                </a:lnTo>
                <a:lnTo>
                  <a:pt x="729" y="1310"/>
                </a:lnTo>
                <a:lnTo>
                  <a:pt x="757" y="1318"/>
                </a:lnTo>
                <a:lnTo>
                  <a:pt x="787" y="1326"/>
                </a:lnTo>
                <a:lnTo>
                  <a:pt x="829" y="1332"/>
                </a:lnTo>
                <a:lnTo>
                  <a:pt x="864" y="1336"/>
                </a:lnTo>
                <a:lnTo>
                  <a:pt x="908" y="1338"/>
                </a:lnTo>
                <a:lnTo>
                  <a:pt x="948" y="1334"/>
                </a:lnTo>
                <a:lnTo>
                  <a:pt x="984" y="1328"/>
                </a:lnTo>
                <a:lnTo>
                  <a:pt x="1021" y="1318"/>
                </a:lnTo>
                <a:lnTo>
                  <a:pt x="1055" y="1306"/>
                </a:lnTo>
                <a:lnTo>
                  <a:pt x="1081" y="1293"/>
                </a:lnTo>
                <a:lnTo>
                  <a:pt x="1107" y="1277"/>
                </a:lnTo>
                <a:lnTo>
                  <a:pt x="1127" y="1259"/>
                </a:lnTo>
                <a:lnTo>
                  <a:pt x="1144" y="1237"/>
                </a:lnTo>
                <a:lnTo>
                  <a:pt x="1154" y="1209"/>
                </a:lnTo>
                <a:lnTo>
                  <a:pt x="1156" y="1165"/>
                </a:lnTo>
                <a:lnTo>
                  <a:pt x="1156" y="1132"/>
                </a:lnTo>
                <a:lnTo>
                  <a:pt x="1162" y="1102"/>
                </a:lnTo>
                <a:lnTo>
                  <a:pt x="1174" y="1080"/>
                </a:lnTo>
                <a:lnTo>
                  <a:pt x="1192" y="1060"/>
                </a:lnTo>
                <a:lnTo>
                  <a:pt x="1212" y="1042"/>
                </a:lnTo>
                <a:lnTo>
                  <a:pt x="1238" y="1026"/>
                </a:lnTo>
                <a:lnTo>
                  <a:pt x="1264" y="1015"/>
                </a:lnTo>
                <a:lnTo>
                  <a:pt x="1299" y="1005"/>
                </a:lnTo>
                <a:lnTo>
                  <a:pt x="1333" y="1001"/>
                </a:lnTo>
                <a:lnTo>
                  <a:pt x="1369" y="997"/>
                </a:lnTo>
                <a:lnTo>
                  <a:pt x="1407" y="995"/>
                </a:lnTo>
                <a:lnTo>
                  <a:pt x="1446" y="993"/>
                </a:lnTo>
                <a:lnTo>
                  <a:pt x="1490" y="995"/>
                </a:lnTo>
                <a:lnTo>
                  <a:pt x="1524" y="997"/>
                </a:lnTo>
                <a:lnTo>
                  <a:pt x="1554" y="1001"/>
                </a:lnTo>
                <a:lnTo>
                  <a:pt x="1585" y="1005"/>
                </a:lnTo>
                <a:lnTo>
                  <a:pt x="1615" y="1009"/>
                </a:lnTo>
                <a:lnTo>
                  <a:pt x="1647" y="1011"/>
                </a:lnTo>
                <a:lnTo>
                  <a:pt x="1889" y="1017"/>
                </a:lnTo>
                <a:lnTo>
                  <a:pt x="1647" y="79"/>
                </a:lnTo>
                <a:lnTo>
                  <a:pt x="1613" y="61"/>
                </a:lnTo>
                <a:lnTo>
                  <a:pt x="1589" y="47"/>
                </a:lnTo>
                <a:lnTo>
                  <a:pt x="1562" y="35"/>
                </a:lnTo>
                <a:lnTo>
                  <a:pt x="1528" y="23"/>
                </a:lnTo>
                <a:lnTo>
                  <a:pt x="1492" y="15"/>
                </a:lnTo>
                <a:lnTo>
                  <a:pt x="1454" y="9"/>
                </a:lnTo>
                <a:lnTo>
                  <a:pt x="1409" y="4"/>
                </a:lnTo>
                <a:lnTo>
                  <a:pt x="1367" y="2"/>
                </a:lnTo>
                <a:lnTo>
                  <a:pt x="1325" y="0"/>
                </a:lnTo>
                <a:lnTo>
                  <a:pt x="1277" y="0"/>
                </a:lnTo>
                <a:lnTo>
                  <a:pt x="1222" y="0"/>
                </a:lnTo>
                <a:lnTo>
                  <a:pt x="1178" y="4"/>
                </a:lnTo>
                <a:lnTo>
                  <a:pt x="1134" y="8"/>
                </a:lnTo>
                <a:lnTo>
                  <a:pt x="1097" y="11"/>
                </a:lnTo>
                <a:lnTo>
                  <a:pt x="1061" y="19"/>
                </a:lnTo>
                <a:lnTo>
                  <a:pt x="1033" y="27"/>
                </a:lnTo>
                <a:lnTo>
                  <a:pt x="1009" y="37"/>
                </a:lnTo>
                <a:lnTo>
                  <a:pt x="989" y="49"/>
                </a:lnTo>
                <a:lnTo>
                  <a:pt x="976" y="61"/>
                </a:lnTo>
                <a:lnTo>
                  <a:pt x="968" y="79"/>
                </a:lnTo>
                <a:lnTo>
                  <a:pt x="968" y="97"/>
                </a:lnTo>
                <a:lnTo>
                  <a:pt x="978" y="115"/>
                </a:lnTo>
                <a:lnTo>
                  <a:pt x="989" y="131"/>
                </a:lnTo>
                <a:lnTo>
                  <a:pt x="997" y="147"/>
                </a:lnTo>
                <a:lnTo>
                  <a:pt x="997" y="170"/>
                </a:lnTo>
                <a:lnTo>
                  <a:pt x="986" y="190"/>
                </a:lnTo>
                <a:lnTo>
                  <a:pt x="970" y="210"/>
                </a:lnTo>
                <a:lnTo>
                  <a:pt x="946" y="230"/>
                </a:lnTo>
                <a:lnTo>
                  <a:pt x="922" y="248"/>
                </a:lnTo>
                <a:lnTo>
                  <a:pt x="898" y="260"/>
                </a:lnTo>
                <a:lnTo>
                  <a:pt x="874" y="270"/>
                </a:lnTo>
                <a:lnTo>
                  <a:pt x="848" y="282"/>
                </a:lnTo>
                <a:lnTo>
                  <a:pt x="821" y="290"/>
                </a:lnTo>
                <a:lnTo>
                  <a:pt x="793" y="296"/>
                </a:lnTo>
                <a:lnTo>
                  <a:pt x="765" y="299"/>
                </a:lnTo>
                <a:lnTo>
                  <a:pt x="741" y="303"/>
                </a:lnTo>
                <a:lnTo>
                  <a:pt x="709" y="303"/>
                </a:lnTo>
                <a:lnTo>
                  <a:pt x="682" y="299"/>
                </a:lnTo>
                <a:lnTo>
                  <a:pt x="656" y="296"/>
                </a:lnTo>
                <a:lnTo>
                  <a:pt x="632" y="288"/>
                </a:lnTo>
                <a:lnTo>
                  <a:pt x="606" y="278"/>
                </a:lnTo>
                <a:lnTo>
                  <a:pt x="584" y="266"/>
                </a:lnTo>
                <a:lnTo>
                  <a:pt x="570" y="252"/>
                </a:lnTo>
                <a:lnTo>
                  <a:pt x="564" y="238"/>
                </a:lnTo>
                <a:lnTo>
                  <a:pt x="562" y="224"/>
                </a:lnTo>
                <a:lnTo>
                  <a:pt x="564" y="204"/>
                </a:lnTo>
                <a:lnTo>
                  <a:pt x="570" y="184"/>
                </a:lnTo>
                <a:lnTo>
                  <a:pt x="584" y="160"/>
                </a:lnTo>
                <a:lnTo>
                  <a:pt x="602" y="139"/>
                </a:lnTo>
                <a:lnTo>
                  <a:pt x="616" y="121"/>
                </a:lnTo>
                <a:lnTo>
                  <a:pt x="626" y="107"/>
                </a:lnTo>
                <a:lnTo>
                  <a:pt x="634" y="85"/>
                </a:lnTo>
                <a:lnTo>
                  <a:pt x="640" y="63"/>
                </a:lnTo>
                <a:lnTo>
                  <a:pt x="634" y="45"/>
                </a:lnTo>
                <a:lnTo>
                  <a:pt x="622" y="29"/>
                </a:lnTo>
                <a:lnTo>
                  <a:pt x="600" y="15"/>
                </a:lnTo>
                <a:lnTo>
                  <a:pt x="576" y="9"/>
                </a:lnTo>
                <a:lnTo>
                  <a:pt x="553" y="4"/>
                </a:lnTo>
                <a:lnTo>
                  <a:pt x="519" y="0"/>
                </a:lnTo>
                <a:lnTo>
                  <a:pt x="451" y="0"/>
                </a:lnTo>
                <a:lnTo>
                  <a:pt x="402" y="4"/>
                </a:lnTo>
                <a:lnTo>
                  <a:pt x="356" y="9"/>
                </a:lnTo>
                <a:lnTo>
                  <a:pt x="296" y="17"/>
                </a:lnTo>
                <a:lnTo>
                  <a:pt x="243" y="27"/>
                </a:lnTo>
                <a:lnTo>
                  <a:pt x="183" y="37"/>
                </a:lnTo>
                <a:lnTo>
                  <a:pt x="143" y="45"/>
                </a:lnTo>
                <a:lnTo>
                  <a:pt x="110" y="53"/>
                </a:lnTo>
                <a:lnTo>
                  <a:pt x="92" y="61"/>
                </a:lnTo>
                <a:lnTo>
                  <a:pt x="98" y="79"/>
                </a:lnTo>
                <a:lnTo>
                  <a:pt x="106" y="109"/>
                </a:lnTo>
                <a:lnTo>
                  <a:pt x="110" y="137"/>
                </a:lnTo>
                <a:lnTo>
                  <a:pt x="112" y="158"/>
                </a:lnTo>
                <a:lnTo>
                  <a:pt x="108" y="184"/>
                </a:lnTo>
                <a:lnTo>
                  <a:pt x="102" y="206"/>
                </a:lnTo>
                <a:lnTo>
                  <a:pt x="94" y="230"/>
                </a:lnTo>
                <a:lnTo>
                  <a:pt x="86" y="250"/>
                </a:lnTo>
                <a:lnTo>
                  <a:pt x="76" y="280"/>
                </a:lnTo>
                <a:lnTo>
                  <a:pt x="64" y="309"/>
                </a:lnTo>
                <a:lnTo>
                  <a:pt x="52" y="339"/>
                </a:lnTo>
                <a:lnTo>
                  <a:pt x="36" y="369"/>
                </a:lnTo>
                <a:lnTo>
                  <a:pt x="26" y="397"/>
                </a:lnTo>
                <a:lnTo>
                  <a:pt x="18" y="421"/>
                </a:lnTo>
                <a:lnTo>
                  <a:pt x="10" y="446"/>
                </a:lnTo>
                <a:lnTo>
                  <a:pt x="2" y="480"/>
                </a:lnTo>
                <a:lnTo>
                  <a:pt x="0" y="510"/>
                </a:lnTo>
                <a:lnTo>
                  <a:pt x="4" y="536"/>
                </a:lnTo>
                <a:lnTo>
                  <a:pt x="12" y="562"/>
                </a:lnTo>
                <a:lnTo>
                  <a:pt x="26" y="580"/>
                </a:lnTo>
                <a:lnTo>
                  <a:pt x="44" y="595"/>
                </a:lnTo>
                <a:lnTo>
                  <a:pt x="68" y="603"/>
                </a:lnTo>
                <a:lnTo>
                  <a:pt x="94" y="603"/>
                </a:lnTo>
                <a:lnTo>
                  <a:pt x="127" y="597"/>
                </a:lnTo>
                <a:lnTo>
                  <a:pt x="157" y="584"/>
                </a:lnTo>
                <a:lnTo>
                  <a:pt x="183" y="568"/>
                </a:lnTo>
                <a:lnTo>
                  <a:pt x="203" y="542"/>
                </a:lnTo>
                <a:lnTo>
                  <a:pt x="217" y="512"/>
                </a:lnTo>
                <a:lnTo>
                  <a:pt x="221" y="482"/>
                </a:lnTo>
                <a:lnTo>
                  <a:pt x="231" y="458"/>
                </a:lnTo>
                <a:lnTo>
                  <a:pt x="247" y="437"/>
                </a:lnTo>
                <a:lnTo>
                  <a:pt x="267" y="419"/>
                </a:lnTo>
                <a:lnTo>
                  <a:pt x="290" y="405"/>
                </a:lnTo>
                <a:lnTo>
                  <a:pt x="316" y="399"/>
                </a:lnTo>
                <a:lnTo>
                  <a:pt x="338" y="397"/>
                </a:lnTo>
                <a:lnTo>
                  <a:pt x="364" y="397"/>
                </a:lnTo>
                <a:lnTo>
                  <a:pt x="394" y="401"/>
                </a:lnTo>
                <a:lnTo>
                  <a:pt x="417" y="409"/>
                </a:lnTo>
                <a:lnTo>
                  <a:pt x="439" y="421"/>
                </a:lnTo>
                <a:lnTo>
                  <a:pt x="461" y="441"/>
                </a:lnTo>
                <a:lnTo>
                  <a:pt x="477" y="460"/>
                </a:lnTo>
                <a:lnTo>
                  <a:pt x="491" y="490"/>
                </a:lnTo>
                <a:lnTo>
                  <a:pt x="495" y="518"/>
                </a:lnTo>
                <a:lnTo>
                  <a:pt x="493" y="544"/>
                </a:lnTo>
                <a:lnTo>
                  <a:pt x="485" y="574"/>
                </a:lnTo>
                <a:lnTo>
                  <a:pt x="473" y="603"/>
                </a:lnTo>
                <a:lnTo>
                  <a:pt x="457" y="629"/>
                </a:lnTo>
                <a:lnTo>
                  <a:pt x="435" y="657"/>
                </a:lnTo>
                <a:lnTo>
                  <a:pt x="415" y="679"/>
                </a:lnTo>
                <a:lnTo>
                  <a:pt x="390" y="703"/>
                </a:lnTo>
                <a:lnTo>
                  <a:pt x="368" y="721"/>
                </a:lnTo>
                <a:lnTo>
                  <a:pt x="344" y="736"/>
                </a:lnTo>
                <a:lnTo>
                  <a:pt x="322" y="744"/>
                </a:lnTo>
                <a:lnTo>
                  <a:pt x="290" y="752"/>
                </a:lnTo>
                <a:lnTo>
                  <a:pt x="267" y="756"/>
                </a:lnTo>
                <a:lnTo>
                  <a:pt x="239" y="762"/>
                </a:lnTo>
                <a:lnTo>
                  <a:pt x="215" y="770"/>
                </a:lnTo>
                <a:lnTo>
                  <a:pt x="185" y="784"/>
                </a:lnTo>
                <a:lnTo>
                  <a:pt x="159" y="800"/>
                </a:lnTo>
                <a:lnTo>
                  <a:pt x="139" y="818"/>
                </a:lnTo>
                <a:lnTo>
                  <a:pt x="118" y="840"/>
                </a:lnTo>
                <a:lnTo>
                  <a:pt x="102" y="860"/>
                </a:lnTo>
                <a:lnTo>
                  <a:pt x="84" y="887"/>
                </a:lnTo>
                <a:lnTo>
                  <a:pt x="74" y="911"/>
                </a:lnTo>
                <a:lnTo>
                  <a:pt x="64" y="939"/>
                </a:lnTo>
                <a:lnTo>
                  <a:pt x="60" y="967"/>
                </a:lnTo>
                <a:lnTo>
                  <a:pt x="60" y="991"/>
                </a:lnTo>
                <a:lnTo>
                  <a:pt x="64" y="1020"/>
                </a:lnTo>
                <a:lnTo>
                  <a:pt x="70" y="1056"/>
                </a:lnTo>
                <a:lnTo>
                  <a:pt x="76" y="109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9765" name="Group 23"/>
          <p:cNvGrpSpPr>
            <a:grpSpLocks/>
          </p:cNvGrpSpPr>
          <p:nvPr/>
        </p:nvGrpSpPr>
        <p:grpSpPr bwMode="auto">
          <a:xfrm>
            <a:off x="5081588" y="4087813"/>
            <a:ext cx="3071812" cy="1538287"/>
            <a:chOff x="3249" y="2496"/>
            <a:chExt cx="2475" cy="1239"/>
          </a:xfrm>
        </p:grpSpPr>
        <p:sp>
          <p:nvSpPr>
            <p:cNvPr id="159771" name="Freeform 24"/>
            <p:cNvSpPr>
              <a:spLocks/>
            </p:cNvSpPr>
            <p:nvPr/>
          </p:nvSpPr>
          <p:spPr bwMode="auto">
            <a:xfrm>
              <a:off x="3249" y="2496"/>
              <a:ext cx="2475" cy="1050"/>
            </a:xfrm>
            <a:custGeom>
              <a:avLst/>
              <a:gdLst>
                <a:gd name="T0" fmla="*/ 431 w 2475"/>
                <a:gd name="T1" fmla="*/ 85 h 1050"/>
                <a:gd name="T2" fmla="*/ 511 w 2475"/>
                <a:gd name="T3" fmla="*/ 99 h 1050"/>
                <a:gd name="T4" fmla="*/ 594 w 2475"/>
                <a:gd name="T5" fmla="*/ 115 h 1050"/>
                <a:gd name="T6" fmla="*/ 682 w 2475"/>
                <a:gd name="T7" fmla="*/ 109 h 1050"/>
                <a:gd name="T8" fmla="*/ 765 w 2475"/>
                <a:gd name="T9" fmla="*/ 79 h 1050"/>
                <a:gd name="T10" fmla="*/ 851 w 2475"/>
                <a:gd name="T11" fmla="*/ 45 h 1050"/>
                <a:gd name="T12" fmla="*/ 934 w 2475"/>
                <a:gd name="T13" fmla="*/ 41 h 1050"/>
                <a:gd name="T14" fmla="*/ 1001 w 2475"/>
                <a:gd name="T15" fmla="*/ 79 h 1050"/>
                <a:gd name="T16" fmla="*/ 998 w 2475"/>
                <a:gd name="T17" fmla="*/ 165 h 1050"/>
                <a:gd name="T18" fmla="*/ 978 w 2475"/>
                <a:gd name="T19" fmla="*/ 254 h 1050"/>
                <a:gd name="T20" fmla="*/ 1029 w 2475"/>
                <a:gd name="T21" fmla="*/ 317 h 1050"/>
                <a:gd name="T22" fmla="*/ 1129 w 2475"/>
                <a:gd name="T23" fmla="*/ 339 h 1050"/>
                <a:gd name="T24" fmla="*/ 1248 w 2475"/>
                <a:gd name="T25" fmla="*/ 341 h 1050"/>
                <a:gd name="T26" fmla="*/ 1355 w 2475"/>
                <a:gd name="T27" fmla="*/ 313 h 1050"/>
                <a:gd name="T28" fmla="*/ 1427 w 2475"/>
                <a:gd name="T29" fmla="*/ 266 h 1050"/>
                <a:gd name="T30" fmla="*/ 1456 w 2475"/>
                <a:gd name="T31" fmla="*/ 172 h 1050"/>
                <a:gd name="T32" fmla="*/ 1474 w 2475"/>
                <a:gd name="T33" fmla="*/ 87 h 1050"/>
                <a:gd name="T34" fmla="*/ 1538 w 2475"/>
                <a:gd name="T35" fmla="*/ 33 h 1050"/>
                <a:gd name="T36" fmla="*/ 1633 w 2475"/>
                <a:gd name="T37" fmla="*/ 8 h 1050"/>
                <a:gd name="T38" fmla="*/ 1746 w 2475"/>
                <a:gd name="T39" fmla="*/ 0 h 1050"/>
                <a:gd name="T40" fmla="*/ 1854 w 2475"/>
                <a:gd name="T41" fmla="*/ 8 h 1050"/>
                <a:gd name="T42" fmla="*/ 1947 w 2475"/>
                <a:gd name="T43" fmla="*/ 18 h 1050"/>
                <a:gd name="T44" fmla="*/ 340 w 2475"/>
                <a:gd name="T45" fmla="*/ 1048 h 1050"/>
                <a:gd name="T46" fmla="*/ 356 w 2475"/>
                <a:gd name="T47" fmla="*/ 975 h 1050"/>
                <a:gd name="T48" fmla="*/ 392 w 2475"/>
                <a:gd name="T49" fmla="*/ 915 h 1050"/>
                <a:gd name="T50" fmla="*/ 445 w 2475"/>
                <a:gd name="T51" fmla="*/ 860 h 1050"/>
                <a:gd name="T52" fmla="*/ 483 w 2475"/>
                <a:gd name="T53" fmla="*/ 804 h 1050"/>
                <a:gd name="T54" fmla="*/ 481 w 2475"/>
                <a:gd name="T55" fmla="*/ 729 h 1050"/>
                <a:gd name="T56" fmla="*/ 439 w 2475"/>
                <a:gd name="T57" fmla="*/ 681 h 1050"/>
                <a:gd name="T58" fmla="*/ 366 w 2475"/>
                <a:gd name="T59" fmla="*/ 665 h 1050"/>
                <a:gd name="T60" fmla="*/ 280 w 2475"/>
                <a:gd name="T61" fmla="*/ 677 h 1050"/>
                <a:gd name="T62" fmla="*/ 183 w 2475"/>
                <a:gd name="T63" fmla="*/ 701 h 1050"/>
                <a:gd name="T64" fmla="*/ 90 w 2475"/>
                <a:gd name="T65" fmla="*/ 699 h 1050"/>
                <a:gd name="T66" fmla="*/ 20 w 2475"/>
                <a:gd name="T67" fmla="*/ 663 h 1050"/>
                <a:gd name="T68" fmla="*/ 4 w 2475"/>
                <a:gd name="T69" fmla="*/ 588 h 1050"/>
                <a:gd name="T70" fmla="*/ 42 w 2475"/>
                <a:gd name="T71" fmla="*/ 522 h 1050"/>
                <a:gd name="T72" fmla="*/ 106 w 2475"/>
                <a:gd name="T73" fmla="*/ 478 h 1050"/>
                <a:gd name="T74" fmla="*/ 183 w 2475"/>
                <a:gd name="T75" fmla="*/ 460 h 1050"/>
                <a:gd name="T76" fmla="*/ 282 w 2475"/>
                <a:gd name="T77" fmla="*/ 445 h 1050"/>
                <a:gd name="T78" fmla="*/ 350 w 2475"/>
                <a:gd name="T79" fmla="*/ 401 h 1050"/>
                <a:gd name="T80" fmla="*/ 378 w 2475"/>
                <a:gd name="T81" fmla="*/ 335 h 1050"/>
                <a:gd name="T82" fmla="*/ 376 w 2475"/>
                <a:gd name="T83" fmla="*/ 240 h 1050"/>
                <a:gd name="T84" fmla="*/ 370 w 2475"/>
                <a:gd name="T85" fmla="*/ 133 h 10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75"/>
                <a:gd name="T130" fmla="*/ 0 h 1050"/>
                <a:gd name="T131" fmla="*/ 2475 w 2475"/>
                <a:gd name="T132" fmla="*/ 1050 h 10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75" h="1050">
                  <a:moveTo>
                    <a:pt x="376" y="97"/>
                  </a:moveTo>
                  <a:lnTo>
                    <a:pt x="400" y="91"/>
                  </a:lnTo>
                  <a:lnTo>
                    <a:pt x="431" y="85"/>
                  </a:lnTo>
                  <a:lnTo>
                    <a:pt x="459" y="87"/>
                  </a:lnTo>
                  <a:lnTo>
                    <a:pt x="485" y="93"/>
                  </a:lnTo>
                  <a:lnTo>
                    <a:pt x="511" y="99"/>
                  </a:lnTo>
                  <a:lnTo>
                    <a:pt x="539" y="105"/>
                  </a:lnTo>
                  <a:lnTo>
                    <a:pt x="570" y="111"/>
                  </a:lnTo>
                  <a:lnTo>
                    <a:pt x="594" y="115"/>
                  </a:lnTo>
                  <a:lnTo>
                    <a:pt x="626" y="117"/>
                  </a:lnTo>
                  <a:lnTo>
                    <a:pt x="656" y="115"/>
                  </a:lnTo>
                  <a:lnTo>
                    <a:pt x="682" y="109"/>
                  </a:lnTo>
                  <a:lnTo>
                    <a:pt x="711" y="101"/>
                  </a:lnTo>
                  <a:lnTo>
                    <a:pt x="739" y="91"/>
                  </a:lnTo>
                  <a:lnTo>
                    <a:pt x="765" y="79"/>
                  </a:lnTo>
                  <a:lnTo>
                    <a:pt x="793" y="67"/>
                  </a:lnTo>
                  <a:lnTo>
                    <a:pt x="819" y="55"/>
                  </a:lnTo>
                  <a:lnTo>
                    <a:pt x="851" y="45"/>
                  </a:lnTo>
                  <a:lnTo>
                    <a:pt x="876" y="39"/>
                  </a:lnTo>
                  <a:lnTo>
                    <a:pt x="906" y="37"/>
                  </a:lnTo>
                  <a:lnTo>
                    <a:pt x="934" y="41"/>
                  </a:lnTo>
                  <a:lnTo>
                    <a:pt x="960" y="49"/>
                  </a:lnTo>
                  <a:lnTo>
                    <a:pt x="986" y="65"/>
                  </a:lnTo>
                  <a:lnTo>
                    <a:pt x="1001" y="79"/>
                  </a:lnTo>
                  <a:lnTo>
                    <a:pt x="1009" y="105"/>
                  </a:lnTo>
                  <a:lnTo>
                    <a:pt x="1005" y="133"/>
                  </a:lnTo>
                  <a:lnTo>
                    <a:pt x="998" y="165"/>
                  </a:lnTo>
                  <a:lnTo>
                    <a:pt x="986" y="198"/>
                  </a:lnTo>
                  <a:lnTo>
                    <a:pt x="976" y="226"/>
                  </a:lnTo>
                  <a:lnTo>
                    <a:pt x="978" y="254"/>
                  </a:lnTo>
                  <a:lnTo>
                    <a:pt x="990" y="282"/>
                  </a:lnTo>
                  <a:lnTo>
                    <a:pt x="1009" y="304"/>
                  </a:lnTo>
                  <a:lnTo>
                    <a:pt x="1029" y="317"/>
                  </a:lnTo>
                  <a:lnTo>
                    <a:pt x="1057" y="325"/>
                  </a:lnTo>
                  <a:lnTo>
                    <a:pt x="1087" y="333"/>
                  </a:lnTo>
                  <a:lnTo>
                    <a:pt x="1129" y="339"/>
                  </a:lnTo>
                  <a:lnTo>
                    <a:pt x="1164" y="343"/>
                  </a:lnTo>
                  <a:lnTo>
                    <a:pt x="1208" y="345"/>
                  </a:lnTo>
                  <a:lnTo>
                    <a:pt x="1248" y="341"/>
                  </a:lnTo>
                  <a:lnTo>
                    <a:pt x="1284" y="335"/>
                  </a:lnTo>
                  <a:lnTo>
                    <a:pt x="1321" y="325"/>
                  </a:lnTo>
                  <a:lnTo>
                    <a:pt x="1355" y="313"/>
                  </a:lnTo>
                  <a:lnTo>
                    <a:pt x="1381" y="300"/>
                  </a:lnTo>
                  <a:lnTo>
                    <a:pt x="1407" y="284"/>
                  </a:lnTo>
                  <a:lnTo>
                    <a:pt x="1427" y="266"/>
                  </a:lnTo>
                  <a:lnTo>
                    <a:pt x="1444" y="244"/>
                  </a:lnTo>
                  <a:lnTo>
                    <a:pt x="1454" y="216"/>
                  </a:lnTo>
                  <a:lnTo>
                    <a:pt x="1456" y="172"/>
                  </a:lnTo>
                  <a:lnTo>
                    <a:pt x="1456" y="139"/>
                  </a:lnTo>
                  <a:lnTo>
                    <a:pt x="1462" y="109"/>
                  </a:lnTo>
                  <a:lnTo>
                    <a:pt x="1474" y="87"/>
                  </a:lnTo>
                  <a:lnTo>
                    <a:pt x="1492" y="67"/>
                  </a:lnTo>
                  <a:lnTo>
                    <a:pt x="1512" y="49"/>
                  </a:lnTo>
                  <a:lnTo>
                    <a:pt x="1538" y="33"/>
                  </a:lnTo>
                  <a:lnTo>
                    <a:pt x="1564" y="22"/>
                  </a:lnTo>
                  <a:lnTo>
                    <a:pt x="1599" y="12"/>
                  </a:lnTo>
                  <a:lnTo>
                    <a:pt x="1633" y="8"/>
                  </a:lnTo>
                  <a:lnTo>
                    <a:pt x="1669" y="4"/>
                  </a:lnTo>
                  <a:lnTo>
                    <a:pt x="1707" y="2"/>
                  </a:lnTo>
                  <a:lnTo>
                    <a:pt x="1746" y="0"/>
                  </a:lnTo>
                  <a:lnTo>
                    <a:pt x="1790" y="2"/>
                  </a:lnTo>
                  <a:lnTo>
                    <a:pt x="1824" y="4"/>
                  </a:lnTo>
                  <a:lnTo>
                    <a:pt x="1854" y="8"/>
                  </a:lnTo>
                  <a:lnTo>
                    <a:pt x="1885" y="12"/>
                  </a:lnTo>
                  <a:lnTo>
                    <a:pt x="1915" y="16"/>
                  </a:lnTo>
                  <a:lnTo>
                    <a:pt x="1947" y="18"/>
                  </a:lnTo>
                  <a:lnTo>
                    <a:pt x="2189" y="24"/>
                  </a:lnTo>
                  <a:lnTo>
                    <a:pt x="2475" y="1050"/>
                  </a:lnTo>
                  <a:lnTo>
                    <a:pt x="340" y="1048"/>
                  </a:lnTo>
                  <a:lnTo>
                    <a:pt x="342" y="1021"/>
                  </a:lnTo>
                  <a:lnTo>
                    <a:pt x="348" y="997"/>
                  </a:lnTo>
                  <a:lnTo>
                    <a:pt x="356" y="975"/>
                  </a:lnTo>
                  <a:lnTo>
                    <a:pt x="364" y="957"/>
                  </a:lnTo>
                  <a:lnTo>
                    <a:pt x="376" y="937"/>
                  </a:lnTo>
                  <a:lnTo>
                    <a:pt x="392" y="915"/>
                  </a:lnTo>
                  <a:lnTo>
                    <a:pt x="410" y="895"/>
                  </a:lnTo>
                  <a:lnTo>
                    <a:pt x="425" y="880"/>
                  </a:lnTo>
                  <a:lnTo>
                    <a:pt x="445" y="860"/>
                  </a:lnTo>
                  <a:lnTo>
                    <a:pt x="461" y="844"/>
                  </a:lnTo>
                  <a:lnTo>
                    <a:pt x="473" y="824"/>
                  </a:lnTo>
                  <a:lnTo>
                    <a:pt x="483" y="804"/>
                  </a:lnTo>
                  <a:lnTo>
                    <a:pt x="489" y="774"/>
                  </a:lnTo>
                  <a:lnTo>
                    <a:pt x="487" y="746"/>
                  </a:lnTo>
                  <a:lnTo>
                    <a:pt x="481" y="729"/>
                  </a:lnTo>
                  <a:lnTo>
                    <a:pt x="471" y="711"/>
                  </a:lnTo>
                  <a:lnTo>
                    <a:pt x="457" y="695"/>
                  </a:lnTo>
                  <a:lnTo>
                    <a:pt x="439" y="681"/>
                  </a:lnTo>
                  <a:lnTo>
                    <a:pt x="420" y="673"/>
                  </a:lnTo>
                  <a:lnTo>
                    <a:pt x="394" y="667"/>
                  </a:lnTo>
                  <a:lnTo>
                    <a:pt x="366" y="665"/>
                  </a:lnTo>
                  <a:lnTo>
                    <a:pt x="336" y="667"/>
                  </a:lnTo>
                  <a:lnTo>
                    <a:pt x="308" y="671"/>
                  </a:lnTo>
                  <a:lnTo>
                    <a:pt x="280" y="677"/>
                  </a:lnTo>
                  <a:lnTo>
                    <a:pt x="245" y="687"/>
                  </a:lnTo>
                  <a:lnTo>
                    <a:pt x="215" y="695"/>
                  </a:lnTo>
                  <a:lnTo>
                    <a:pt x="183" y="701"/>
                  </a:lnTo>
                  <a:lnTo>
                    <a:pt x="145" y="705"/>
                  </a:lnTo>
                  <a:lnTo>
                    <a:pt x="116" y="705"/>
                  </a:lnTo>
                  <a:lnTo>
                    <a:pt x="90" y="699"/>
                  </a:lnTo>
                  <a:lnTo>
                    <a:pt x="62" y="691"/>
                  </a:lnTo>
                  <a:lnTo>
                    <a:pt x="40" y="679"/>
                  </a:lnTo>
                  <a:lnTo>
                    <a:pt x="20" y="663"/>
                  </a:lnTo>
                  <a:lnTo>
                    <a:pt x="6" y="639"/>
                  </a:lnTo>
                  <a:lnTo>
                    <a:pt x="0" y="613"/>
                  </a:lnTo>
                  <a:lnTo>
                    <a:pt x="4" y="588"/>
                  </a:lnTo>
                  <a:lnTo>
                    <a:pt x="14" y="562"/>
                  </a:lnTo>
                  <a:lnTo>
                    <a:pt x="24" y="542"/>
                  </a:lnTo>
                  <a:lnTo>
                    <a:pt x="42" y="522"/>
                  </a:lnTo>
                  <a:lnTo>
                    <a:pt x="62" y="504"/>
                  </a:lnTo>
                  <a:lnTo>
                    <a:pt x="82" y="492"/>
                  </a:lnTo>
                  <a:lnTo>
                    <a:pt x="106" y="478"/>
                  </a:lnTo>
                  <a:lnTo>
                    <a:pt x="130" y="470"/>
                  </a:lnTo>
                  <a:lnTo>
                    <a:pt x="155" y="464"/>
                  </a:lnTo>
                  <a:lnTo>
                    <a:pt x="183" y="460"/>
                  </a:lnTo>
                  <a:lnTo>
                    <a:pt x="217" y="455"/>
                  </a:lnTo>
                  <a:lnTo>
                    <a:pt x="253" y="451"/>
                  </a:lnTo>
                  <a:lnTo>
                    <a:pt x="282" y="445"/>
                  </a:lnTo>
                  <a:lnTo>
                    <a:pt x="312" y="433"/>
                  </a:lnTo>
                  <a:lnTo>
                    <a:pt x="332" y="419"/>
                  </a:lnTo>
                  <a:lnTo>
                    <a:pt x="350" y="401"/>
                  </a:lnTo>
                  <a:lnTo>
                    <a:pt x="364" y="381"/>
                  </a:lnTo>
                  <a:lnTo>
                    <a:pt x="372" y="361"/>
                  </a:lnTo>
                  <a:lnTo>
                    <a:pt x="378" y="335"/>
                  </a:lnTo>
                  <a:lnTo>
                    <a:pt x="380" y="302"/>
                  </a:lnTo>
                  <a:lnTo>
                    <a:pt x="378" y="272"/>
                  </a:lnTo>
                  <a:lnTo>
                    <a:pt x="376" y="240"/>
                  </a:lnTo>
                  <a:lnTo>
                    <a:pt x="374" y="206"/>
                  </a:lnTo>
                  <a:lnTo>
                    <a:pt x="372" y="167"/>
                  </a:lnTo>
                  <a:lnTo>
                    <a:pt x="370" y="133"/>
                  </a:lnTo>
                  <a:lnTo>
                    <a:pt x="372" y="111"/>
                  </a:lnTo>
                  <a:lnTo>
                    <a:pt x="376" y="97"/>
                  </a:lnTo>
                  <a:close/>
                </a:path>
              </a:pathLst>
            </a:custGeom>
            <a:solidFill>
              <a:srgbClr val="FF6600"/>
            </a:solidFill>
            <a:ln w="254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72" name="Rectangle 25"/>
            <p:cNvSpPr>
              <a:spLocks noChangeArrowheads="1"/>
            </p:cNvSpPr>
            <p:nvPr/>
          </p:nvSpPr>
          <p:spPr bwMode="auto">
            <a:xfrm>
              <a:off x="3581" y="3548"/>
              <a:ext cx="2143" cy="187"/>
            </a:xfrm>
            <a:prstGeom prst="rect">
              <a:avLst/>
            </a:prstGeom>
            <a:solidFill>
              <a:srgbClr val="FF660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66" name="Group 26"/>
          <p:cNvGrpSpPr>
            <a:grpSpLocks/>
          </p:cNvGrpSpPr>
          <p:nvPr/>
        </p:nvGrpSpPr>
        <p:grpSpPr bwMode="auto">
          <a:xfrm>
            <a:off x="1087438" y="4132263"/>
            <a:ext cx="2622550" cy="1504950"/>
            <a:chOff x="22" y="2521"/>
            <a:chExt cx="2113" cy="1212"/>
          </a:xfrm>
        </p:grpSpPr>
        <p:sp>
          <p:nvSpPr>
            <p:cNvPr id="159769" name="Freeform 27"/>
            <p:cNvSpPr>
              <a:spLocks/>
            </p:cNvSpPr>
            <p:nvPr/>
          </p:nvSpPr>
          <p:spPr bwMode="auto">
            <a:xfrm>
              <a:off x="22" y="2521"/>
              <a:ext cx="2113" cy="1029"/>
            </a:xfrm>
            <a:custGeom>
              <a:avLst/>
              <a:gdLst>
                <a:gd name="T0" fmla="*/ 191 w 2113"/>
                <a:gd name="T1" fmla="*/ 134 h 1029"/>
                <a:gd name="T2" fmla="*/ 254 w 2113"/>
                <a:gd name="T3" fmla="*/ 128 h 1029"/>
                <a:gd name="T4" fmla="*/ 361 w 2113"/>
                <a:gd name="T5" fmla="*/ 106 h 1029"/>
                <a:gd name="T6" fmla="*/ 482 w 2113"/>
                <a:gd name="T7" fmla="*/ 78 h 1029"/>
                <a:gd name="T8" fmla="*/ 600 w 2113"/>
                <a:gd name="T9" fmla="*/ 40 h 1029"/>
                <a:gd name="T10" fmla="*/ 705 w 2113"/>
                <a:gd name="T11" fmla="*/ 8 h 1029"/>
                <a:gd name="T12" fmla="*/ 772 w 2113"/>
                <a:gd name="T13" fmla="*/ 0 h 1029"/>
                <a:gd name="T14" fmla="*/ 846 w 2113"/>
                <a:gd name="T15" fmla="*/ 6 h 1029"/>
                <a:gd name="T16" fmla="*/ 908 w 2113"/>
                <a:gd name="T17" fmla="*/ 22 h 1029"/>
                <a:gd name="T18" fmla="*/ 945 w 2113"/>
                <a:gd name="T19" fmla="*/ 48 h 1029"/>
                <a:gd name="T20" fmla="*/ 961 w 2113"/>
                <a:gd name="T21" fmla="*/ 86 h 1029"/>
                <a:gd name="T22" fmla="*/ 951 w 2113"/>
                <a:gd name="T23" fmla="*/ 130 h 1029"/>
                <a:gd name="T24" fmla="*/ 912 w 2113"/>
                <a:gd name="T25" fmla="*/ 191 h 1029"/>
                <a:gd name="T26" fmla="*/ 894 w 2113"/>
                <a:gd name="T27" fmla="*/ 243 h 1029"/>
                <a:gd name="T28" fmla="*/ 894 w 2113"/>
                <a:gd name="T29" fmla="*/ 285 h 1029"/>
                <a:gd name="T30" fmla="*/ 921 w 2113"/>
                <a:gd name="T31" fmla="*/ 332 h 1029"/>
                <a:gd name="T32" fmla="*/ 969 w 2113"/>
                <a:gd name="T33" fmla="*/ 368 h 1029"/>
                <a:gd name="T34" fmla="*/ 1033 w 2113"/>
                <a:gd name="T35" fmla="*/ 386 h 1029"/>
                <a:gd name="T36" fmla="*/ 1088 w 2113"/>
                <a:gd name="T37" fmla="*/ 386 h 1029"/>
                <a:gd name="T38" fmla="*/ 1146 w 2113"/>
                <a:gd name="T39" fmla="*/ 370 h 1029"/>
                <a:gd name="T40" fmla="*/ 1207 w 2113"/>
                <a:gd name="T41" fmla="*/ 336 h 1029"/>
                <a:gd name="T42" fmla="*/ 1255 w 2113"/>
                <a:gd name="T43" fmla="*/ 300 h 1029"/>
                <a:gd name="T44" fmla="*/ 1287 w 2113"/>
                <a:gd name="T45" fmla="*/ 253 h 1029"/>
                <a:gd name="T46" fmla="*/ 1299 w 2113"/>
                <a:gd name="T47" fmla="*/ 191 h 1029"/>
                <a:gd name="T48" fmla="*/ 1317 w 2113"/>
                <a:gd name="T49" fmla="*/ 151 h 1029"/>
                <a:gd name="T50" fmla="*/ 1364 w 2113"/>
                <a:gd name="T51" fmla="*/ 124 h 1029"/>
                <a:gd name="T52" fmla="*/ 1446 w 2113"/>
                <a:gd name="T53" fmla="*/ 98 h 1029"/>
                <a:gd name="T54" fmla="*/ 1523 w 2113"/>
                <a:gd name="T55" fmla="*/ 76 h 1029"/>
                <a:gd name="T56" fmla="*/ 1662 w 2113"/>
                <a:gd name="T57" fmla="*/ 52 h 1029"/>
                <a:gd name="T58" fmla="*/ 1849 w 2113"/>
                <a:gd name="T59" fmla="*/ 44 h 1029"/>
                <a:gd name="T60" fmla="*/ 2032 w 2113"/>
                <a:gd name="T61" fmla="*/ 54 h 1029"/>
                <a:gd name="T62" fmla="*/ 2042 w 2113"/>
                <a:gd name="T63" fmla="*/ 112 h 1029"/>
                <a:gd name="T64" fmla="*/ 2071 w 2113"/>
                <a:gd name="T65" fmla="*/ 205 h 1029"/>
                <a:gd name="T66" fmla="*/ 2101 w 2113"/>
                <a:gd name="T67" fmla="*/ 290 h 1029"/>
                <a:gd name="T68" fmla="*/ 2113 w 2113"/>
                <a:gd name="T69" fmla="*/ 354 h 1029"/>
                <a:gd name="T70" fmla="*/ 2103 w 2113"/>
                <a:gd name="T71" fmla="*/ 400 h 1029"/>
                <a:gd name="T72" fmla="*/ 2081 w 2113"/>
                <a:gd name="T73" fmla="*/ 432 h 1029"/>
                <a:gd name="T74" fmla="*/ 2048 w 2113"/>
                <a:gd name="T75" fmla="*/ 451 h 1029"/>
                <a:gd name="T76" fmla="*/ 1996 w 2113"/>
                <a:gd name="T77" fmla="*/ 447 h 1029"/>
                <a:gd name="T78" fmla="*/ 1944 w 2113"/>
                <a:gd name="T79" fmla="*/ 428 h 1029"/>
                <a:gd name="T80" fmla="*/ 1903 w 2113"/>
                <a:gd name="T81" fmla="*/ 406 h 1029"/>
                <a:gd name="T82" fmla="*/ 1853 w 2113"/>
                <a:gd name="T83" fmla="*/ 394 h 1029"/>
                <a:gd name="T84" fmla="*/ 1811 w 2113"/>
                <a:gd name="T85" fmla="*/ 406 h 1029"/>
                <a:gd name="T86" fmla="*/ 1779 w 2113"/>
                <a:gd name="T87" fmla="*/ 441 h 1029"/>
                <a:gd name="T88" fmla="*/ 1762 w 2113"/>
                <a:gd name="T89" fmla="*/ 487 h 1029"/>
                <a:gd name="T90" fmla="*/ 1756 w 2113"/>
                <a:gd name="T91" fmla="*/ 535 h 1029"/>
                <a:gd name="T92" fmla="*/ 1770 w 2113"/>
                <a:gd name="T93" fmla="*/ 598 h 1029"/>
                <a:gd name="T94" fmla="*/ 1803 w 2113"/>
                <a:gd name="T95" fmla="*/ 652 h 1029"/>
                <a:gd name="T96" fmla="*/ 1835 w 2113"/>
                <a:gd name="T97" fmla="*/ 686 h 1029"/>
                <a:gd name="T98" fmla="*/ 1889 w 2113"/>
                <a:gd name="T99" fmla="*/ 720 h 1029"/>
                <a:gd name="T100" fmla="*/ 1952 w 2113"/>
                <a:gd name="T101" fmla="*/ 733 h 1029"/>
                <a:gd name="T102" fmla="*/ 2024 w 2113"/>
                <a:gd name="T103" fmla="*/ 731 h 1029"/>
                <a:gd name="T104" fmla="*/ 2081 w 2113"/>
                <a:gd name="T105" fmla="*/ 727 h 1029"/>
                <a:gd name="T106" fmla="*/ 2103 w 2113"/>
                <a:gd name="T107" fmla="*/ 749 h 1029"/>
                <a:gd name="T108" fmla="*/ 2103 w 2113"/>
                <a:gd name="T109" fmla="*/ 777 h 1029"/>
                <a:gd name="T110" fmla="*/ 2085 w 2113"/>
                <a:gd name="T111" fmla="*/ 829 h 1029"/>
                <a:gd name="T112" fmla="*/ 2056 w 2113"/>
                <a:gd name="T113" fmla="*/ 892 h 1029"/>
                <a:gd name="T114" fmla="*/ 2016 w 2113"/>
                <a:gd name="T115" fmla="*/ 956 h 1029"/>
                <a:gd name="T116" fmla="*/ 1972 w 2113"/>
                <a:gd name="T117" fmla="*/ 1013 h 1029"/>
                <a:gd name="T118" fmla="*/ 0 w 2113"/>
                <a:gd name="T119" fmla="*/ 1027 h 10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3"/>
                <a:gd name="T181" fmla="*/ 0 h 1029"/>
                <a:gd name="T182" fmla="*/ 2113 w 2113"/>
                <a:gd name="T183" fmla="*/ 1029 h 10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3" h="1029">
                  <a:moveTo>
                    <a:pt x="0" y="1027"/>
                  </a:moveTo>
                  <a:lnTo>
                    <a:pt x="191" y="134"/>
                  </a:lnTo>
                  <a:lnTo>
                    <a:pt x="220" y="132"/>
                  </a:lnTo>
                  <a:lnTo>
                    <a:pt x="254" y="128"/>
                  </a:lnTo>
                  <a:lnTo>
                    <a:pt x="316" y="116"/>
                  </a:lnTo>
                  <a:lnTo>
                    <a:pt x="361" y="106"/>
                  </a:lnTo>
                  <a:lnTo>
                    <a:pt x="419" y="94"/>
                  </a:lnTo>
                  <a:lnTo>
                    <a:pt x="482" y="78"/>
                  </a:lnTo>
                  <a:lnTo>
                    <a:pt x="544" y="60"/>
                  </a:lnTo>
                  <a:lnTo>
                    <a:pt x="600" y="40"/>
                  </a:lnTo>
                  <a:lnTo>
                    <a:pt x="663" y="18"/>
                  </a:lnTo>
                  <a:lnTo>
                    <a:pt x="705" y="8"/>
                  </a:lnTo>
                  <a:lnTo>
                    <a:pt x="741" y="2"/>
                  </a:lnTo>
                  <a:lnTo>
                    <a:pt x="772" y="0"/>
                  </a:lnTo>
                  <a:lnTo>
                    <a:pt x="802" y="0"/>
                  </a:lnTo>
                  <a:lnTo>
                    <a:pt x="846" y="6"/>
                  </a:lnTo>
                  <a:lnTo>
                    <a:pt x="876" y="12"/>
                  </a:lnTo>
                  <a:lnTo>
                    <a:pt x="908" y="22"/>
                  </a:lnTo>
                  <a:lnTo>
                    <a:pt x="929" y="34"/>
                  </a:lnTo>
                  <a:lnTo>
                    <a:pt x="945" y="48"/>
                  </a:lnTo>
                  <a:lnTo>
                    <a:pt x="957" y="70"/>
                  </a:lnTo>
                  <a:lnTo>
                    <a:pt x="961" y="86"/>
                  </a:lnTo>
                  <a:lnTo>
                    <a:pt x="959" y="108"/>
                  </a:lnTo>
                  <a:lnTo>
                    <a:pt x="951" y="130"/>
                  </a:lnTo>
                  <a:lnTo>
                    <a:pt x="931" y="157"/>
                  </a:lnTo>
                  <a:lnTo>
                    <a:pt x="912" y="191"/>
                  </a:lnTo>
                  <a:lnTo>
                    <a:pt x="900" y="221"/>
                  </a:lnTo>
                  <a:lnTo>
                    <a:pt x="894" y="243"/>
                  </a:lnTo>
                  <a:lnTo>
                    <a:pt x="892" y="267"/>
                  </a:lnTo>
                  <a:lnTo>
                    <a:pt x="894" y="285"/>
                  </a:lnTo>
                  <a:lnTo>
                    <a:pt x="904" y="308"/>
                  </a:lnTo>
                  <a:lnTo>
                    <a:pt x="921" y="332"/>
                  </a:lnTo>
                  <a:lnTo>
                    <a:pt x="945" y="354"/>
                  </a:lnTo>
                  <a:lnTo>
                    <a:pt x="969" y="368"/>
                  </a:lnTo>
                  <a:lnTo>
                    <a:pt x="999" y="378"/>
                  </a:lnTo>
                  <a:lnTo>
                    <a:pt x="1033" y="386"/>
                  </a:lnTo>
                  <a:lnTo>
                    <a:pt x="1058" y="390"/>
                  </a:lnTo>
                  <a:lnTo>
                    <a:pt x="1088" y="386"/>
                  </a:lnTo>
                  <a:lnTo>
                    <a:pt x="1118" y="380"/>
                  </a:lnTo>
                  <a:lnTo>
                    <a:pt x="1146" y="370"/>
                  </a:lnTo>
                  <a:lnTo>
                    <a:pt x="1176" y="356"/>
                  </a:lnTo>
                  <a:lnTo>
                    <a:pt x="1207" y="336"/>
                  </a:lnTo>
                  <a:lnTo>
                    <a:pt x="1233" y="318"/>
                  </a:lnTo>
                  <a:lnTo>
                    <a:pt x="1255" y="300"/>
                  </a:lnTo>
                  <a:lnTo>
                    <a:pt x="1273" y="279"/>
                  </a:lnTo>
                  <a:lnTo>
                    <a:pt x="1287" y="253"/>
                  </a:lnTo>
                  <a:lnTo>
                    <a:pt x="1295" y="225"/>
                  </a:lnTo>
                  <a:lnTo>
                    <a:pt x="1299" y="191"/>
                  </a:lnTo>
                  <a:lnTo>
                    <a:pt x="1309" y="163"/>
                  </a:lnTo>
                  <a:lnTo>
                    <a:pt x="1317" y="151"/>
                  </a:lnTo>
                  <a:lnTo>
                    <a:pt x="1335" y="138"/>
                  </a:lnTo>
                  <a:lnTo>
                    <a:pt x="1364" y="124"/>
                  </a:lnTo>
                  <a:lnTo>
                    <a:pt x="1404" y="110"/>
                  </a:lnTo>
                  <a:lnTo>
                    <a:pt x="1446" y="98"/>
                  </a:lnTo>
                  <a:lnTo>
                    <a:pt x="1484" y="86"/>
                  </a:lnTo>
                  <a:lnTo>
                    <a:pt x="1523" y="76"/>
                  </a:lnTo>
                  <a:lnTo>
                    <a:pt x="1581" y="66"/>
                  </a:lnTo>
                  <a:lnTo>
                    <a:pt x="1662" y="52"/>
                  </a:lnTo>
                  <a:lnTo>
                    <a:pt x="1752" y="44"/>
                  </a:lnTo>
                  <a:lnTo>
                    <a:pt x="1849" y="44"/>
                  </a:lnTo>
                  <a:lnTo>
                    <a:pt x="1944" y="44"/>
                  </a:lnTo>
                  <a:lnTo>
                    <a:pt x="2032" y="54"/>
                  </a:lnTo>
                  <a:lnTo>
                    <a:pt x="2036" y="80"/>
                  </a:lnTo>
                  <a:lnTo>
                    <a:pt x="2042" y="112"/>
                  </a:lnTo>
                  <a:lnTo>
                    <a:pt x="2054" y="155"/>
                  </a:lnTo>
                  <a:lnTo>
                    <a:pt x="2071" y="205"/>
                  </a:lnTo>
                  <a:lnTo>
                    <a:pt x="2089" y="255"/>
                  </a:lnTo>
                  <a:lnTo>
                    <a:pt x="2101" y="290"/>
                  </a:lnTo>
                  <a:lnTo>
                    <a:pt x="2109" y="324"/>
                  </a:lnTo>
                  <a:lnTo>
                    <a:pt x="2113" y="354"/>
                  </a:lnTo>
                  <a:lnTo>
                    <a:pt x="2111" y="376"/>
                  </a:lnTo>
                  <a:lnTo>
                    <a:pt x="2103" y="400"/>
                  </a:lnTo>
                  <a:lnTo>
                    <a:pt x="2091" y="420"/>
                  </a:lnTo>
                  <a:lnTo>
                    <a:pt x="2081" y="432"/>
                  </a:lnTo>
                  <a:lnTo>
                    <a:pt x="2067" y="441"/>
                  </a:lnTo>
                  <a:lnTo>
                    <a:pt x="2048" y="451"/>
                  </a:lnTo>
                  <a:lnTo>
                    <a:pt x="2022" y="453"/>
                  </a:lnTo>
                  <a:lnTo>
                    <a:pt x="1996" y="447"/>
                  </a:lnTo>
                  <a:lnTo>
                    <a:pt x="1972" y="439"/>
                  </a:lnTo>
                  <a:lnTo>
                    <a:pt x="1944" y="428"/>
                  </a:lnTo>
                  <a:lnTo>
                    <a:pt x="1922" y="414"/>
                  </a:lnTo>
                  <a:lnTo>
                    <a:pt x="1903" y="406"/>
                  </a:lnTo>
                  <a:lnTo>
                    <a:pt x="1879" y="398"/>
                  </a:lnTo>
                  <a:lnTo>
                    <a:pt x="1853" y="394"/>
                  </a:lnTo>
                  <a:lnTo>
                    <a:pt x="1833" y="396"/>
                  </a:lnTo>
                  <a:lnTo>
                    <a:pt x="1811" y="406"/>
                  </a:lnTo>
                  <a:lnTo>
                    <a:pt x="1793" y="422"/>
                  </a:lnTo>
                  <a:lnTo>
                    <a:pt x="1779" y="441"/>
                  </a:lnTo>
                  <a:lnTo>
                    <a:pt x="1768" y="467"/>
                  </a:lnTo>
                  <a:lnTo>
                    <a:pt x="1762" y="487"/>
                  </a:lnTo>
                  <a:lnTo>
                    <a:pt x="1758" y="507"/>
                  </a:lnTo>
                  <a:lnTo>
                    <a:pt x="1756" y="535"/>
                  </a:lnTo>
                  <a:lnTo>
                    <a:pt x="1760" y="567"/>
                  </a:lnTo>
                  <a:lnTo>
                    <a:pt x="1770" y="598"/>
                  </a:lnTo>
                  <a:lnTo>
                    <a:pt x="1785" y="626"/>
                  </a:lnTo>
                  <a:lnTo>
                    <a:pt x="1803" y="652"/>
                  </a:lnTo>
                  <a:lnTo>
                    <a:pt x="1813" y="666"/>
                  </a:lnTo>
                  <a:lnTo>
                    <a:pt x="1835" y="686"/>
                  </a:lnTo>
                  <a:lnTo>
                    <a:pt x="1859" y="706"/>
                  </a:lnTo>
                  <a:lnTo>
                    <a:pt x="1889" y="720"/>
                  </a:lnTo>
                  <a:lnTo>
                    <a:pt x="1922" y="729"/>
                  </a:lnTo>
                  <a:lnTo>
                    <a:pt x="1952" y="733"/>
                  </a:lnTo>
                  <a:lnTo>
                    <a:pt x="1988" y="735"/>
                  </a:lnTo>
                  <a:lnTo>
                    <a:pt x="2024" y="731"/>
                  </a:lnTo>
                  <a:lnTo>
                    <a:pt x="2054" y="729"/>
                  </a:lnTo>
                  <a:lnTo>
                    <a:pt x="2081" y="727"/>
                  </a:lnTo>
                  <a:lnTo>
                    <a:pt x="2097" y="735"/>
                  </a:lnTo>
                  <a:lnTo>
                    <a:pt x="2103" y="749"/>
                  </a:lnTo>
                  <a:lnTo>
                    <a:pt x="2105" y="763"/>
                  </a:lnTo>
                  <a:lnTo>
                    <a:pt x="2103" y="777"/>
                  </a:lnTo>
                  <a:lnTo>
                    <a:pt x="2095" y="805"/>
                  </a:lnTo>
                  <a:lnTo>
                    <a:pt x="2085" y="829"/>
                  </a:lnTo>
                  <a:lnTo>
                    <a:pt x="2073" y="859"/>
                  </a:lnTo>
                  <a:lnTo>
                    <a:pt x="2056" y="892"/>
                  </a:lnTo>
                  <a:lnTo>
                    <a:pt x="2036" y="926"/>
                  </a:lnTo>
                  <a:lnTo>
                    <a:pt x="2016" y="956"/>
                  </a:lnTo>
                  <a:lnTo>
                    <a:pt x="1992" y="990"/>
                  </a:lnTo>
                  <a:lnTo>
                    <a:pt x="1972" y="1013"/>
                  </a:lnTo>
                  <a:lnTo>
                    <a:pt x="1950" y="1029"/>
                  </a:lnTo>
                  <a:lnTo>
                    <a:pt x="0" y="1027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0" name="Rectangle 28"/>
            <p:cNvSpPr>
              <a:spLocks noChangeArrowheads="1"/>
            </p:cNvSpPr>
            <p:nvPr/>
          </p:nvSpPr>
          <p:spPr bwMode="auto">
            <a:xfrm>
              <a:off x="22" y="3552"/>
              <a:ext cx="1952" cy="18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9645" name="WordArt 29"/>
          <p:cNvSpPr>
            <a:spLocks noChangeArrowheads="1" noChangeShapeType="1" noTextEdit="1"/>
          </p:cNvSpPr>
          <p:nvPr/>
        </p:nvSpPr>
        <p:spPr bwMode="auto">
          <a:xfrm>
            <a:off x="1381125" y="2667000"/>
            <a:ext cx="661987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 Black"/>
                <a:ea typeface="Arial Black"/>
                <a:cs typeface="Arial Black"/>
              </a:rPr>
              <a:t>Seamless Approach</a:t>
            </a:r>
          </a:p>
          <a:p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ial Black"/>
                <a:ea typeface="Arial Black"/>
                <a:cs typeface="Arial Black"/>
              </a:rPr>
              <a:t>Recommended</a:t>
            </a:r>
          </a:p>
        </p:txBody>
      </p:sp>
      <p:pic>
        <p:nvPicPr>
          <p:cNvPr id="159768" name="Picture 249" descr="pssi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4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WordArt 2"/>
          <p:cNvSpPr>
            <a:spLocks noChangeArrowheads="1" noChangeShapeType="1" noTextEdit="1"/>
          </p:cNvSpPr>
          <p:nvPr/>
        </p:nvSpPr>
        <p:spPr bwMode="auto">
          <a:xfrm>
            <a:off x="2971800" y="609600"/>
            <a:ext cx="3257550" cy="857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>
                <a:gradFill rotWithShape="1">
                  <a:gsLst>
                    <a:gs pos="0">
                      <a:srgbClr val="005C00"/>
                    </a:gs>
                    <a:gs pos="50000">
                      <a:srgbClr val="00FF00"/>
                    </a:gs>
                    <a:gs pos="100000">
                      <a:srgbClr val="005C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009900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rPr>
              <a:t>CONSIDER</a:t>
            </a:r>
          </a:p>
        </p:txBody>
      </p:sp>
      <p:sp>
        <p:nvSpPr>
          <p:cNvPr id="832515" name="WordArt 3"/>
          <p:cNvSpPr>
            <a:spLocks noChangeArrowheads="1" noChangeShapeType="1" noTextEdit="1"/>
          </p:cNvSpPr>
          <p:nvPr/>
        </p:nvSpPr>
        <p:spPr bwMode="auto">
          <a:xfrm>
            <a:off x="2266950" y="1600200"/>
            <a:ext cx="4610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Models and Recommendations</a:t>
            </a:r>
          </a:p>
        </p:txBody>
      </p:sp>
      <p:sp>
        <p:nvSpPr>
          <p:cNvPr id="832516" name="WordArt 4"/>
          <p:cNvSpPr>
            <a:spLocks noChangeArrowheads="1" noChangeShapeType="1" noTextEdit="1"/>
          </p:cNvSpPr>
          <p:nvPr/>
        </p:nvSpPr>
        <p:spPr bwMode="auto">
          <a:xfrm>
            <a:off x="2752725" y="2571750"/>
            <a:ext cx="3638550" cy="857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>
                <a:gradFill rotWithShape="1">
                  <a:gsLst>
                    <a:gs pos="0">
                      <a:srgbClr val="005C00"/>
                    </a:gs>
                    <a:gs pos="50000">
                      <a:srgbClr val="00FF00"/>
                    </a:gs>
                    <a:gs pos="100000">
                      <a:srgbClr val="005C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009900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rPr>
              <a:t>CONSIDER</a:t>
            </a:r>
          </a:p>
        </p:txBody>
      </p:sp>
      <p:sp>
        <p:nvSpPr>
          <p:cNvPr id="832517" name="WordArt 5"/>
          <p:cNvSpPr>
            <a:spLocks noChangeArrowheads="1" noChangeShapeType="1" noTextEdit="1"/>
          </p:cNvSpPr>
          <p:nvPr/>
        </p:nvSpPr>
        <p:spPr bwMode="auto">
          <a:xfrm>
            <a:off x="2711450" y="3657600"/>
            <a:ext cx="37052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Relevant Input </a:t>
            </a:r>
          </a:p>
        </p:txBody>
      </p:sp>
      <p:sp>
        <p:nvSpPr>
          <p:cNvPr id="832518" name="WordArt 6"/>
          <p:cNvSpPr>
            <a:spLocks noChangeArrowheads="1" noChangeShapeType="1" noTextEdit="1"/>
          </p:cNvSpPr>
          <p:nvPr/>
        </p:nvSpPr>
        <p:spPr bwMode="auto">
          <a:xfrm>
            <a:off x="500063" y="4838700"/>
            <a:ext cx="81438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8F7D">
                      <a:alpha val="74997"/>
                    </a:srgbClr>
                  </a:prstShdw>
                </a:effectLst>
                <a:latin typeface="Arial Black"/>
                <a:ea typeface="Arial Black"/>
                <a:cs typeface="Arial Black"/>
              </a:rPr>
              <a:t>MAKE AN INFORMED DECISION</a:t>
            </a:r>
          </a:p>
        </p:txBody>
      </p:sp>
      <p:sp>
        <p:nvSpPr>
          <p:cNvPr id="832519" name="WordArt 7"/>
          <p:cNvSpPr>
            <a:spLocks noChangeArrowheads="1" noChangeShapeType="1" noTextEdit="1"/>
          </p:cNvSpPr>
          <p:nvPr/>
        </p:nvSpPr>
        <p:spPr bwMode="auto">
          <a:xfrm rot="-2164036">
            <a:off x="533400" y="2370138"/>
            <a:ext cx="8329613" cy="182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latin typeface="Arial Black"/>
                <a:ea typeface="Arial Black"/>
                <a:cs typeface="Arial Black"/>
              </a:rPr>
              <a:t>CUSTOMER</a:t>
            </a:r>
          </a:p>
        </p:txBody>
      </p:sp>
      <p:pic>
        <p:nvPicPr>
          <p:cNvPr id="161799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83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83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6" presetClass="entr" presetSubtype="4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83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4" grpId="0" animBg="1"/>
      <p:bldP spid="832515" grpId="0" animBg="1"/>
      <p:bldP spid="832516" grpId="0" animBg="1"/>
      <p:bldP spid="832517" grpId="0" animBg="1"/>
      <p:bldP spid="832518" grpId="0" animBg="1"/>
      <p:bldP spid="83251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ext Box 2"/>
          <p:cNvSpPr txBox="1">
            <a:spLocks noChangeArrowheads="1"/>
          </p:cNvSpPr>
          <p:nvPr/>
        </p:nvSpPr>
        <p:spPr bwMode="auto">
          <a:xfrm>
            <a:off x="2667000" y="2590800"/>
            <a:ext cx="32019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 i="1" u="sng">
                <a:solidFill>
                  <a:srgbClr val="FF0000"/>
                </a:solidFill>
              </a:rPr>
              <a:t>THANK YOU</a:t>
            </a:r>
            <a:endParaRPr lang="en-US" sz="6600" i="1">
              <a:solidFill>
                <a:srgbClr val="FFCC00"/>
              </a:solidFill>
            </a:endParaRPr>
          </a:p>
        </p:txBody>
      </p:sp>
      <p:sp>
        <p:nvSpPr>
          <p:cNvPr id="163842" name="Rectangle 5"/>
          <p:cNvSpPr>
            <a:spLocks noChangeArrowheads="1"/>
          </p:cNvSpPr>
          <p:nvPr/>
        </p:nvSpPr>
        <p:spPr bwMode="auto">
          <a:xfrm>
            <a:off x="92075" y="152400"/>
            <a:ext cx="8945563" cy="6613525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CC00"/>
              </a:solidFill>
            </a:endParaRPr>
          </a:p>
        </p:txBody>
      </p:sp>
      <p:pic>
        <p:nvPicPr>
          <p:cNvPr id="163843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0668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 descr="2001_911_Conce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71450"/>
            <a:ext cx="8686800" cy="65151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2674" name="Text Box 242"/>
          <p:cNvSpPr txBox="1">
            <a:spLocks noChangeArrowheads="1"/>
          </p:cNvSpPr>
          <p:nvPr/>
        </p:nvSpPr>
        <p:spPr bwMode="auto">
          <a:xfrm>
            <a:off x="1776413" y="152400"/>
            <a:ext cx="5597525" cy="646113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tx1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accent2"/>
                </a:solidFill>
                <a:latin typeface="Times New Roman" charset="0"/>
                <a:cs typeface="+mn-cs"/>
              </a:rPr>
              <a:t>Public Safety Solutions, Inc</a:t>
            </a:r>
          </a:p>
        </p:txBody>
      </p:sp>
      <p:sp>
        <p:nvSpPr>
          <p:cNvPr id="402675" name="Rectangle 243"/>
          <p:cNvSpPr>
            <a:spLocks noChangeArrowheads="1"/>
          </p:cNvSpPr>
          <p:nvPr/>
        </p:nvSpPr>
        <p:spPr bwMode="auto">
          <a:xfrm>
            <a:off x="1479550" y="885825"/>
            <a:ext cx="6184900" cy="519113"/>
          </a:xfrm>
          <a:prstGeom prst="rect">
            <a:avLst/>
          </a:prstGeom>
          <a:noFill/>
          <a:ln>
            <a:noFill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2"/>
                </a:solidFill>
                <a:latin typeface="Times New Roman" charset="0"/>
                <a:cs typeface="+mn-cs"/>
              </a:rPr>
              <a:t>Public Safety Management Consultants</a:t>
            </a:r>
          </a:p>
        </p:txBody>
      </p:sp>
      <p:sp>
        <p:nvSpPr>
          <p:cNvPr id="402677" name="Text Box 245"/>
          <p:cNvSpPr txBox="1">
            <a:spLocks noChangeArrowheads="1"/>
          </p:cNvSpPr>
          <p:nvPr/>
        </p:nvSpPr>
        <p:spPr bwMode="auto">
          <a:xfrm>
            <a:off x="7131050" y="6324600"/>
            <a:ext cx="192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charset="0"/>
              </a:rPr>
              <a:t>301-580-1900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0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0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0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674" grpId="0" autoUpdateAnimBg="0"/>
      <p:bldP spid="402675" grpId="0" autoUpdateAnimBg="0"/>
      <p:bldP spid="40267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78" name="WordArt 246"/>
          <p:cNvSpPr>
            <a:spLocks noChangeArrowheads="1" noChangeShapeType="1" noTextEdit="1"/>
          </p:cNvSpPr>
          <p:nvPr/>
        </p:nvSpPr>
        <p:spPr bwMode="auto">
          <a:xfrm>
            <a:off x="2028825" y="6477000"/>
            <a:ext cx="53625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1" dir="t"/>
            </a:scene3d>
            <a:sp3d extrusionH="379400" prstMaterial="legacyMatte">
              <a:extrusionClr>
                <a:srgbClr val="C4BB0A"/>
              </a:extrusionClr>
            </a:sp3d>
          </a:bodyPr>
          <a:lstStyle/>
          <a:p>
            <a:r>
              <a:rPr lang="en-US" sz="1200" kern="10" normalizeH="1">
                <a:ln w="9525">
                  <a:round/>
                  <a:headEnd/>
                  <a:tailEnd/>
                </a:ln>
                <a:solidFill>
                  <a:srgbClr val="C4BB0A"/>
                </a:solidFill>
                <a:latin typeface="Arial Black"/>
                <a:ea typeface="Arial Black"/>
                <a:cs typeface="Arial Black"/>
              </a:rPr>
              <a:t>COMMITTED TO EXCELLENCE IN PUBLIC SAFETY</a:t>
            </a:r>
          </a:p>
        </p:txBody>
      </p:sp>
      <p:sp>
        <p:nvSpPr>
          <p:cNvPr id="223479" name="Text Box 247"/>
          <p:cNvSpPr txBox="1">
            <a:spLocks noChangeArrowheads="1"/>
          </p:cNvSpPr>
          <p:nvPr/>
        </p:nvSpPr>
        <p:spPr bwMode="auto">
          <a:xfrm>
            <a:off x="2801938" y="542925"/>
            <a:ext cx="3849687" cy="7620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400" dirty="0" smtClean="0">
                <a:solidFill>
                  <a:srgbClr val="DEBA22"/>
                </a:solidFill>
                <a:cs typeface="+mn-cs"/>
              </a:rPr>
              <a:t>PHILOSOPHY</a:t>
            </a:r>
          </a:p>
        </p:txBody>
      </p:sp>
      <p:sp>
        <p:nvSpPr>
          <p:cNvPr id="223480" name="Text Box 248"/>
          <p:cNvSpPr txBox="1">
            <a:spLocks noChangeArrowheads="1"/>
          </p:cNvSpPr>
          <p:nvPr/>
        </p:nvSpPr>
        <p:spPr bwMode="auto">
          <a:xfrm>
            <a:off x="685800" y="1828800"/>
            <a:ext cx="3705225" cy="33655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cs typeface="+mn-cs"/>
              </a:rPr>
              <a:t>Provide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Open &amp; Honest Assessment</a:t>
            </a:r>
          </a:p>
        </p:txBody>
      </p:sp>
      <p:sp>
        <p:nvSpPr>
          <p:cNvPr id="223481" name="AutoShape 249"/>
          <p:cNvSpPr>
            <a:spLocks noChangeArrowheads="1"/>
          </p:cNvSpPr>
          <p:nvPr/>
        </p:nvSpPr>
        <p:spPr bwMode="auto">
          <a:xfrm>
            <a:off x="415925" y="1866900"/>
            <a:ext cx="228600" cy="228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49D08"/>
            </a:solidFill>
            <a:miter lim="800000"/>
            <a:headEnd/>
            <a:tailEnd/>
          </a:ln>
          <a:effectLst>
            <a:outerShdw blurRad="63500" dist="29783" dir="6914402" algn="ctr" rotWithShape="0">
              <a:schemeClr val="tx2">
                <a:alpha val="74997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3482" name="Text Box 250"/>
          <p:cNvSpPr txBox="1">
            <a:spLocks noChangeArrowheads="1"/>
          </p:cNvSpPr>
          <p:nvPr/>
        </p:nvSpPr>
        <p:spPr bwMode="auto">
          <a:xfrm>
            <a:off x="685800" y="2497138"/>
            <a:ext cx="2647950" cy="33655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dirty="0" smtClean="0">
                <a:cs typeface="+mn-cs"/>
              </a:rPr>
              <a:t>Offer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Objective Approach</a:t>
            </a:r>
          </a:p>
        </p:txBody>
      </p:sp>
      <p:sp>
        <p:nvSpPr>
          <p:cNvPr id="223483" name="Text Box 251"/>
          <p:cNvSpPr txBox="1">
            <a:spLocks noChangeArrowheads="1"/>
          </p:cNvSpPr>
          <p:nvPr/>
        </p:nvSpPr>
        <p:spPr bwMode="auto">
          <a:xfrm>
            <a:off x="685800" y="3114675"/>
            <a:ext cx="2795588" cy="48260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Give Attention to </a:t>
            </a:r>
          </a:p>
          <a:p>
            <a:pPr algn="l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    Specific Agency Mission</a:t>
            </a:r>
          </a:p>
        </p:txBody>
      </p:sp>
      <p:sp>
        <p:nvSpPr>
          <p:cNvPr id="223484" name="Text Box 252"/>
          <p:cNvSpPr txBox="1">
            <a:spLocks noChangeArrowheads="1"/>
          </p:cNvSpPr>
          <p:nvPr/>
        </p:nvSpPr>
        <p:spPr bwMode="auto">
          <a:xfrm>
            <a:off x="685800" y="3871913"/>
            <a:ext cx="2284413" cy="33655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Value Customer Input</a:t>
            </a:r>
          </a:p>
        </p:txBody>
      </p:sp>
      <p:sp>
        <p:nvSpPr>
          <p:cNvPr id="223485" name="Text Box 253"/>
          <p:cNvSpPr txBox="1">
            <a:spLocks noChangeArrowheads="1"/>
          </p:cNvSpPr>
          <p:nvPr/>
        </p:nvSpPr>
        <p:spPr bwMode="auto">
          <a:xfrm>
            <a:off x="685800" y="4554538"/>
            <a:ext cx="2478088" cy="33655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dirty="0" smtClean="0">
                <a:cs typeface="+mn-cs"/>
              </a:rPr>
              <a:t>Seek Out Member Ideas</a:t>
            </a:r>
          </a:p>
        </p:txBody>
      </p:sp>
      <p:sp>
        <p:nvSpPr>
          <p:cNvPr id="223486" name="Text Box 254"/>
          <p:cNvSpPr txBox="1">
            <a:spLocks noChangeArrowheads="1"/>
          </p:cNvSpPr>
          <p:nvPr/>
        </p:nvSpPr>
        <p:spPr bwMode="auto">
          <a:xfrm>
            <a:off x="685800" y="5243513"/>
            <a:ext cx="4329113" cy="33655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mtClean="0"/>
              <a:t>Relate to Management</a:t>
            </a:r>
            <a:r>
              <a:rPr lang="ja-JP" altLang="en-US" smtClean="0"/>
              <a:t>’</a:t>
            </a:r>
            <a:r>
              <a:rPr lang="en-US" altLang="ja-JP" smtClean="0"/>
              <a:t>s Concerns &amp; Goals</a:t>
            </a:r>
            <a:endParaRPr lang="en-US" smtClean="0"/>
          </a:p>
        </p:txBody>
      </p:sp>
      <p:sp>
        <p:nvSpPr>
          <p:cNvPr id="223487" name="AutoShape 255"/>
          <p:cNvSpPr>
            <a:spLocks noChangeArrowheads="1"/>
          </p:cNvSpPr>
          <p:nvPr/>
        </p:nvSpPr>
        <p:spPr bwMode="auto">
          <a:xfrm>
            <a:off x="419100" y="2552700"/>
            <a:ext cx="228600" cy="228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49D08"/>
            </a:solidFill>
            <a:miter lim="800000"/>
            <a:headEnd/>
            <a:tailEnd/>
          </a:ln>
          <a:effectLst>
            <a:outerShdw blurRad="63500" dist="29783" dir="6914402" algn="ctr" rotWithShape="0">
              <a:schemeClr val="tx2">
                <a:alpha val="74997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3488" name="AutoShape 256"/>
          <p:cNvSpPr>
            <a:spLocks noChangeArrowheads="1"/>
          </p:cNvSpPr>
          <p:nvPr/>
        </p:nvSpPr>
        <p:spPr bwMode="auto">
          <a:xfrm>
            <a:off x="419100" y="3238500"/>
            <a:ext cx="228600" cy="228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49D08"/>
            </a:solidFill>
            <a:miter lim="800000"/>
            <a:headEnd/>
            <a:tailEnd/>
          </a:ln>
          <a:effectLst>
            <a:outerShdw blurRad="63500" dist="29783" dir="6914402" algn="ctr" rotWithShape="0">
              <a:schemeClr val="tx2">
                <a:alpha val="74997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3489" name="AutoShape 257"/>
          <p:cNvSpPr>
            <a:spLocks noChangeArrowheads="1"/>
          </p:cNvSpPr>
          <p:nvPr/>
        </p:nvSpPr>
        <p:spPr bwMode="auto">
          <a:xfrm>
            <a:off x="419100" y="3924300"/>
            <a:ext cx="228600" cy="228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49D08"/>
            </a:solidFill>
            <a:miter lim="800000"/>
            <a:headEnd/>
            <a:tailEnd/>
          </a:ln>
          <a:effectLst>
            <a:outerShdw blurRad="63500" dist="29783" dir="6914402" algn="ctr" rotWithShape="0">
              <a:schemeClr val="tx2">
                <a:alpha val="74997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3490" name="AutoShape 258"/>
          <p:cNvSpPr>
            <a:spLocks noChangeArrowheads="1"/>
          </p:cNvSpPr>
          <p:nvPr/>
        </p:nvSpPr>
        <p:spPr bwMode="auto">
          <a:xfrm>
            <a:off x="419100" y="4610100"/>
            <a:ext cx="228600" cy="228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49D08"/>
            </a:solidFill>
            <a:miter lim="800000"/>
            <a:headEnd/>
            <a:tailEnd/>
          </a:ln>
          <a:effectLst>
            <a:outerShdw blurRad="63500" dist="29783" dir="6914402" algn="ctr" rotWithShape="0">
              <a:schemeClr val="tx2">
                <a:alpha val="74997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3491" name="AutoShape 259"/>
          <p:cNvSpPr>
            <a:spLocks noChangeArrowheads="1"/>
          </p:cNvSpPr>
          <p:nvPr/>
        </p:nvSpPr>
        <p:spPr bwMode="auto">
          <a:xfrm>
            <a:off x="419100" y="5295900"/>
            <a:ext cx="228600" cy="228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49D08"/>
            </a:solidFill>
            <a:miter lim="800000"/>
            <a:headEnd/>
            <a:tailEnd/>
          </a:ln>
          <a:effectLst>
            <a:outerShdw blurRad="63500" dist="29783" dir="6914402" algn="ctr" rotWithShape="0">
              <a:schemeClr val="tx2">
                <a:alpha val="74997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3492" name="Text Box 260"/>
          <p:cNvSpPr txBox="1">
            <a:spLocks noChangeArrowheads="1"/>
          </p:cNvSpPr>
          <p:nvPr/>
        </p:nvSpPr>
        <p:spPr bwMode="auto">
          <a:xfrm>
            <a:off x="5410200" y="1828800"/>
            <a:ext cx="3783013" cy="33655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cs typeface="+mn-cs"/>
              </a:rPr>
              <a:t>SAFETY FIRST: Customer &amp; Provider</a:t>
            </a:r>
          </a:p>
        </p:txBody>
      </p:sp>
      <p:sp>
        <p:nvSpPr>
          <p:cNvPr id="223493" name="Text Box 261"/>
          <p:cNvSpPr txBox="1">
            <a:spLocks noChangeArrowheads="1"/>
          </p:cNvSpPr>
          <p:nvPr/>
        </p:nvSpPr>
        <p:spPr bwMode="auto">
          <a:xfrm>
            <a:off x="5410200" y="3208338"/>
            <a:ext cx="3517900" cy="48260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Consider Laws &amp; Established </a:t>
            </a:r>
          </a:p>
          <a:p>
            <a:pPr algn="l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     Standards (OSHA, NFPA, State)</a:t>
            </a:r>
          </a:p>
        </p:txBody>
      </p:sp>
      <p:sp>
        <p:nvSpPr>
          <p:cNvPr id="223494" name="Text Box 262"/>
          <p:cNvSpPr txBox="1">
            <a:spLocks noChangeArrowheads="1"/>
          </p:cNvSpPr>
          <p:nvPr/>
        </p:nvSpPr>
        <p:spPr bwMode="auto">
          <a:xfrm>
            <a:off x="5410200" y="2497138"/>
            <a:ext cx="3381375" cy="33655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dirty="0" smtClean="0">
                <a:cs typeface="+mn-cs"/>
              </a:rPr>
              <a:t>Place Priority on Human Element</a:t>
            </a:r>
          </a:p>
        </p:txBody>
      </p:sp>
      <p:sp>
        <p:nvSpPr>
          <p:cNvPr id="223495" name="Text Box 263"/>
          <p:cNvSpPr txBox="1">
            <a:spLocks noChangeArrowheads="1"/>
          </p:cNvSpPr>
          <p:nvPr/>
        </p:nvSpPr>
        <p:spPr bwMode="auto">
          <a:xfrm>
            <a:off x="5389563" y="4554538"/>
            <a:ext cx="2001837" cy="33655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Build on Strengths</a:t>
            </a:r>
          </a:p>
        </p:txBody>
      </p:sp>
      <p:sp>
        <p:nvSpPr>
          <p:cNvPr id="223496" name="Text Box 264"/>
          <p:cNvSpPr txBox="1">
            <a:spLocks noChangeArrowheads="1"/>
          </p:cNvSpPr>
          <p:nvPr/>
        </p:nvSpPr>
        <p:spPr bwMode="auto">
          <a:xfrm>
            <a:off x="5410200" y="5243513"/>
            <a:ext cx="3843338" cy="33655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Offer </a:t>
            </a:r>
            <a:r>
              <a:rPr lang="en-US" u="sng" dirty="0" smtClean="0">
                <a:solidFill>
                  <a:srgbClr val="FF0000"/>
                </a:solidFill>
                <a:cs typeface="+mn-cs"/>
              </a:rPr>
              <a:t>Constructive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Recommendations</a:t>
            </a:r>
          </a:p>
        </p:txBody>
      </p:sp>
      <p:sp>
        <p:nvSpPr>
          <p:cNvPr id="223497" name="Text Box 265"/>
          <p:cNvSpPr txBox="1">
            <a:spLocks noChangeArrowheads="1"/>
          </p:cNvSpPr>
          <p:nvPr/>
        </p:nvSpPr>
        <p:spPr bwMode="auto">
          <a:xfrm>
            <a:off x="5395913" y="3871913"/>
            <a:ext cx="3732212" cy="336550"/>
          </a:xfrm>
          <a:prstGeom prst="rect">
            <a:avLst/>
          </a:prstGeom>
          <a:noFill/>
          <a:ln>
            <a:noFill/>
          </a:ln>
          <a:effectLst>
            <a:outerShdw blurRad="63500" dist="12700" dir="54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dirty="0" smtClean="0">
                <a:cs typeface="+mn-cs"/>
              </a:rPr>
              <a:t>Remain Mindful of Customer Service</a:t>
            </a:r>
          </a:p>
        </p:txBody>
      </p:sp>
      <p:sp>
        <p:nvSpPr>
          <p:cNvPr id="223498" name="AutoShape 266"/>
          <p:cNvSpPr>
            <a:spLocks noChangeArrowheads="1"/>
          </p:cNvSpPr>
          <p:nvPr/>
        </p:nvSpPr>
        <p:spPr bwMode="auto">
          <a:xfrm>
            <a:off x="5143500" y="1866900"/>
            <a:ext cx="228600" cy="228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49D08"/>
            </a:solidFill>
            <a:miter lim="800000"/>
            <a:headEnd/>
            <a:tailEnd/>
          </a:ln>
          <a:effectLst>
            <a:outerShdw blurRad="63500" dist="29783" dir="6914402" algn="ctr" rotWithShape="0">
              <a:schemeClr val="tx2">
                <a:alpha val="74997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3499" name="AutoShape 267"/>
          <p:cNvSpPr>
            <a:spLocks noChangeArrowheads="1"/>
          </p:cNvSpPr>
          <p:nvPr/>
        </p:nvSpPr>
        <p:spPr bwMode="auto">
          <a:xfrm>
            <a:off x="5146675" y="2552700"/>
            <a:ext cx="228600" cy="228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49D08"/>
            </a:solidFill>
            <a:miter lim="800000"/>
            <a:headEnd/>
            <a:tailEnd/>
          </a:ln>
          <a:effectLst>
            <a:outerShdw blurRad="63500" dist="29783" dir="6914402" algn="ctr" rotWithShape="0">
              <a:schemeClr val="tx2">
                <a:alpha val="74997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3500" name="AutoShape 268"/>
          <p:cNvSpPr>
            <a:spLocks noChangeArrowheads="1"/>
          </p:cNvSpPr>
          <p:nvPr/>
        </p:nvSpPr>
        <p:spPr bwMode="auto">
          <a:xfrm>
            <a:off x="5146675" y="3238500"/>
            <a:ext cx="228600" cy="228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49D08"/>
            </a:solidFill>
            <a:miter lim="800000"/>
            <a:headEnd/>
            <a:tailEnd/>
          </a:ln>
          <a:effectLst>
            <a:outerShdw blurRad="63500" dist="29783" dir="6914402" algn="ctr" rotWithShape="0">
              <a:schemeClr val="tx2">
                <a:alpha val="74997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3501" name="AutoShape 269"/>
          <p:cNvSpPr>
            <a:spLocks noChangeArrowheads="1"/>
          </p:cNvSpPr>
          <p:nvPr/>
        </p:nvSpPr>
        <p:spPr bwMode="auto">
          <a:xfrm>
            <a:off x="5146675" y="3924300"/>
            <a:ext cx="228600" cy="228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49D08"/>
            </a:solidFill>
            <a:miter lim="800000"/>
            <a:headEnd/>
            <a:tailEnd/>
          </a:ln>
          <a:effectLst>
            <a:outerShdw blurRad="63500" dist="29783" dir="6914402" algn="ctr" rotWithShape="0">
              <a:schemeClr val="tx2">
                <a:alpha val="74997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3502" name="AutoShape 270"/>
          <p:cNvSpPr>
            <a:spLocks noChangeArrowheads="1"/>
          </p:cNvSpPr>
          <p:nvPr/>
        </p:nvSpPr>
        <p:spPr bwMode="auto">
          <a:xfrm>
            <a:off x="5146675" y="4610100"/>
            <a:ext cx="228600" cy="228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49D08"/>
            </a:solidFill>
            <a:miter lim="800000"/>
            <a:headEnd/>
            <a:tailEnd/>
          </a:ln>
          <a:effectLst>
            <a:outerShdw blurRad="63500" dist="29783" dir="6914402" algn="ctr" rotWithShape="0">
              <a:schemeClr val="tx2">
                <a:alpha val="74997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3503" name="AutoShape 271"/>
          <p:cNvSpPr>
            <a:spLocks noChangeArrowheads="1"/>
          </p:cNvSpPr>
          <p:nvPr/>
        </p:nvSpPr>
        <p:spPr bwMode="auto">
          <a:xfrm>
            <a:off x="5146675" y="5295900"/>
            <a:ext cx="228600" cy="228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49D08"/>
            </a:solidFill>
            <a:miter lim="800000"/>
            <a:headEnd/>
            <a:tailEnd/>
          </a:ln>
          <a:effectLst>
            <a:outerShdw blurRad="63500" dist="29783" dir="6914402" algn="ctr" rotWithShape="0">
              <a:schemeClr val="tx2">
                <a:alpha val="74997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3504" name="WordArt 272"/>
          <p:cNvSpPr>
            <a:spLocks noChangeArrowheads="1" noChangeShapeType="1" noTextEdit="1"/>
          </p:cNvSpPr>
          <p:nvPr/>
        </p:nvSpPr>
        <p:spPr bwMode="auto">
          <a:xfrm>
            <a:off x="2024063" y="6477000"/>
            <a:ext cx="53625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1" dir="t"/>
            </a:scene3d>
            <a:sp3d extrusionH="379400" prstMaterial="legacyMatte">
              <a:extrusionClr>
                <a:srgbClr val="C4BB0A"/>
              </a:extrusionClr>
            </a:sp3d>
          </a:bodyPr>
          <a:lstStyle/>
          <a:p>
            <a:r>
              <a:rPr lang="en-US" sz="1200" kern="10" normalizeH="1">
                <a:ln w="9525">
                  <a:round/>
                  <a:headEnd/>
                  <a:tailEnd/>
                </a:ln>
                <a:solidFill>
                  <a:srgbClr val="C4BB0A"/>
                </a:solidFill>
                <a:latin typeface="Arial Black"/>
                <a:ea typeface="Arial Black"/>
                <a:cs typeface="Arial Black"/>
              </a:rPr>
              <a:t>COMMITTED TO EXCELLENCE IN PUBLIC SAFETY</a:t>
            </a:r>
          </a:p>
        </p:txBody>
      </p:sp>
      <p:pic>
        <p:nvPicPr>
          <p:cNvPr id="28700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223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223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223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" fill="hold"/>
                                        <p:tgtEl>
                                          <p:spTgt spid="22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2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2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2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2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22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2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22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22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22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500"/>
                                        <p:tgtEl>
                                          <p:spTgt spid="22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500"/>
                                        <p:tgtEl>
                                          <p:spTgt spid="22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2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500"/>
                                        <p:tgtEl>
                                          <p:spTgt spid="22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2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478" grpId="0" animBg="1"/>
      <p:bldP spid="223479" grpId="0" autoUpdateAnimBg="0"/>
      <p:bldP spid="223480" grpId="0" autoUpdateAnimBg="0"/>
      <p:bldP spid="223481" grpId="0" animBg="1"/>
      <p:bldP spid="223482" grpId="0" autoUpdateAnimBg="0"/>
      <p:bldP spid="223483" grpId="0" autoUpdateAnimBg="0"/>
      <p:bldP spid="223484" grpId="0" autoUpdateAnimBg="0"/>
      <p:bldP spid="223485" grpId="0" autoUpdateAnimBg="0"/>
      <p:bldP spid="223486" grpId="0" autoUpdateAnimBg="0"/>
      <p:bldP spid="223487" grpId="0" animBg="1"/>
      <p:bldP spid="223488" grpId="0" animBg="1"/>
      <p:bldP spid="223489" grpId="0" animBg="1"/>
      <p:bldP spid="223490" grpId="0" animBg="1"/>
      <p:bldP spid="223491" grpId="0" animBg="1"/>
      <p:bldP spid="223492" grpId="0" autoUpdateAnimBg="0"/>
      <p:bldP spid="223493" grpId="0" autoUpdateAnimBg="0"/>
      <p:bldP spid="223494" grpId="0" autoUpdateAnimBg="0"/>
      <p:bldP spid="223495" grpId="0" autoUpdateAnimBg="0"/>
      <p:bldP spid="223496" grpId="0" autoUpdateAnimBg="0"/>
      <p:bldP spid="223497" grpId="0" autoUpdateAnimBg="0"/>
      <p:bldP spid="223498" grpId="0" animBg="1"/>
      <p:bldP spid="223499" grpId="0" animBg="1"/>
      <p:bldP spid="223500" grpId="0" animBg="1"/>
      <p:bldP spid="223501" grpId="0" animBg="1"/>
      <p:bldP spid="223502" grpId="0" animBg="1"/>
      <p:bldP spid="223503" grpId="0" animBg="1"/>
      <p:bldP spid="2235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WordArt 2"/>
          <p:cNvSpPr>
            <a:spLocks noChangeArrowheads="1" noChangeShapeType="1" noTextEdit="1"/>
          </p:cNvSpPr>
          <p:nvPr/>
        </p:nvSpPr>
        <p:spPr bwMode="auto">
          <a:xfrm>
            <a:off x="914400" y="2819400"/>
            <a:ext cx="72580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SCOPE OF WORK</a:t>
            </a:r>
          </a:p>
        </p:txBody>
      </p:sp>
      <p:pic>
        <p:nvPicPr>
          <p:cNvPr id="30722" name="Picture 249" descr="pssi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 descr="back1"/>
          <p:cNvSpPr>
            <a:spLocks noChangeArrowheads="1"/>
          </p:cNvSpPr>
          <p:nvPr/>
        </p:nvSpPr>
        <p:spPr bwMode="auto">
          <a:xfrm flipV="1">
            <a:off x="0" y="885825"/>
            <a:ext cx="6324600" cy="76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76200" y="120650"/>
            <a:ext cx="8763000" cy="58477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200" dirty="0">
                <a:solidFill>
                  <a:srgbClr val="E3BD1D"/>
                </a:solidFill>
                <a:latin typeface="Times New Roman" charset="0"/>
              </a:rPr>
              <a:t>Primary Project </a:t>
            </a:r>
            <a:r>
              <a:rPr lang="en-US" sz="3200" dirty="0" smtClean="0">
                <a:solidFill>
                  <a:srgbClr val="E3BD1D"/>
                </a:solidFill>
                <a:latin typeface="Times New Roman" charset="0"/>
              </a:rPr>
              <a:t>Areas – Models to Assess </a:t>
            </a:r>
            <a:r>
              <a:rPr lang="en-US" sz="3200" dirty="0" smtClean="0">
                <a:solidFill>
                  <a:srgbClr val="CCCC00"/>
                </a:solidFill>
                <a:latin typeface="Times New Roman" charset="0"/>
              </a:rPr>
              <a:t> 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219200"/>
            <a:ext cx="8077200" cy="1096963"/>
            <a:chOff x="336" y="749"/>
            <a:chExt cx="5088" cy="691"/>
          </a:xfrm>
        </p:grpSpPr>
        <p:grpSp>
          <p:nvGrpSpPr>
            <p:cNvPr id="34849" name="Group 5"/>
            <p:cNvGrpSpPr>
              <a:grpSpLocks/>
            </p:cNvGrpSpPr>
            <p:nvPr/>
          </p:nvGrpSpPr>
          <p:grpSpPr bwMode="auto">
            <a:xfrm>
              <a:off x="336" y="749"/>
              <a:ext cx="5088" cy="691"/>
              <a:chOff x="480" y="893"/>
              <a:chExt cx="2196" cy="403"/>
            </a:xfrm>
          </p:grpSpPr>
          <p:sp>
            <p:nvSpPr>
              <p:cNvPr id="34851" name="Freeform 6"/>
              <p:cNvSpPr>
                <a:spLocks/>
              </p:cNvSpPr>
              <p:nvPr/>
            </p:nvSpPr>
            <p:spPr bwMode="auto">
              <a:xfrm>
                <a:off x="480" y="893"/>
                <a:ext cx="99" cy="395"/>
              </a:xfrm>
              <a:custGeom>
                <a:avLst/>
                <a:gdLst>
                  <a:gd name="T0" fmla="*/ 98 w 99"/>
                  <a:gd name="T1" fmla="*/ 0 h 395"/>
                  <a:gd name="T2" fmla="*/ 0 w 99"/>
                  <a:gd name="T3" fmla="*/ 94 h 395"/>
                  <a:gd name="T4" fmla="*/ 0 w 99"/>
                  <a:gd name="T5" fmla="*/ 394 h 395"/>
                  <a:gd name="T6" fmla="*/ 98 w 99"/>
                  <a:gd name="T7" fmla="*/ 300 h 395"/>
                  <a:gd name="T8" fmla="*/ 98 w 99"/>
                  <a:gd name="T9" fmla="*/ 0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98" y="0"/>
                    </a:moveTo>
                    <a:lnTo>
                      <a:pt x="0" y="94"/>
                    </a:lnTo>
                    <a:lnTo>
                      <a:pt x="0" y="394"/>
                    </a:lnTo>
                    <a:lnTo>
                      <a:pt x="98" y="300"/>
                    </a:lnTo>
                    <a:lnTo>
                      <a:pt x="98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2" name="Freeform 7"/>
              <p:cNvSpPr>
                <a:spLocks/>
              </p:cNvSpPr>
              <p:nvPr/>
            </p:nvSpPr>
            <p:spPr bwMode="auto">
              <a:xfrm>
                <a:off x="481" y="893"/>
                <a:ext cx="106" cy="403"/>
              </a:xfrm>
              <a:custGeom>
                <a:avLst/>
                <a:gdLst>
                  <a:gd name="T0" fmla="*/ 105 w 106"/>
                  <a:gd name="T1" fmla="*/ 0 h 403"/>
                  <a:gd name="T2" fmla="*/ 0 w 106"/>
                  <a:gd name="T3" fmla="*/ 96 h 403"/>
                  <a:gd name="T4" fmla="*/ 0 w 106"/>
                  <a:gd name="T5" fmla="*/ 402 h 403"/>
                  <a:gd name="T6" fmla="*/ 105 w 106"/>
                  <a:gd name="T7" fmla="*/ 306 h 403"/>
                  <a:gd name="T8" fmla="*/ 105 w 106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403"/>
                  <a:gd name="T17" fmla="*/ 106 w 106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403">
                    <a:moveTo>
                      <a:pt x="105" y="0"/>
                    </a:moveTo>
                    <a:lnTo>
                      <a:pt x="0" y="96"/>
                    </a:lnTo>
                    <a:lnTo>
                      <a:pt x="0" y="402"/>
                    </a:lnTo>
                    <a:lnTo>
                      <a:pt x="105" y="306"/>
                    </a:lnTo>
                    <a:lnTo>
                      <a:pt x="105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3" name="Freeform 8"/>
              <p:cNvSpPr>
                <a:spLocks/>
              </p:cNvSpPr>
              <p:nvPr/>
            </p:nvSpPr>
            <p:spPr bwMode="auto">
              <a:xfrm>
                <a:off x="480" y="1199"/>
                <a:ext cx="2183" cy="89"/>
              </a:xfrm>
              <a:custGeom>
                <a:avLst/>
                <a:gdLst>
                  <a:gd name="T0" fmla="*/ 2182 w 2183"/>
                  <a:gd name="T1" fmla="*/ 0 h 89"/>
                  <a:gd name="T2" fmla="*/ 2077 w 2183"/>
                  <a:gd name="T3" fmla="*/ 88 h 89"/>
                  <a:gd name="T4" fmla="*/ 0 w 2183"/>
                  <a:gd name="T5" fmla="*/ 88 h 89"/>
                  <a:gd name="T6" fmla="*/ 105 w 2183"/>
                  <a:gd name="T7" fmla="*/ 0 h 89"/>
                  <a:gd name="T8" fmla="*/ 2182 w 2183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3"/>
                  <a:gd name="T16" fmla="*/ 0 h 89"/>
                  <a:gd name="T17" fmla="*/ 2183 w 2183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3" h="89">
                    <a:moveTo>
                      <a:pt x="2182" y="0"/>
                    </a:moveTo>
                    <a:lnTo>
                      <a:pt x="2077" y="88"/>
                    </a:lnTo>
                    <a:lnTo>
                      <a:pt x="0" y="88"/>
                    </a:lnTo>
                    <a:lnTo>
                      <a:pt x="105" y="0"/>
                    </a:lnTo>
                    <a:lnTo>
                      <a:pt x="2182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4" name="Freeform 9"/>
              <p:cNvSpPr>
                <a:spLocks/>
              </p:cNvSpPr>
              <p:nvPr/>
            </p:nvSpPr>
            <p:spPr bwMode="auto">
              <a:xfrm>
                <a:off x="481" y="1199"/>
                <a:ext cx="2191" cy="97"/>
              </a:xfrm>
              <a:custGeom>
                <a:avLst/>
                <a:gdLst>
                  <a:gd name="T0" fmla="*/ 2190 w 2191"/>
                  <a:gd name="T1" fmla="*/ 0 h 97"/>
                  <a:gd name="T2" fmla="*/ 2084 w 2191"/>
                  <a:gd name="T3" fmla="*/ 96 h 97"/>
                  <a:gd name="T4" fmla="*/ 0 w 2191"/>
                  <a:gd name="T5" fmla="*/ 96 h 97"/>
                  <a:gd name="T6" fmla="*/ 106 w 2191"/>
                  <a:gd name="T7" fmla="*/ 0 h 97"/>
                  <a:gd name="T8" fmla="*/ 2190 w 2191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1"/>
                  <a:gd name="T16" fmla="*/ 0 h 97"/>
                  <a:gd name="T17" fmla="*/ 2191 w 2191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1" h="97">
                    <a:moveTo>
                      <a:pt x="2190" y="0"/>
                    </a:moveTo>
                    <a:lnTo>
                      <a:pt x="2084" y="96"/>
                    </a:lnTo>
                    <a:lnTo>
                      <a:pt x="0" y="96"/>
                    </a:lnTo>
                    <a:lnTo>
                      <a:pt x="106" y="0"/>
                    </a:lnTo>
                    <a:lnTo>
                      <a:pt x="2190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5" name="Rectangle 10"/>
              <p:cNvSpPr>
                <a:spLocks noChangeArrowheads="1"/>
              </p:cNvSpPr>
              <p:nvPr/>
            </p:nvSpPr>
            <p:spPr bwMode="auto">
              <a:xfrm>
                <a:off x="593" y="893"/>
                <a:ext cx="2075" cy="299"/>
              </a:xfrm>
              <a:prstGeom prst="rect">
                <a:avLst/>
              </a:pr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FFDD4D"/>
                  </a:buClr>
                  <a:buSzPct val="125000"/>
                </a:pP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34856" name="Freeform 11"/>
              <p:cNvSpPr>
                <a:spLocks/>
              </p:cNvSpPr>
              <p:nvPr/>
            </p:nvSpPr>
            <p:spPr bwMode="auto">
              <a:xfrm>
                <a:off x="593" y="893"/>
                <a:ext cx="2083" cy="307"/>
              </a:xfrm>
              <a:custGeom>
                <a:avLst/>
                <a:gdLst>
                  <a:gd name="T0" fmla="*/ 0 w 2083"/>
                  <a:gd name="T1" fmla="*/ 0 h 307"/>
                  <a:gd name="T2" fmla="*/ 2082 w 2083"/>
                  <a:gd name="T3" fmla="*/ 0 h 307"/>
                  <a:gd name="T4" fmla="*/ 2082 w 2083"/>
                  <a:gd name="T5" fmla="*/ 306 h 307"/>
                  <a:gd name="T6" fmla="*/ 0 w 2083"/>
                  <a:gd name="T7" fmla="*/ 306 h 307"/>
                  <a:gd name="T8" fmla="*/ 0 w 2083"/>
                  <a:gd name="T9" fmla="*/ 0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307"/>
                  <a:gd name="T17" fmla="*/ 2083 w 2083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307">
                    <a:moveTo>
                      <a:pt x="0" y="0"/>
                    </a:moveTo>
                    <a:lnTo>
                      <a:pt x="2082" y="0"/>
                    </a:lnTo>
                    <a:lnTo>
                      <a:pt x="2082" y="306"/>
                    </a:lnTo>
                    <a:lnTo>
                      <a:pt x="0" y="306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50" name="Text Box 12"/>
            <p:cNvSpPr txBox="1">
              <a:spLocks noChangeArrowheads="1"/>
            </p:cNvSpPr>
            <p:nvPr/>
          </p:nvSpPr>
          <p:spPr bwMode="auto">
            <a:xfrm>
              <a:off x="720" y="797"/>
              <a:ext cx="46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000" dirty="0" smtClean="0">
                  <a:solidFill>
                    <a:srgbClr val="E02B00"/>
                  </a:solidFill>
                </a:rPr>
                <a:t>A Stand-alone FD, Eliminating Outside Contractor Reliance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33400" y="2484438"/>
            <a:ext cx="8077200" cy="1096962"/>
            <a:chOff x="336" y="1565"/>
            <a:chExt cx="5088" cy="691"/>
          </a:xfrm>
        </p:grpSpPr>
        <p:grpSp>
          <p:nvGrpSpPr>
            <p:cNvPr id="34841" name="Group 14"/>
            <p:cNvGrpSpPr>
              <a:grpSpLocks/>
            </p:cNvGrpSpPr>
            <p:nvPr/>
          </p:nvGrpSpPr>
          <p:grpSpPr bwMode="auto">
            <a:xfrm>
              <a:off x="336" y="1565"/>
              <a:ext cx="5088" cy="691"/>
              <a:chOff x="480" y="893"/>
              <a:chExt cx="2196" cy="403"/>
            </a:xfrm>
          </p:grpSpPr>
          <p:sp>
            <p:nvSpPr>
              <p:cNvPr id="34843" name="Freeform 15"/>
              <p:cNvSpPr>
                <a:spLocks/>
              </p:cNvSpPr>
              <p:nvPr/>
            </p:nvSpPr>
            <p:spPr bwMode="auto">
              <a:xfrm>
                <a:off x="480" y="893"/>
                <a:ext cx="99" cy="395"/>
              </a:xfrm>
              <a:custGeom>
                <a:avLst/>
                <a:gdLst>
                  <a:gd name="T0" fmla="*/ 98 w 99"/>
                  <a:gd name="T1" fmla="*/ 0 h 395"/>
                  <a:gd name="T2" fmla="*/ 0 w 99"/>
                  <a:gd name="T3" fmla="*/ 94 h 395"/>
                  <a:gd name="T4" fmla="*/ 0 w 99"/>
                  <a:gd name="T5" fmla="*/ 394 h 395"/>
                  <a:gd name="T6" fmla="*/ 98 w 99"/>
                  <a:gd name="T7" fmla="*/ 300 h 395"/>
                  <a:gd name="T8" fmla="*/ 98 w 99"/>
                  <a:gd name="T9" fmla="*/ 0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98" y="0"/>
                    </a:moveTo>
                    <a:lnTo>
                      <a:pt x="0" y="94"/>
                    </a:lnTo>
                    <a:lnTo>
                      <a:pt x="0" y="394"/>
                    </a:lnTo>
                    <a:lnTo>
                      <a:pt x="98" y="300"/>
                    </a:lnTo>
                    <a:lnTo>
                      <a:pt x="98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4" name="Freeform 16"/>
              <p:cNvSpPr>
                <a:spLocks/>
              </p:cNvSpPr>
              <p:nvPr/>
            </p:nvSpPr>
            <p:spPr bwMode="auto">
              <a:xfrm>
                <a:off x="481" y="893"/>
                <a:ext cx="106" cy="403"/>
              </a:xfrm>
              <a:custGeom>
                <a:avLst/>
                <a:gdLst>
                  <a:gd name="T0" fmla="*/ 105 w 106"/>
                  <a:gd name="T1" fmla="*/ 0 h 403"/>
                  <a:gd name="T2" fmla="*/ 0 w 106"/>
                  <a:gd name="T3" fmla="*/ 96 h 403"/>
                  <a:gd name="T4" fmla="*/ 0 w 106"/>
                  <a:gd name="T5" fmla="*/ 402 h 403"/>
                  <a:gd name="T6" fmla="*/ 105 w 106"/>
                  <a:gd name="T7" fmla="*/ 306 h 403"/>
                  <a:gd name="T8" fmla="*/ 105 w 106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403"/>
                  <a:gd name="T17" fmla="*/ 106 w 106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403">
                    <a:moveTo>
                      <a:pt x="105" y="0"/>
                    </a:moveTo>
                    <a:lnTo>
                      <a:pt x="0" y="96"/>
                    </a:lnTo>
                    <a:lnTo>
                      <a:pt x="0" y="402"/>
                    </a:lnTo>
                    <a:lnTo>
                      <a:pt x="105" y="306"/>
                    </a:lnTo>
                    <a:lnTo>
                      <a:pt x="105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5" name="Freeform 17"/>
              <p:cNvSpPr>
                <a:spLocks/>
              </p:cNvSpPr>
              <p:nvPr/>
            </p:nvSpPr>
            <p:spPr bwMode="auto">
              <a:xfrm>
                <a:off x="480" y="1199"/>
                <a:ext cx="2183" cy="89"/>
              </a:xfrm>
              <a:custGeom>
                <a:avLst/>
                <a:gdLst>
                  <a:gd name="T0" fmla="*/ 2182 w 2183"/>
                  <a:gd name="T1" fmla="*/ 0 h 89"/>
                  <a:gd name="T2" fmla="*/ 2077 w 2183"/>
                  <a:gd name="T3" fmla="*/ 88 h 89"/>
                  <a:gd name="T4" fmla="*/ 0 w 2183"/>
                  <a:gd name="T5" fmla="*/ 88 h 89"/>
                  <a:gd name="T6" fmla="*/ 105 w 2183"/>
                  <a:gd name="T7" fmla="*/ 0 h 89"/>
                  <a:gd name="T8" fmla="*/ 2182 w 2183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3"/>
                  <a:gd name="T16" fmla="*/ 0 h 89"/>
                  <a:gd name="T17" fmla="*/ 2183 w 2183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3" h="89">
                    <a:moveTo>
                      <a:pt x="2182" y="0"/>
                    </a:moveTo>
                    <a:lnTo>
                      <a:pt x="2077" y="88"/>
                    </a:lnTo>
                    <a:lnTo>
                      <a:pt x="0" y="88"/>
                    </a:lnTo>
                    <a:lnTo>
                      <a:pt x="105" y="0"/>
                    </a:lnTo>
                    <a:lnTo>
                      <a:pt x="2182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6" name="Freeform 18"/>
              <p:cNvSpPr>
                <a:spLocks/>
              </p:cNvSpPr>
              <p:nvPr/>
            </p:nvSpPr>
            <p:spPr bwMode="auto">
              <a:xfrm>
                <a:off x="481" y="1199"/>
                <a:ext cx="2191" cy="97"/>
              </a:xfrm>
              <a:custGeom>
                <a:avLst/>
                <a:gdLst>
                  <a:gd name="T0" fmla="*/ 2190 w 2191"/>
                  <a:gd name="T1" fmla="*/ 0 h 97"/>
                  <a:gd name="T2" fmla="*/ 2084 w 2191"/>
                  <a:gd name="T3" fmla="*/ 96 h 97"/>
                  <a:gd name="T4" fmla="*/ 0 w 2191"/>
                  <a:gd name="T5" fmla="*/ 96 h 97"/>
                  <a:gd name="T6" fmla="*/ 106 w 2191"/>
                  <a:gd name="T7" fmla="*/ 0 h 97"/>
                  <a:gd name="T8" fmla="*/ 2190 w 2191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1"/>
                  <a:gd name="T16" fmla="*/ 0 h 97"/>
                  <a:gd name="T17" fmla="*/ 2191 w 2191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1" h="97">
                    <a:moveTo>
                      <a:pt x="2190" y="0"/>
                    </a:moveTo>
                    <a:lnTo>
                      <a:pt x="2084" y="96"/>
                    </a:lnTo>
                    <a:lnTo>
                      <a:pt x="0" y="96"/>
                    </a:lnTo>
                    <a:lnTo>
                      <a:pt x="106" y="0"/>
                    </a:lnTo>
                    <a:lnTo>
                      <a:pt x="2190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7" name="Rectangle 19"/>
              <p:cNvSpPr>
                <a:spLocks noChangeArrowheads="1"/>
              </p:cNvSpPr>
              <p:nvPr/>
            </p:nvSpPr>
            <p:spPr bwMode="auto">
              <a:xfrm>
                <a:off x="593" y="893"/>
                <a:ext cx="2075" cy="299"/>
              </a:xfrm>
              <a:prstGeom prst="rect">
                <a:avLst/>
              </a:pr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FFDD4D"/>
                  </a:buClr>
                  <a:buSzPct val="125000"/>
                </a:pP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34848" name="Freeform 20"/>
              <p:cNvSpPr>
                <a:spLocks/>
              </p:cNvSpPr>
              <p:nvPr/>
            </p:nvSpPr>
            <p:spPr bwMode="auto">
              <a:xfrm>
                <a:off x="593" y="893"/>
                <a:ext cx="2083" cy="307"/>
              </a:xfrm>
              <a:custGeom>
                <a:avLst/>
                <a:gdLst>
                  <a:gd name="T0" fmla="*/ 0 w 2083"/>
                  <a:gd name="T1" fmla="*/ 0 h 307"/>
                  <a:gd name="T2" fmla="*/ 2082 w 2083"/>
                  <a:gd name="T3" fmla="*/ 0 h 307"/>
                  <a:gd name="T4" fmla="*/ 2082 w 2083"/>
                  <a:gd name="T5" fmla="*/ 306 h 307"/>
                  <a:gd name="T6" fmla="*/ 0 w 2083"/>
                  <a:gd name="T7" fmla="*/ 306 h 307"/>
                  <a:gd name="T8" fmla="*/ 0 w 2083"/>
                  <a:gd name="T9" fmla="*/ 0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307"/>
                  <a:gd name="T17" fmla="*/ 2083 w 2083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307">
                    <a:moveTo>
                      <a:pt x="0" y="0"/>
                    </a:moveTo>
                    <a:lnTo>
                      <a:pt x="2082" y="0"/>
                    </a:lnTo>
                    <a:lnTo>
                      <a:pt x="2082" y="306"/>
                    </a:lnTo>
                    <a:lnTo>
                      <a:pt x="0" y="306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42" name="Text Box 21"/>
            <p:cNvSpPr txBox="1">
              <a:spLocks noChangeArrowheads="1"/>
            </p:cNvSpPr>
            <p:nvPr/>
          </p:nvSpPr>
          <p:spPr bwMode="auto">
            <a:xfrm>
              <a:off x="720" y="1632"/>
              <a:ext cx="37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000" dirty="0" smtClean="0">
                  <a:solidFill>
                    <a:srgbClr val="E02B00"/>
                  </a:solidFill>
                </a:rPr>
                <a:t>Maintaining Contractual Fire and EMS Services</a:t>
              </a:r>
              <a:endParaRPr lang="en-US" sz="2000" dirty="0">
                <a:solidFill>
                  <a:srgbClr val="E02B00"/>
                </a:solidFill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33400" y="3779838"/>
            <a:ext cx="8077200" cy="1096962"/>
            <a:chOff x="336" y="2381"/>
            <a:chExt cx="5088" cy="691"/>
          </a:xfrm>
        </p:grpSpPr>
        <p:grpSp>
          <p:nvGrpSpPr>
            <p:cNvPr id="34833" name="Group 23"/>
            <p:cNvGrpSpPr>
              <a:grpSpLocks/>
            </p:cNvGrpSpPr>
            <p:nvPr/>
          </p:nvGrpSpPr>
          <p:grpSpPr bwMode="auto">
            <a:xfrm>
              <a:off x="336" y="2381"/>
              <a:ext cx="5088" cy="691"/>
              <a:chOff x="480" y="893"/>
              <a:chExt cx="2196" cy="403"/>
            </a:xfrm>
          </p:grpSpPr>
          <p:sp>
            <p:nvSpPr>
              <p:cNvPr id="34835" name="Freeform 24"/>
              <p:cNvSpPr>
                <a:spLocks/>
              </p:cNvSpPr>
              <p:nvPr/>
            </p:nvSpPr>
            <p:spPr bwMode="auto">
              <a:xfrm>
                <a:off x="480" y="893"/>
                <a:ext cx="99" cy="395"/>
              </a:xfrm>
              <a:custGeom>
                <a:avLst/>
                <a:gdLst>
                  <a:gd name="T0" fmla="*/ 98 w 99"/>
                  <a:gd name="T1" fmla="*/ 0 h 395"/>
                  <a:gd name="T2" fmla="*/ 0 w 99"/>
                  <a:gd name="T3" fmla="*/ 94 h 395"/>
                  <a:gd name="T4" fmla="*/ 0 w 99"/>
                  <a:gd name="T5" fmla="*/ 394 h 395"/>
                  <a:gd name="T6" fmla="*/ 98 w 99"/>
                  <a:gd name="T7" fmla="*/ 300 h 395"/>
                  <a:gd name="T8" fmla="*/ 98 w 99"/>
                  <a:gd name="T9" fmla="*/ 0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98" y="0"/>
                    </a:moveTo>
                    <a:lnTo>
                      <a:pt x="0" y="94"/>
                    </a:lnTo>
                    <a:lnTo>
                      <a:pt x="0" y="394"/>
                    </a:lnTo>
                    <a:lnTo>
                      <a:pt x="98" y="300"/>
                    </a:lnTo>
                    <a:lnTo>
                      <a:pt x="98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6" name="Freeform 25"/>
              <p:cNvSpPr>
                <a:spLocks/>
              </p:cNvSpPr>
              <p:nvPr/>
            </p:nvSpPr>
            <p:spPr bwMode="auto">
              <a:xfrm>
                <a:off x="481" y="893"/>
                <a:ext cx="106" cy="403"/>
              </a:xfrm>
              <a:custGeom>
                <a:avLst/>
                <a:gdLst>
                  <a:gd name="T0" fmla="*/ 105 w 106"/>
                  <a:gd name="T1" fmla="*/ 0 h 403"/>
                  <a:gd name="T2" fmla="*/ 0 w 106"/>
                  <a:gd name="T3" fmla="*/ 96 h 403"/>
                  <a:gd name="T4" fmla="*/ 0 w 106"/>
                  <a:gd name="T5" fmla="*/ 402 h 403"/>
                  <a:gd name="T6" fmla="*/ 105 w 106"/>
                  <a:gd name="T7" fmla="*/ 306 h 403"/>
                  <a:gd name="T8" fmla="*/ 105 w 106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403"/>
                  <a:gd name="T17" fmla="*/ 106 w 106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403">
                    <a:moveTo>
                      <a:pt x="105" y="0"/>
                    </a:moveTo>
                    <a:lnTo>
                      <a:pt x="0" y="96"/>
                    </a:lnTo>
                    <a:lnTo>
                      <a:pt x="0" y="402"/>
                    </a:lnTo>
                    <a:lnTo>
                      <a:pt x="105" y="306"/>
                    </a:lnTo>
                    <a:lnTo>
                      <a:pt x="105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7" name="Freeform 26"/>
              <p:cNvSpPr>
                <a:spLocks/>
              </p:cNvSpPr>
              <p:nvPr/>
            </p:nvSpPr>
            <p:spPr bwMode="auto">
              <a:xfrm>
                <a:off x="480" y="1199"/>
                <a:ext cx="2183" cy="89"/>
              </a:xfrm>
              <a:custGeom>
                <a:avLst/>
                <a:gdLst>
                  <a:gd name="T0" fmla="*/ 2182 w 2183"/>
                  <a:gd name="T1" fmla="*/ 0 h 89"/>
                  <a:gd name="T2" fmla="*/ 2077 w 2183"/>
                  <a:gd name="T3" fmla="*/ 88 h 89"/>
                  <a:gd name="T4" fmla="*/ 0 w 2183"/>
                  <a:gd name="T5" fmla="*/ 88 h 89"/>
                  <a:gd name="T6" fmla="*/ 105 w 2183"/>
                  <a:gd name="T7" fmla="*/ 0 h 89"/>
                  <a:gd name="T8" fmla="*/ 2182 w 2183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3"/>
                  <a:gd name="T16" fmla="*/ 0 h 89"/>
                  <a:gd name="T17" fmla="*/ 2183 w 2183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3" h="89">
                    <a:moveTo>
                      <a:pt x="2182" y="0"/>
                    </a:moveTo>
                    <a:lnTo>
                      <a:pt x="2077" y="88"/>
                    </a:lnTo>
                    <a:lnTo>
                      <a:pt x="0" y="88"/>
                    </a:lnTo>
                    <a:lnTo>
                      <a:pt x="105" y="0"/>
                    </a:lnTo>
                    <a:lnTo>
                      <a:pt x="2182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8" name="Freeform 27"/>
              <p:cNvSpPr>
                <a:spLocks/>
              </p:cNvSpPr>
              <p:nvPr/>
            </p:nvSpPr>
            <p:spPr bwMode="auto">
              <a:xfrm>
                <a:off x="481" y="1199"/>
                <a:ext cx="2191" cy="97"/>
              </a:xfrm>
              <a:custGeom>
                <a:avLst/>
                <a:gdLst>
                  <a:gd name="T0" fmla="*/ 2190 w 2191"/>
                  <a:gd name="T1" fmla="*/ 0 h 97"/>
                  <a:gd name="T2" fmla="*/ 2084 w 2191"/>
                  <a:gd name="T3" fmla="*/ 96 h 97"/>
                  <a:gd name="T4" fmla="*/ 0 w 2191"/>
                  <a:gd name="T5" fmla="*/ 96 h 97"/>
                  <a:gd name="T6" fmla="*/ 106 w 2191"/>
                  <a:gd name="T7" fmla="*/ 0 h 97"/>
                  <a:gd name="T8" fmla="*/ 2190 w 2191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1"/>
                  <a:gd name="T16" fmla="*/ 0 h 97"/>
                  <a:gd name="T17" fmla="*/ 2191 w 2191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1" h="97">
                    <a:moveTo>
                      <a:pt x="2190" y="0"/>
                    </a:moveTo>
                    <a:lnTo>
                      <a:pt x="2084" y="96"/>
                    </a:lnTo>
                    <a:lnTo>
                      <a:pt x="0" y="96"/>
                    </a:lnTo>
                    <a:lnTo>
                      <a:pt x="106" y="0"/>
                    </a:lnTo>
                    <a:lnTo>
                      <a:pt x="2190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9" name="Rectangle 28"/>
              <p:cNvSpPr>
                <a:spLocks noChangeArrowheads="1"/>
              </p:cNvSpPr>
              <p:nvPr/>
            </p:nvSpPr>
            <p:spPr bwMode="auto">
              <a:xfrm>
                <a:off x="593" y="893"/>
                <a:ext cx="2075" cy="299"/>
              </a:xfrm>
              <a:prstGeom prst="rect">
                <a:avLst/>
              </a:pr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FFDD4D"/>
                  </a:buClr>
                  <a:buSzPct val="125000"/>
                </a:pP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34840" name="Freeform 29"/>
              <p:cNvSpPr>
                <a:spLocks/>
              </p:cNvSpPr>
              <p:nvPr/>
            </p:nvSpPr>
            <p:spPr bwMode="auto">
              <a:xfrm>
                <a:off x="593" y="893"/>
                <a:ext cx="2083" cy="307"/>
              </a:xfrm>
              <a:custGeom>
                <a:avLst/>
                <a:gdLst>
                  <a:gd name="T0" fmla="*/ 0 w 2083"/>
                  <a:gd name="T1" fmla="*/ 0 h 307"/>
                  <a:gd name="T2" fmla="*/ 2082 w 2083"/>
                  <a:gd name="T3" fmla="*/ 0 h 307"/>
                  <a:gd name="T4" fmla="*/ 2082 w 2083"/>
                  <a:gd name="T5" fmla="*/ 306 h 307"/>
                  <a:gd name="T6" fmla="*/ 0 w 2083"/>
                  <a:gd name="T7" fmla="*/ 306 h 307"/>
                  <a:gd name="T8" fmla="*/ 0 w 2083"/>
                  <a:gd name="T9" fmla="*/ 0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307"/>
                  <a:gd name="T17" fmla="*/ 2083 w 2083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307">
                    <a:moveTo>
                      <a:pt x="0" y="0"/>
                    </a:moveTo>
                    <a:lnTo>
                      <a:pt x="2082" y="0"/>
                    </a:lnTo>
                    <a:lnTo>
                      <a:pt x="2082" y="306"/>
                    </a:lnTo>
                    <a:lnTo>
                      <a:pt x="0" y="306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34" name="Text Box 30"/>
            <p:cNvSpPr txBox="1">
              <a:spLocks noChangeArrowheads="1"/>
            </p:cNvSpPr>
            <p:nvPr/>
          </p:nvSpPr>
          <p:spPr bwMode="auto">
            <a:xfrm>
              <a:off x="758" y="2448"/>
              <a:ext cx="44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000" dirty="0" smtClean="0">
                  <a:solidFill>
                    <a:srgbClr val="E02B00"/>
                  </a:solidFill>
                </a:rPr>
                <a:t>Maintaining Existing Outside Contractual Service w/ VFD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33400" y="4999038"/>
            <a:ext cx="8077200" cy="1096962"/>
            <a:chOff x="336" y="3149"/>
            <a:chExt cx="5088" cy="691"/>
          </a:xfrm>
        </p:grpSpPr>
        <p:grpSp>
          <p:nvGrpSpPr>
            <p:cNvPr id="34825" name="Group 32"/>
            <p:cNvGrpSpPr>
              <a:grpSpLocks/>
            </p:cNvGrpSpPr>
            <p:nvPr/>
          </p:nvGrpSpPr>
          <p:grpSpPr bwMode="auto">
            <a:xfrm>
              <a:off x="336" y="3149"/>
              <a:ext cx="5088" cy="691"/>
              <a:chOff x="480" y="893"/>
              <a:chExt cx="2196" cy="403"/>
            </a:xfrm>
          </p:grpSpPr>
          <p:sp>
            <p:nvSpPr>
              <p:cNvPr id="34827" name="Freeform 33"/>
              <p:cNvSpPr>
                <a:spLocks/>
              </p:cNvSpPr>
              <p:nvPr/>
            </p:nvSpPr>
            <p:spPr bwMode="auto">
              <a:xfrm>
                <a:off x="480" y="893"/>
                <a:ext cx="99" cy="395"/>
              </a:xfrm>
              <a:custGeom>
                <a:avLst/>
                <a:gdLst>
                  <a:gd name="T0" fmla="*/ 98 w 99"/>
                  <a:gd name="T1" fmla="*/ 0 h 395"/>
                  <a:gd name="T2" fmla="*/ 0 w 99"/>
                  <a:gd name="T3" fmla="*/ 94 h 395"/>
                  <a:gd name="T4" fmla="*/ 0 w 99"/>
                  <a:gd name="T5" fmla="*/ 394 h 395"/>
                  <a:gd name="T6" fmla="*/ 98 w 99"/>
                  <a:gd name="T7" fmla="*/ 300 h 395"/>
                  <a:gd name="T8" fmla="*/ 98 w 99"/>
                  <a:gd name="T9" fmla="*/ 0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98" y="0"/>
                    </a:moveTo>
                    <a:lnTo>
                      <a:pt x="0" y="94"/>
                    </a:lnTo>
                    <a:lnTo>
                      <a:pt x="0" y="394"/>
                    </a:lnTo>
                    <a:lnTo>
                      <a:pt x="98" y="300"/>
                    </a:lnTo>
                    <a:lnTo>
                      <a:pt x="98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8" name="Freeform 34"/>
              <p:cNvSpPr>
                <a:spLocks/>
              </p:cNvSpPr>
              <p:nvPr/>
            </p:nvSpPr>
            <p:spPr bwMode="auto">
              <a:xfrm>
                <a:off x="481" y="893"/>
                <a:ext cx="106" cy="403"/>
              </a:xfrm>
              <a:custGeom>
                <a:avLst/>
                <a:gdLst>
                  <a:gd name="T0" fmla="*/ 105 w 106"/>
                  <a:gd name="T1" fmla="*/ 0 h 403"/>
                  <a:gd name="T2" fmla="*/ 0 w 106"/>
                  <a:gd name="T3" fmla="*/ 96 h 403"/>
                  <a:gd name="T4" fmla="*/ 0 w 106"/>
                  <a:gd name="T5" fmla="*/ 402 h 403"/>
                  <a:gd name="T6" fmla="*/ 105 w 106"/>
                  <a:gd name="T7" fmla="*/ 306 h 403"/>
                  <a:gd name="T8" fmla="*/ 105 w 106"/>
                  <a:gd name="T9" fmla="*/ 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403"/>
                  <a:gd name="T17" fmla="*/ 106 w 106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403">
                    <a:moveTo>
                      <a:pt x="105" y="0"/>
                    </a:moveTo>
                    <a:lnTo>
                      <a:pt x="0" y="96"/>
                    </a:lnTo>
                    <a:lnTo>
                      <a:pt x="0" y="402"/>
                    </a:lnTo>
                    <a:lnTo>
                      <a:pt x="105" y="306"/>
                    </a:lnTo>
                    <a:lnTo>
                      <a:pt x="105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9" name="Freeform 35"/>
              <p:cNvSpPr>
                <a:spLocks/>
              </p:cNvSpPr>
              <p:nvPr/>
            </p:nvSpPr>
            <p:spPr bwMode="auto">
              <a:xfrm>
                <a:off x="480" y="1199"/>
                <a:ext cx="2183" cy="89"/>
              </a:xfrm>
              <a:custGeom>
                <a:avLst/>
                <a:gdLst>
                  <a:gd name="T0" fmla="*/ 2182 w 2183"/>
                  <a:gd name="T1" fmla="*/ 0 h 89"/>
                  <a:gd name="T2" fmla="*/ 2077 w 2183"/>
                  <a:gd name="T3" fmla="*/ 88 h 89"/>
                  <a:gd name="T4" fmla="*/ 0 w 2183"/>
                  <a:gd name="T5" fmla="*/ 88 h 89"/>
                  <a:gd name="T6" fmla="*/ 105 w 2183"/>
                  <a:gd name="T7" fmla="*/ 0 h 89"/>
                  <a:gd name="T8" fmla="*/ 2182 w 2183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3"/>
                  <a:gd name="T16" fmla="*/ 0 h 89"/>
                  <a:gd name="T17" fmla="*/ 2183 w 2183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3" h="89">
                    <a:moveTo>
                      <a:pt x="2182" y="0"/>
                    </a:moveTo>
                    <a:lnTo>
                      <a:pt x="2077" y="88"/>
                    </a:lnTo>
                    <a:lnTo>
                      <a:pt x="0" y="88"/>
                    </a:lnTo>
                    <a:lnTo>
                      <a:pt x="105" y="0"/>
                    </a:lnTo>
                    <a:lnTo>
                      <a:pt x="2182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0" name="Freeform 36"/>
              <p:cNvSpPr>
                <a:spLocks/>
              </p:cNvSpPr>
              <p:nvPr/>
            </p:nvSpPr>
            <p:spPr bwMode="auto">
              <a:xfrm>
                <a:off x="481" y="1199"/>
                <a:ext cx="2191" cy="97"/>
              </a:xfrm>
              <a:custGeom>
                <a:avLst/>
                <a:gdLst>
                  <a:gd name="T0" fmla="*/ 2190 w 2191"/>
                  <a:gd name="T1" fmla="*/ 0 h 97"/>
                  <a:gd name="T2" fmla="*/ 2084 w 2191"/>
                  <a:gd name="T3" fmla="*/ 96 h 97"/>
                  <a:gd name="T4" fmla="*/ 0 w 2191"/>
                  <a:gd name="T5" fmla="*/ 96 h 97"/>
                  <a:gd name="T6" fmla="*/ 106 w 2191"/>
                  <a:gd name="T7" fmla="*/ 0 h 97"/>
                  <a:gd name="T8" fmla="*/ 2190 w 2191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1"/>
                  <a:gd name="T16" fmla="*/ 0 h 97"/>
                  <a:gd name="T17" fmla="*/ 2191 w 2191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1" h="97">
                    <a:moveTo>
                      <a:pt x="2190" y="0"/>
                    </a:moveTo>
                    <a:lnTo>
                      <a:pt x="2084" y="96"/>
                    </a:lnTo>
                    <a:lnTo>
                      <a:pt x="0" y="96"/>
                    </a:lnTo>
                    <a:lnTo>
                      <a:pt x="106" y="0"/>
                    </a:lnTo>
                    <a:lnTo>
                      <a:pt x="2190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1" name="Rectangle 37"/>
              <p:cNvSpPr>
                <a:spLocks noChangeArrowheads="1"/>
              </p:cNvSpPr>
              <p:nvPr/>
            </p:nvSpPr>
            <p:spPr bwMode="auto">
              <a:xfrm>
                <a:off x="593" y="893"/>
                <a:ext cx="2075" cy="299"/>
              </a:xfrm>
              <a:prstGeom prst="rect">
                <a:avLst/>
              </a:pr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FFDD4D"/>
                  </a:buClr>
                  <a:buSzPct val="125000"/>
                </a:pPr>
                <a:endParaRPr lang="en-US" sz="2000">
                  <a:latin typeface="Times New Roman" charset="0"/>
                </a:endParaRPr>
              </a:p>
            </p:txBody>
          </p:sp>
          <p:sp>
            <p:nvSpPr>
              <p:cNvPr id="34832" name="Freeform 38"/>
              <p:cNvSpPr>
                <a:spLocks/>
              </p:cNvSpPr>
              <p:nvPr/>
            </p:nvSpPr>
            <p:spPr bwMode="auto">
              <a:xfrm>
                <a:off x="593" y="893"/>
                <a:ext cx="2083" cy="307"/>
              </a:xfrm>
              <a:custGeom>
                <a:avLst/>
                <a:gdLst>
                  <a:gd name="T0" fmla="*/ 0 w 2083"/>
                  <a:gd name="T1" fmla="*/ 0 h 307"/>
                  <a:gd name="T2" fmla="*/ 2082 w 2083"/>
                  <a:gd name="T3" fmla="*/ 0 h 307"/>
                  <a:gd name="T4" fmla="*/ 2082 w 2083"/>
                  <a:gd name="T5" fmla="*/ 306 h 307"/>
                  <a:gd name="T6" fmla="*/ 0 w 2083"/>
                  <a:gd name="T7" fmla="*/ 306 h 307"/>
                  <a:gd name="T8" fmla="*/ 0 w 2083"/>
                  <a:gd name="T9" fmla="*/ 0 h 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307"/>
                  <a:gd name="T17" fmla="*/ 2083 w 2083"/>
                  <a:gd name="T18" fmla="*/ 307 h 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307">
                    <a:moveTo>
                      <a:pt x="0" y="0"/>
                    </a:moveTo>
                    <a:lnTo>
                      <a:pt x="2082" y="0"/>
                    </a:lnTo>
                    <a:lnTo>
                      <a:pt x="2082" y="306"/>
                    </a:lnTo>
                    <a:lnTo>
                      <a:pt x="0" y="306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0" scaled="1"/>
              </a:gra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26" name="Text Box 39"/>
            <p:cNvSpPr txBox="1">
              <a:spLocks noChangeArrowheads="1"/>
            </p:cNvSpPr>
            <p:nvPr/>
          </p:nvSpPr>
          <p:spPr bwMode="auto">
            <a:xfrm>
              <a:off x="662" y="3206"/>
              <a:ext cx="47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000" dirty="0" smtClean="0">
                  <a:solidFill>
                    <a:srgbClr val="E02B00"/>
                  </a:solidFill>
                </a:rPr>
                <a:t>Identifying Other Viable Models, or Model Combinations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823" name="Picture 249" descr="pssi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8738"/>
            <a:ext cx="1066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51" l="6604" r="943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804369" cy="914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50611</TotalTime>
  <Words>2059</Words>
  <Application>Microsoft Office PowerPoint</Application>
  <PresentationFormat>Letter Paper (8.5x11 in)</PresentationFormat>
  <Paragraphs>606</Paragraphs>
  <Slides>65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ＭＳ Ｐゴシック</vt:lpstr>
      <vt:lpstr>Arial</vt:lpstr>
      <vt:lpstr>Arial Black</vt:lpstr>
      <vt:lpstr>Times New Roman</vt:lpstr>
      <vt:lpstr>Univers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Carroll Buracker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Kari Foster</dc:creator>
  <cp:lastModifiedBy>Russell Muniz</cp:lastModifiedBy>
  <cp:revision>1014</cp:revision>
  <cp:lastPrinted>2014-02-02T21:38:45Z</cp:lastPrinted>
  <dcterms:created xsi:type="dcterms:W3CDTF">2001-02-13T18:15:13Z</dcterms:created>
  <dcterms:modified xsi:type="dcterms:W3CDTF">2014-03-27T20:39:51Z</dcterms:modified>
</cp:coreProperties>
</file>